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44"/>
  </p:notesMasterIdLst>
  <p:handoutMasterIdLst>
    <p:handoutMasterId r:id="rId45"/>
  </p:handoutMasterIdLst>
  <p:sldIdLst>
    <p:sldId id="582" r:id="rId6"/>
    <p:sldId id="585" r:id="rId7"/>
    <p:sldId id="648" r:id="rId8"/>
    <p:sldId id="622" r:id="rId9"/>
    <p:sldId id="623" r:id="rId10"/>
    <p:sldId id="624" r:id="rId11"/>
    <p:sldId id="658" r:id="rId12"/>
    <p:sldId id="625" r:id="rId13"/>
    <p:sldId id="626" r:id="rId14"/>
    <p:sldId id="627" r:id="rId15"/>
    <p:sldId id="656" r:id="rId16"/>
    <p:sldId id="659" r:id="rId17"/>
    <p:sldId id="629" r:id="rId18"/>
    <p:sldId id="663" r:id="rId19"/>
    <p:sldId id="660" r:id="rId20"/>
    <p:sldId id="664" r:id="rId21"/>
    <p:sldId id="634" r:id="rId22"/>
    <p:sldId id="665" r:id="rId23"/>
    <p:sldId id="635" r:id="rId24"/>
    <p:sldId id="636" r:id="rId25"/>
    <p:sldId id="637" r:id="rId26"/>
    <p:sldId id="668" r:id="rId27"/>
    <p:sldId id="666" r:id="rId28"/>
    <p:sldId id="639" r:id="rId29"/>
    <p:sldId id="667" r:id="rId30"/>
    <p:sldId id="640" r:id="rId31"/>
    <p:sldId id="669" r:id="rId32"/>
    <p:sldId id="641" r:id="rId33"/>
    <p:sldId id="671" r:id="rId34"/>
    <p:sldId id="642" r:id="rId35"/>
    <p:sldId id="670" r:id="rId36"/>
    <p:sldId id="643" r:id="rId37"/>
    <p:sldId id="644" r:id="rId38"/>
    <p:sldId id="645" r:id="rId39"/>
    <p:sldId id="646" r:id="rId40"/>
    <p:sldId id="647" r:id="rId41"/>
    <p:sldId id="654" r:id="rId42"/>
    <p:sldId id="65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Dyllick" initials="LD" lastIdx="1" clrIdx="0">
    <p:extLst>
      <p:ext uri="{19B8F6BF-5375-455C-9EA6-DF929625EA0E}">
        <p15:presenceInfo xmlns:p15="http://schemas.microsoft.com/office/powerpoint/2012/main" userId="Lena Dyllick" providerId="None"/>
      </p:ext>
    </p:extLst>
  </p:cmAuthor>
  <p:cmAuthor id="2" name="Pauw, B.A. (Bea) (BVM_BOS)" initials="PB((" lastIdx="12" clrIdx="1">
    <p:extLst>
      <p:ext uri="{19B8F6BF-5375-455C-9EA6-DF929625EA0E}">
        <p15:presenceInfo xmlns:p15="http://schemas.microsoft.com/office/powerpoint/2012/main" userId="S-1-5-21-2617572785-2880740520-1835875950-51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6" autoAdjust="0"/>
    <p:restoredTop sz="94660"/>
  </p:normalViewPr>
  <p:slideViewPr>
    <p:cSldViewPr snapToGrid="0">
      <p:cViewPr varScale="1">
        <p:scale>
          <a:sx n="114" d="100"/>
          <a:sy n="114" d="100"/>
        </p:scale>
        <p:origin x="14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1-01T22:15:21.099" idx="2">
    <p:pos x="4234" y="849"/>
    <p:text>Close all excel files (advisable to close web browsers as well. use "continue, or "Save "and "Back"Button. Pressing the "X Button may lead to a loss of data</p:text>
    <p:extLst>
      <p:ext uri="{C676402C-5697-4E1C-873F-D02D1690AC5C}">
        <p15:threadingInfo xmlns:p15="http://schemas.microsoft.com/office/powerpoint/2012/main" timeZoneBias="-60"/>
      </p:ext>
    </p:extLst>
  </p:cm>
  <p:cm authorId="2" dt="2021-11-01T22:16:52.591" idx="3">
    <p:pos x="4234" y="985"/>
    <p:text>Special Characters and Mutated Vowels (=umlaut) are not permitted across the whole form</p:text>
    <p:extLst>
      <p:ext uri="{C676402C-5697-4E1C-873F-D02D1690AC5C}">
        <p15:threadingInfo xmlns:p15="http://schemas.microsoft.com/office/powerpoint/2012/main" timeZoneBias="-60">
          <p15:parentCm authorId="2"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1-01T22:10:28.369" idx="1">
    <p:pos x="2677" y="553"/>
    <p:text>Opening form; all fields are mandatory, except for Reference and Related Reference.</p:text>
    <p:extLst>
      <p:ext uri="{C676402C-5697-4E1C-873F-D02D1690AC5C}">
        <p15:threadingInfo xmlns:p15="http://schemas.microsoft.com/office/powerpoint/2012/main" timeZoneBias="-60"/>
      </p:ext>
    </p:extLst>
  </p:cm>
  <p:cm authorId="2" dt="2021-11-01T22:35:29.301" idx="4">
    <p:pos x="10" y="10"/>
    <p:text>R&amp;O guide = Registration and Onboarding guide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11-01T22:46:06.238" idx="5">
    <p:pos x="5170" y="486"/>
    <p:text>Drop down menu Party Contact Position shows</p:text>
    <p:extLst>
      <p:ext uri="{C676402C-5697-4E1C-873F-D02D1690AC5C}">
        <p15:threadingInfo xmlns:p15="http://schemas.microsoft.com/office/powerpoint/2012/main" timeZoneBias="-60"/>
      </p:ext>
    </p:extLst>
  </p:cm>
  <p:cm authorId="2" dt="2021-11-01T22:46:29.442" idx="6">
    <p:pos x="5170" y="622"/>
    <p:text>AS Manager - CI Disturbance Coordinator-CI Liquidity Manager-CI Operational Manager-CI Project Manager-CI SWIFT network</p:text>
    <p:extLst>
      <p:ext uri="{C676402C-5697-4E1C-873F-D02D1690AC5C}">
        <p15:threadingInfo xmlns:p15="http://schemas.microsoft.com/office/powerpoint/2012/main" timeZoneBias="-60">
          <p15:parentCm authorId="2" idx="5"/>
        </p15:threadingInfo>
      </p:ext>
    </p:extLst>
  </p:cm>
  <p:cm authorId="2" dt="2021-11-01T22:47:41.412" idx="7">
    <p:pos x="5170" y="758"/>
    <p:text>CI T2 directory-I T2 Head manager-</p:text>
    <p:extLst>
      <p:ext uri="{C676402C-5697-4E1C-873F-D02D1690AC5C}">
        <p15:threadingInfo xmlns:p15="http://schemas.microsoft.com/office/powerpoint/2012/main" timeZoneBias="-60">
          <p15:parentCm authorId="2" idx="5"/>
        </p15:threadingInfo>
      </p:ext>
    </p:extLst>
  </p:cm>
  <p:cm authorId="2" dt="2021-11-01T22:48:11.820" idx="8">
    <p:pos x="5170" y="894"/>
    <p:text>CI Test Manager-RM Administrator-SF Administrator</p:text>
    <p:extLst>
      <p:ext uri="{C676402C-5697-4E1C-873F-D02D1690AC5C}">
        <p15:threadingInfo xmlns:p15="http://schemas.microsoft.com/office/powerpoint/2012/main" timeZoneBias="-60">
          <p15:parentCm authorId="2"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11-01T23:11:58.231" idx="9">
    <p:pos x="5760" y="509"/>
    <p:text>Technical addresses of the party to be used for 
the connection in Application-to-Application 
(A2A) mode. Several technical addresses can 
be defined per party. 
For A2A access the field must be filled with the 
Distinguished Name (DN) as indicated by the 
Network provider. If the Party is only accessing 
through U2A mode then “U2A Only“ must be 
inserted in the text box</p:text>
    <p:extLst>
      <p:ext uri="{C676402C-5697-4E1C-873F-D02D1690AC5C}">
        <p15:threadingInfo xmlns:p15="http://schemas.microsoft.com/office/powerpoint/2012/main" timeZoneBias="-60"/>
      </p:ext>
    </p:extLst>
  </p:cm>
  <p:cm authorId="2" dt="2021-11-01T23:16:02.060" idx="10">
    <p:pos x="5760" y="645"/>
    <p:text/>
    <p:extLst>
      <p:ext uri="{C676402C-5697-4E1C-873F-D02D1690AC5C}">
        <p15:threadingInfo xmlns:p15="http://schemas.microsoft.com/office/powerpoint/2012/main" timeZoneBias="-60">
          <p15:parentCm authorId="2" idx="9"/>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1-02T00:33:16.150" idx="11">
    <p:pos x="10" y="10"/>
    <p:text>Note:
ECONSII is not yet needed
and TIPS (as well as T2S) is not part of the scope of migrating T2 to the consolidated platform</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11-02T12:31:36.837" idx="12">
    <p:pos x="2680" y="254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E90EF-8239-4346-9048-F4089EE1AE5B}" type="datetimeFigureOut">
              <a:rPr lang="de-DE" smtClean="0"/>
              <a:t>03.11.2021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BCC5B-B394-4483-BED8-972043CF86AC}" type="slidenum">
              <a:rPr lang="de-DE" smtClean="0"/>
              <a:t>‹nr.›</a:t>
            </a:fld>
            <a:endParaRPr lang="de-DE" dirty="0"/>
          </a:p>
        </p:txBody>
      </p:sp>
    </p:spTree>
    <p:extLst>
      <p:ext uri="{BB962C8B-B14F-4D97-AF65-F5344CB8AC3E}">
        <p14:creationId xmlns:p14="http://schemas.microsoft.com/office/powerpoint/2010/main" val="2477428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A855C-E098-4BEB-B799-C53C854D2F99}" type="datetimeFigureOut">
              <a:rPr lang="de-DE" smtClean="0"/>
              <a:t>03.11.2021</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5F7D5-C1F0-4078-AF0D-1DCAE787E5F6}" type="slidenum">
              <a:rPr lang="de-DE" smtClean="0"/>
              <a:t>‹nr.›</a:t>
            </a:fld>
            <a:endParaRPr lang="de-DE" dirty="0"/>
          </a:p>
        </p:txBody>
      </p:sp>
    </p:spTree>
    <p:extLst>
      <p:ext uri="{BB962C8B-B14F-4D97-AF65-F5344CB8AC3E}">
        <p14:creationId xmlns:p14="http://schemas.microsoft.com/office/powerpoint/2010/main" val="36524551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6065" y="1985319"/>
            <a:ext cx="8671869" cy="1524644"/>
          </a:xfrm>
        </p:spPr>
        <p:txBody>
          <a:bodyPr anchor="b"/>
          <a:lstStyle>
            <a:lvl1pPr algn="ctr">
              <a:defRPr sz="4800" i="0" baseline="0"/>
            </a:lvl1pPr>
          </a:lstStyle>
          <a:p>
            <a:br>
              <a:rPr lang="de-DE" dirty="0"/>
            </a:br>
            <a:r>
              <a:rPr lang="de-DE" dirty="0"/>
              <a:t>*Session </a:t>
            </a:r>
            <a:r>
              <a:rPr lang="de-DE" dirty="0" err="1"/>
              <a:t>topic</a:t>
            </a:r>
            <a:r>
              <a:rPr lang="de-DE" dirty="0"/>
              <a:t>*</a:t>
            </a:r>
            <a:endParaRPr lang="en-US" dirty="0"/>
          </a:p>
        </p:txBody>
      </p:sp>
      <p:cxnSp>
        <p:nvCxnSpPr>
          <p:cNvPr id="7" name="Gerader Verbinder 6"/>
          <p:cNvCxnSpPr/>
          <p:nvPr userDrawn="1"/>
        </p:nvCxnSpPr>
        <p:spPr>
          <a:xfrm flipH="1">
            <a:off x="236066" y="3562739"/>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a:stretch>
            <a:fillRect/>
          </a:stretch>
        </p:blipFill>
        <p:spPr>
          <a:xfrm>
            <a:off x="3523354" y="6210752"/>
            <a:ext cx="2097292" cy="510724"/>
          </a:xfrm>
          <a:prstGeom prst="rect">
            <a:avLst/>
          </a:prstGeom>
        </p:spPr>
      </p:pic>
      <p:sp>
        <p:nvSpPr>
          <p:cNvPr id="11" name="Textfeld 10"/>
          <p:cNvSpPr txBox="1"/>
          <p:nvPr userDrawn="1"/>
        </p:nvSpPr>
        <p:spPr>
          <a:xfrm>
            <a:off x="236064" y="3610726"/>
            <a:ext cx="8671869" cy="461665"/>
          </a:xfrm>
          <a:prstGeom prst="rect">
            <a:avLst/>
          </a:prstGeom>
          <a:noFill/>
        </p:spPr>
        <p:txBody>
          <a:bodyPr wrap="square" rtlCol="0">
            <a:spAutoFit/>
          </a:bodyPr>
          <a:lstStyle/>
          <a:p>
            <a:pPr algn="ctr"/>
            <a:r>
              <a:rPr lang="fr-FR" sz="2400" dirty="0">
                <a:latin typeface="Arial" panose="020B0604020202020204" pitchFamily="34" charset="0"/>
                <a:cs typeface="Arial" panose="020B0604020202020204" pitchFamily="34" charset="0"/>
              </a:rPr>
              <a:t>T2-T2S</a:t>
            </a:r>
            <a:r>
              <a:rPr lang="fr-FR" sz="2400" baseline="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Consolidation Training Session</a:t>
            </a:r>
            <a:endParaRPr lang="de-DE" sz="2400" dirty="0">
              <a:latin typeface="Arial" panose="020B0604020202020204" pitchFamily="34" charset="0"/>
              <a:cs typeface="Arial" panose="020B0604020202020204" pitchFamily="34" charset="0"/>
            </a:endParaRPr>
          </a:p>
        </p:txBody>
      </p:sp>
      <p:sp>
        <p:nvSpPr>
          <p:cNvPr id="17" name="Textplatzhalter 16"/>
          <p:cNvSpPr>
            <a:spLocks noGrp="1"/>
          </p:cNvSpPr>
          <p:nvPr>
            <p:ph type="body" sz="quarter" idx="10" hasCustomPrompt="1"/>
          </p:nvPr>
        </p:nvSpPr>
        <p:spPr>
          <a:xfrm>
            <a:off x="236064" y="4120377"/>
            <a:ext cx="8671869" cy="345860"/>
          </a:xfrm>
        </p:spPr>
        <p:txBody>
          <a:bodyPr>
            <a:normAutofit/>
          </a:bodyPr>
          <a:lstStyle>
            <a:lvl1pPr marL="0" indent="0" algn="ctr">
              <a:buNone/>
              <a:defRPr sz="1600">
                <a:solidFill>
                  <a:schemeClr val="tx1">
                    <a:lumMod val="50000"/>
                    <a:lumOff val="50000"/>
                  </a:schemeClr>
                </a:solidFill>
              </a:defRPr>
            </a:lvl1pPr>
            <a:lvl3pPr marL="914400" indent="0" algn="ctr">
              <a:buNone/>
              <a:defRPr sz="1600">
                <a:solidFill>
                  <a:schemeClr val="tx1">
                    <a:lumMod val="50000"/>
                    <a:lumOff val="50000"/>
                  </a:schemeClr>
                </a:solidFill>
              </a:defRPr>
            </a:lvl3pPr>
            <a:lvl4pPr marL="1371600" indent="0" algn="ctr">
              <a:buNone/>
              <a:defRPr sz="1600" baseline="0">
                <a:solidFill>
                  <a:schemeClr val="tx1">
                    <a:lumMod val="50000"/>
                    <a:lumOff val="50000"/>
                  </a:schemeClr>
                </a:solidFill>
              </a:defRPr>
            </a:lvl4pPr>
          </a:lstStyle>
          <a:p>
            <a:pPr lvl="0"/>
            <a:r>
              <a:rPr lang="de-DE" dirty="0"/>
              <a:t>Trainer, Date, Location</a:t>
            </a:r>
          </a:p>
        </p:txBody>
      </p:sp>
      <p:pic>
        <p:nvPicPr>
          <p:cNvPr id="3" name="Grafik 2"/>
          <p:cNvPicPr>
            <a:picLocks noChangeAspect="1"/>
          </p:cNvPicPr>
          <p:nvPr userDrawn="1"/>
        </p:nvPicPr>
        <p:blipFill>
          <a:blip r:embed="rId3"/>
          <a:stretch>
            <a:fillRect/>
          </a:stretch>
        </p:blipFill>
        <p:spPr>
          <a:xfrm>
            <a:off x="3434208" y="92523"/>
            <a:ext cx="2275580" cy="949606"/>
          </a:xfrm>
          <a:prstGeom prst="rect">
            <a:avLst/>
          </a:prstGeom>
        </p:spPr>
      </p:pic>
    </p:spTree>
    <p:extLst>
      <p:ext uri="{BB962C8B-B14F-4D97-AF65-F5344CB8AC3E}">
        <p14:creationId xmlns:p14="http://schemas.microsoft.com/office/powerpoint/2010/main" val="85079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Topic</a:t>
            </a:r>
            <a:br>
              <a:rPr lang="de-DE" dirty="0"/>
            </a:br>
            <a:r>
              <a:rPr lang="de-DE" dirty="0" err="1"/>
              <a:t>Topic</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en-GB"/>
              <a:t>02/11/2021</a:t>
            </a:r>
            <a:endParaRPr lang="de-DE" dirty="0"/>
          </a:p>
        </p:txBody>
      </p:sp>
      <p:sp>
        <p:nvSpPr>
          <p:cNvPr id="6" name="Slide Number Placeholder 5"/>
          <p:cNvSpPr>
            <a:spLocks noGrp="1"/>
          </p:cNvSpPr>
          <p:nvPr>
            <p:ph type="sldNum" sz="quarter" idx="12"/>
          </p:nvPr>
        </p:nvSpPr>
        <p:spPr/>
        <p:txBody>
          <a:bodyPr/>
          <a:lstStyle/>
          <a:p>
            <a:fld id="{7B8ED951-382B-447F-B3BE-01DE8B75F844}" type="slidenum">
              <a:rPr lang="de-DE" smtClean="0"/>
              <a:t>‹nr.›</a:t>
            </a:fld>
            <a:endParaRPr lang="de-DE" dirty="0"/>
          </a:p>
        </p:txBody>
      </p:sp>
      <p:cxnSp>
        <p:nvCxnSpPr>
          <p:cNvPr id="7" name="Gerader Verbinder 6"/>
          <p:cNvCxnSpPr/>
          <p:nvPr userDrawn="1"/>
        </p:nvCxnSpPr>
        <p:spPr>
          <a:xfrm flipH="1">
            <a:off x="236066" y="851200"/>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userDrawn="1"/>
        </p:nvCxnSpPr>
        <p:spPr>
          <a:xfrm flipH="1">
            <a:off x="236066" y="6160487"/>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a:stretch>
            <a:fillRect/>
          </a:stretch>
        </p:blipFill>
        <p:spPr>
          <a:xfrm>
            <a:off x="236066" y="6210752"/>
            <a:ext cx="2097292" cy="510724"/>
          </a:xfrm>
          <a:prstGeom prst="rect">
            <a:avLst/>
          </a:prstGeom>
        </p:spPr>
      </p:pic>
      <p:sp>
        <p:nvSpPr>
          <p:cNvPr id="11"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
        <p:nvSpPr>
          <p:cNvPr id="12" name="Textplatzhalter 15"/>
          <p:cNvSpPr>
            <a:spLocks noGrp="1"/>
          </p:cNvSpPr>
          <p:nvPr>
            <p:ph type="body" sz="quarter" idx="13" hasCustomPrompt="1"/>
          </p:nvPr>
        </p:nvSpPr>
        <p:spPr>
          <a:xfrm>
            <a:off x="2821325" y="6457137"/>
            <a:ext cx="3541242" cy="223492"/>
          </a:xfrm>
        </p:spPr>
        <p:txBody>
          <a:bodyPr>
            <a:normAutofit/>
          </a:bodyPr>
          <a:lstStyle>
            <a:lvl1pPr marL="0" indent="0" algn="ctr">
              <a:buNone/>
              <a:defRPr sz="1200">
                <a:solidFill>
                  <a:schemeClr val="tx1">
                    <a:lumMod val="50000"/>
                    <a:lumOff val="50000"/>
                  </a:schemeClr>
                </a:solidFill>
              </a:defRPr>
            </a:lvl1pPr>
          </a:lstStyle>
          <a:p>
            <a:pPr lvl="0"/>
            <a:r>
              <a:rPr lang="de-DE" dirty="0"/>
              <a:t>Migration</a:t>
            </a:r>
          </a:p>
        </p:txBody>
      </p:sp>
    </p:spTree>
    <p:extLst>
      <p:ext uri="{BB962C8B-B14F-4D97-AF65-F5344CB8AC3E}">
        <p14:creationId xmlns:p14="http://schemas.microsoft.com/office/powerpoint/2010/main" val="137945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66" y="2075934"/>
            <a:ext cx="8671868" cy="1292515"/>
          </a:xfrm>
        </p:spPr>
        <p:txBody>
          <a:bodyPr anchor="b"/>
          <a:lstStyle>
            <a:lvl1pPr>
              <a:defRPr sz="4000" baseline="0"/>
            </a:lvl1pPr>
          </a:lstStyle>
          <a:p>
            <a:r>
              <a:rPr lang="de-DE" dirty="0"/>
              <a:t>*Agenda Item*</a:t>
            </a:r>
            <a:br>
              <a:rPr lang="de-DE" dirty="0"/>
            </a:br>
            <a:r>
              <a:rPr lang="de-DE" dirty="0"/>
              <a:t>*Agenda Item*</a:t>
            </a:r>
            <a:endParaRPr lang="en-US" dirty="0"/>
          </a:p>
        </p:txBody>
      </p:sp>
      <p:sp>
        <p:nvSpPr>
          <p:cNvPr id="3" name="Text Placeholder 2"/>
          <p:cNvSpPr>
            <a:spLocks noGrp="1"/>
          </p:cNvSpPr>
          <p:nvPr>
            <p:ph type="body" idx="1" hasCustomPrompt="1"/>
          </p:nvPr>
        </p:nvSpPr>
        <p:spPr>
          <a:xfrm>
            <a:off x="236066" y="3489552"/>
            <a:ext cx="8671868" cy="431659"/>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Sub-topic</a:t>
            </a:r>
          </a:p>
        </p:txBody>
      </p:sp>
      <p:sp>
        <p:nvSpPr>
          <p:cNvPr id="4" name="Date Placeholder 3"/>
          <p:cNvSpPr>
            <a:spLocks noGrp="1"/>
          </p:cNvSpPr>
          <p:nvPr>
            <p:ph type="dt" sz="half" idx="10"/>
          </p:nvPr>
        </p:nvSpPr>
        <p:spPr/>
        <p:txBody>
          <a:bodyPr/>
          <a:lstStyle/>
          <a:p>
            <a:r>
              <a:rPr lang="en-GB"/>
              <a:t>02/11/2021</a:t>
            </a:r>
            <a:endParaRPr lang="de-DE" dirty="0"/>
          </a:p>
        </p:txBody>
      </p:sp>
      <p:sp>
        <p:nvSpPr>
          <p:cNvPr id="6" name="Slide Number Placeholder 5"/>
          <p:cNvSpPr>
            <a:spLocks noGrp="1"/>
          </p:cNvSpPr>
          <p:nvPr>
            <p:ph type="sldNum" sz="quarter" idx="12"/>
          </p:nvPr>
        </p:nvSpPr>
        <p:spPr/>
        <p:txBody>
          <a:bodyPr/>
          <a:lstStyle/>
          <a:p>
            <a:fld id="{7B8ED951-382B-447F-B3BE-01DE8B75F844}" type="slidenum">
              <a:rPr lang="de-DE" smtClean="0"/>
              <a:t>‹nr.›</a:t>
            </a:fld>
            <a:endParaRPr lang="de-DE" dirty="0"/>
          </a:p>
        </p:txBody>
      </p:sp>
      <p:cxnSp>
        <p:nvCxnSpPr>
          <p:cNvPr id="7" name="Gerader Verbinder 6"/>
          <p:cNvCxnSpPr/>
          <p:nvPr userDrawn="1"/>
        </p:nvCxnSpPr>
        <p:spPr>
          <a:xfrm flipH="1">
            <a:off x="236066" y="3429000"/>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a:stretch>
            <a:fillRect/>
          </a:stretch>
        </p:blipFill>
        <p:spPr>
          <a:xfrm>
            <a:off x="236066" y="6210752"/>
            <a:ext cx="2097292" cy="510724"/>
          </a:xfrm>
          <a:prstGeom prst="rect">
            <a:avLst/>
          </a:prstGeom>
        </p:spPr>
      </p:pic>
      <p:sp>
        <p:nvSpPr>
          <p:cNvPr id="11"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Tree>
    <p:extLst>
      <p:ext uri="{BB962C8B-B14F-4D97-AF65-F5344CB8AC3E}">
        <p14:creationId xmlns:p14="http://schemas.microsoft.com/office/powerpoint/2010/main" val="202587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Topic</a:t>
            </a:r>
            <a:br>
              <a:rPr lang="de-DE" dirty="0"/>
            </a:br>
            <a:r>
              <a:rPr lang="de-DE" dirty="0" err="1"/>
              <a:t>Topic</a:t>
            </a:r>
            <a:endParaRPr lang="en-US" dirty="0"/>
          </a:p>
        </p:txBody>
      </p:sp>
      <p:sp>
        <p:nvSpPr>
          <p:cNvPr id="3" name="Content Placeholder 2"/>
          <p:cNvSpPr>
            <a:spLocks noGrp="1"/>
          </p:cNvSpPr>
          <p:nvPr>
            <p:ph sz="half" idx="1"/>
          </p:nvPr>
        </p:nvSpPr>
        <p:spPr>
          <a:xfrm>
            <a:off x="236065" y="911567"/>
            <a:ext cx="4278270" cy="518855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667" y="911566"/>
            <a:ext cx="4278268" cy="518855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en-GB"/>
              <a:t>02/11/2021</a:t>
            </a:r>
            <a:endParaRPr lang="de-DE" dirty="0"/>
          </a:p>
        </p:txBody>
      </p:sp>
      <p:sp>
        <p:nvSpPr>
          <p:cNvPr id="7" name="Slide Number Placeholder 6"/>
          <p:cNvSpPr>
            <a:spLocks noGrp="1"/>
          </p:cNvSpPr>
          <p:nvPr>
            <p:ph type="sldNum" sz="quarter" idx="12"/>
          </p:nvPr>
        </p:nvSpPr>
        <p:spPr/>
        <p:txBody>
          <a:bodyPr/>
          <a:lstStyle/>
          <a:p>
            <a:fld id="{7B8ED951-382B-447F-B3BE-01DE8B75F844}" type="slidenum">
              <a:rPr lang="de-DE" smtClean="0"/>
              <a:t>‹nr.›</a:t>
            </a:fld>
            <a:endParaRPr lang="de-DE" dirty="0"/>
          </a:p>
        </p:txBody>
      </p:sp>
      <p:cxnSp>
        <p:nvCxnSpPr>
          <p:cNvPr id="10" name="Gerader Verbinder 9"/>
          <p:cNvCxnSpPr/>
          <p:nvPr userDrawn="1"/>
        </p:nvCxnSpPr>
        <p:spPr>
          <a:xfrm flipH="1">
            <a:off x="236066" y="851200"/>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userDrawn="1"/>
        </p:nvCxnSpPr>
        <p:spPr>
          <a:xfrm flipH="1">
            <a:off x="236066" y="6160487"/>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a:stretch>
            <a:fillRect/>
          </a:stretch>
        </p:blipFill>
        <p:spPr>
          <a:xfrm>
            <a:off x="236066" y="6210752"/>
            <a:ext cx="2097292" cy="510724"/>
          </a:xfrm>
          <a:prstGeom prst="rect">
            <a:avLst/>
          </a:prstGeom>
        </p:spPr>
      </p:pic>
      <p:sp>
        <p:nvSpPr>
          <p:cNvPr id="17"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
        <p:nvSpPr>
          <p:cNvPr id="18" name="Textplatzhalter 15"/>
          <p:cNvSpPr>
            <a:spLocks noGrp="1"/>
          </p:cNvSpPr>
          <p:nvPr>
            <p:ph type="body" sz="quarter" idx="13" hasCustomPrompt="1"/>
          </p:nvPr>
        </p:nvSpPr>
        <p:spPr>
          <a:xfrm>
            <a:off x="2821325" y="6457137"/>
            <a:ext cx="3541242" cy="223492"/>
          </a:xfrm>
        </p:spPr>
        <p:txBody>
          <a:bodyPr>
            <a:normAutofit/>
          </a:bodyPr>
          <a:lstStyle>
            <a:lvl1pPr marL="0" indent="0" algn="ctr">
              <a:buNone/>
              <a:defRPr sz="1200">
                <a:solidFill>
                  <a:schemeClr val="tx1">
                    <a:lumMod val="50000"/>
                    <a:lumOff val="50000"/>
                  </a:schemeClr>
                </a:solidFill>
              </a:defRPr>
            </a:lvl1pPr>
          </a:lstStyle>
          <a:p>
            <a:pPr lvl="0"/>
            <a:r>
              <a:rPr lang="de-DE" dirty="0"/>
              <a:t>Migration</a:t>
            </a:r>
          </a:p>
        </p:txBody>
      </p:sp>
    </p:spTree>
    <p:extLst>
      <p:ext uri="{BB962C8B-B14F-4D97-AF65-F5344CB8AC3E}">
        <p14:creationId xmlns:p14="http://schemas.microsoft.com/office/powerpoint/2010/main" val="316819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064" y="912212"/>
            <a:ext cx="42782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a:p>
            <a:pPr lvl="1"/>
            <a:r>
              <a:rPr lang="de-DE"/>
              <a:t>Zweite Ebene</a:t>
            </a:r>
          </a:p>
        </p:txBody>
      </p:sp>
      <p:sp>
        <p:nvSpPr>
          <p:cNvPr id="4" name="Content Placeholder 3"/>
          <p:cNvSpPr>
            <a:spLocks noGrp="1"/>
          </p:cNvSpPr>
          <p:nvPr>
            <p:ph sz="half" idx="2"/>
          </p:nvPr>
        </p:nvSpPr>
        <p:spPr>
          <a:xfrm>
            <a:off x="236064" y="1797135"/>
            <a:ext cx="4278271" cy="4302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665" y="912212"/>
            <a:ext cx="42782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a:p>
            <a:pPr lvl="1"/>
            <a:r>
              <a:rPr lang="de-DE"/>
              <a:t>Zweite Ebene</a:t>
            </a:r>
          </a:p>
        </p:txBody>
      </p:sp>
      <p:sp>
        <p:nvSpPr>
          <p:cNvPr id="6" name="Content Placeholder 5"/>
          <p:cNvSpPr>
            <a:spLocks noGrp="1"/>
          </p:cNvSpPr>
          <p:nvPr>
            <p:ph sz="quarter" idx="4"/>
          </p:nvPr>
        </p:nvSpPr>
        <p:spPr>
          <a:xfrm>
            <a:off x="4629665" y="1796491"/>
            <a:ext cx="4278269" cy="430362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en-GB"/>
              <a:t>02/11/2021</a:t>
            </a:r>
            <a:endParaRPr lang="de-DE" dirty="0"/>
          </a:p>
        </p:txBody>
      </p:sp>
      <p:sp>
        <p:nvSpPr>
          <p:cNvPr id="9" name="Slide Number Placeholder 8"/>
          <p:cNvSpPr>
            <a:spLocks noGrp="1"/>
          </p:cNvSpPr>
          <p:nvPr>
            <p:ph type="sldNum" sz="quarter" idx="12"/>
          </p:nvPr>
        </p:nvSpPr>
        <p:spPr/>
        <p:txBody>
          <a:bodyPr/>
          <a:lstStyle/>
          <a:p>
            <a:fld id="{7B8ED951-382B-447F-B3BE-01DE8B75F844}" type="slidenum">
              <a:rPr lang="de-DE" smtClean="0"/>
              <a:t>‹nr.›</a:t>
            </a:fld>
            <a:endParaRPr lang="de-DE" dirty="0"/>
          </a:p>
        </p:txBody>
      </p:sp>
      <p:sp>
        <p:nvSpPr>
          <p:cNvPr id="10" name="Title 1"/>
          <p:cNvSpPr>
            <a:spLocks noGrp="1"/>
          </p:cNvSpPr>
          <p:nvPr>
            <p:ph type="title" hasCustomPrompt="1"/>
          </p:nvPr>
        </p:nvSpPr>
        <p:spPr>
          <a:xfrm>
            <a:off x="236065" y="202085"/>
            <a:ext cx="8671869" cy="588748"/>
          </a:xfrm>
        </p:spPr>
        <p:txBody>
          <a:bodyPr/>
          <a:lstStyle>
            <a:lvl1pPr>
              <a:defRPr/>
            </a:lvl1pPr>
          </a:lstStyle>
          <a:p>
            <a:r>
              <a:rPr lang="de-DE" dirty="0"/>
              <a:t>Topic</a:t>
            </a:r>
            <a:br>
              <a:rPr lang="de-DE" dirty="0"/>
            </a:br>
            <a:r>
              <a:rPr lang="de-DE" dirty="0" err="1"/>
              <a:t>Topic</a:t>
            </a:r>
            <a:endParaRPr lang="en-US" dirty="0"/>
          </a:p>
        </p:txBody>
      </p:sp>
      <p:cxnSp>
        <p:nvCxnSpPr>
          <p:cNvPr id="12" name="Gerader Verbinder 11"/>
          <p:cNvCxnSpPr/>
          <p:nvPr userDrawn="1"/>
        </p:nvCxnSpPr>
        <p:spPr>
          <a:xfrm flipH="1">
            <a:off x="236066" y="851200"/>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userDrawn="1"/>
        </p:nvCxnSpPr>
        <p:spPr>
          <a:xfrm flipH="1">
            <a:off x="236066" y="6160487"/>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a:blip r:embed="rId2"/>
          <a:stretch>
            <a:fillRect/>
          </a:stretch>
        </p:blipFill>
        <p:spPr>
          <a:xfrm>
            <a:off x="236066" y="6210752"/>
            <a:ext cx="2097292" cy="510724"/>
          </a:xfrm>
          <a:prstGeom prst="rect">
            <a:avLst/>
          </a:prstGeom>
        </p:spPr>
      </p:pic>
      <p:sp>
        <p:nvSpPr>
          <p:cNvPr id="17"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
        <p:nvSpPr>
          <p:cNvPr id="18" name="Textplatzhalter 15"/>
          <p:cNvSpPr>
            <a:spLocks noGrp="1"/>
          </p:cNvSpPr>
          <p:nvPr>
            <p:ph type="body" sz="quarter" idx="13" hasCustomPrompt="1"/>
          </p:nvPr>
        </p:nvSpPr>
        <p:spPr>
          <a:xfrm>
            <a:off x="2821325" y="6457137"/>
            <a:ext cx="3541242" cy="223492"/>
          </a:xfrm>
        </p:spPr>
        <p:txBody>
          <a:bodyPr>
            <a:normAutofit/>
          </a:bodyPr>
          <a:lstStyle>
            <a:lvl1pPr marL="0" indent="0" algn="ctr">
              <a:buNone/>
              <a:defRPr sz="1200">
                <a:solidFill>
                  <a:schemeClr val="tx1">
                    <a:lumMod val="50000"/>
                    <a:lumOff val="50000"/>
                  </a:schemeClr>
                </a:solidFill>
              </a:defRPr>
            </a:lvl1pPr>
          </a:lstStyle>
          <a:p>
            <a:pPr lvl="0"/>
            <a:r>
              <a:rPr lang="de-DE" dirty="0"/>
              <a:t>Migration</a:t>
            </a:r>
          </a:p>
        </p:txBody>
      </p:sp>
    </p:spTree>
    <p:extLst>
      <p:ext uri="{BB962C8B-B14F-4D97-AF65-F5344CB8AC3E}">
        <p14:creationId xmlns:p14="http://schemas.microsoft.com/office/powerpoint/2010/main" val="59656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Topic</a:t>
            </a:r>
            <a:br>
              <a:rPr lang="de-DE" dirty="0"/>
            </a:br>
            <a:r>
              <a:rPr lang="de-DE" dirty="0" err="1"/>
              <a:t>Topic</a:t>
            </a:r>
            <a:endParaRPr lang="en-US" dirty="0"/>
          </a:p>
        </p:txBody>
      </p:sp>
      <p:sp>
        <p:nvSpPr>
          <p:cNvPr id="3" name="Date Placeholder 2"/>
          <p:cNvSpPr>
            <a:spLocks noGrp="1"/>
          </p:cNvSpPr>
          <p:nvPr>
            <p:ph type="dt" sz="half" idx="10"/>
          </p:nvPr>
        </p:nvSpPr>
        <p:spPr/>
        <p:txBody>
          <a:bodyPr/>
          <a:lstStyle/>
          <a:p>
            <a:r>
              <a:rPr lang="en-GB"/>
              <a:t>02/11/2021</a:t>
            </a:r>
            <a:endParaRPr lang="de-DE" dirty="0"/>
          </a:p>
        </p:txBody>
      </p:sp>
      <p:sp>
        <p:nvSpPr>
          <p:cNvPr id="5" name="Slide Number Placeholder 4"/>
          <p:cNvSpPr>
            <a:spLocks noGrp="1"/>
          </p:cNvSpPr>
          <p:nvPr>
            <p:ph type="sldNum" sz="quarter" idx="12"/>
          </p:nvPr>
        </p:nvSpPr>
        <p:spPr/>
        <p:txBody>
          <a:bodyPr/>
          <a:lstStyle/>
          <a:p>
            <a:fld id="{7B8ED951-382B-447F-B3BE-01DE8B75F844}" type="slidenum">
              <a:rPr lang="de-DE" smtClean="0"/>
              <a:t>‹nr.›</a:t>
            </a:fld>
            <a:endParaRPr lang="de-DE" dirty="0"/>
          </a:p>
        </p:txBody>
      </p:sp>
      <p:cxnSp>
        <p:nvCxnSpPr>
          <p:cNvPr id="7" name="Gerader Verbinder 6"/>
          <p:cNvCxnSpPr/>
          <p:nvPr userDrawn="1"/>
        </p:nvCxnSpPr>
        <p:spPr>
          <a:xfrm flipH="1">
            <a:off x="236066" y="851200"/>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userDrawn="1"/>
        </p:nvCxnSpPr>
        <p:spPr>
          <a:xfrm flipH="1">
            <a:off x="236066" y="6160487"/>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a:stretch>
            <a:fillRect/>
          </a:stretch>
        </p:blipFill>
        <p:spPr>
          <a:xfrm>
            <a:off x="236066" y="6210752"/>
            <a:ext cx="2097292" cy="510724"/>
          </a:xfrm>
          <a:prstGeom prst="rect">
            <a:avLst/>
          </a:prstGeom>
        </p:spPr>
      </p:pic>
      <p:sp>
        <p:nvSpPr>
          <p:cNvPr id="10"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
        <p:nvSpPr>
          <p:cNvPr id="11" name="Textplatzhalter 15"/>
          <p:cNvSpPr>
            <a:spLocks noGrp="1"/>
          </p:cNvSpPr>
          <p:nvPr>
            <p:ph type="body" sz="quarter" idx="13" hasCustomPrompt="1"/>
          </p:nvPr>
        </p:nvSpPr>
        <p:spPr>
          <a:xfrm>
            <a:off x="2821325" y="6457137"/>
            <a:ext cx="3541242" cy="223492"/>
          </a:xfrm>
        </p:spPr>
        <p:txBody>
          <a:bodyPr>
            <a:normAutofit/>
          </a:bodyPr>
          <a:lstStyle>
            <a:lvl1pPr marL="0" indent="0" algn="ctr">
              <a:buNone/>
              <a:defRPr sz="1200">
                <a:solidFill>
                  <a:schemeClr val="tx1">
                    <a:lumMod val="50000"/>
                    <a:lumOff val="50000"/>
                  </a:schemeClr>
                </a:solidFill>
              </a:defRPr>
            </a:lvl1pPr>
          </a:lstStyle>
          <a:p>
            <a:pPr lvl="0"/>
            <a:r>
              <a:rPr lang="de-DE" dirty="0"/>
              <a:t>Migration</a:t>
            </a:r>
          </a:p>
        </p:txBody>
      </p:sp>
    </p:spTree>
    <p:extLst>
      <p:ext uri="{BB962C8B-B14F-4D97-AF65-F5344CB8AC3E}">
        <p14:creationId xmlns:p14="http://schemas.microsoft.com/office/powerpoint/2010/main" val="366667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02/11/2021</a:t>
            </a:r>
            <a:endParaRPr lang="de-DE" dirty="0"/>
          </a:p>
        </p:txBody>
      </p:sp>
      <p:sp>
        <p:nvSpPr>
          <p:cNvPr id="4" name="Slide Number Placeholder 3"/>
          <p:cNvSpPr>
            <a:spLocks noGrp="1"/>
          </p:cNvSpPr>
          <p:nvPr>
            <p:ph type="sldNum" sz="quarter" idx="12"/>
          </p:nvPr>
        </p:nvSpPr>
        <p:spPr/>
        <p:txBody>
          <a:bodyPr/>
          <a:lstStyle/>
          <a:p>
            <a:fld id="{7B8ED951-382B-447F-B3BE-01DE8B75F844}" type="slidenum">
              <a:rPr lang="de-DE" smtClean="0"/>
              <a:t>‹nr.›</a:t>
            </a:fld>
            <a:endParaRPr lang="de-DE" dirty="0"/>
          </a:p>
        </p:txBody>
      </p:sp>
      <p:cxnSp>
        <p:nvCxnSpPr>
          <p:cNvPr id="6" name="Gerader Verbinder 5"/>
          <p:cNvCxnSpPr/>
          <p:nvPr userDrawn="1"/>
        </p:nvCxnSpPr>
        <p:spPr>
          <a:xfrm flipH="1">
            <a:off x="236066" y="6160487"/>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a:stretch>
            <a:fillRect/>
          </a:stretch>
        </p:blipFill>
        <p:spPr>
          <a:xfrm>
            <a:off x="236066" y="6210752"/>
            <a:ext cx="2097292" cy="510724"/>
          </a:xfrm>
          <a:prstGeom prst="rect">
            <a:avLst/>
          </a:prstGeom>
        </p:spPr>
      </p:pic>
      <p:sp>
        <p:nvSpPr>
          <p:cNvPr id="12"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
        <p:nvSpPr>
          <p:cNvPr id="13" name="Textplatzhalter 15"/>
          <p:cNvSpPr>
            <a:spLocks noGrp="1"/>
          </p:cNvSpPr>
          <p:nvPr>
            <p:ph type="body" sz="quarter" idx="13" hasCustomPrompt="1"/>
          </p:nvPr>
        </p:nvSpPr>
        <p:spPr>
          <a:xfrm>
            <a:off x="2821325" y="6457137"/>
            <a:ext cx="3541242" cy="223492"/>
          </a:xfrm>
        </p:spPr>
        <p:txBody>
          <a:bodyPr>
            <a:normAutofit/>
          </a:bodyPr>
          <a:lstStyle>
            <a:lvl1pPr marL="0" indent="0" algn="ctr">
              <a:buNone/>
              <a:defRPr sz="1200">
                <a:solidFill>
                  <a:schemeClr val="tx1">
                    <a:lumMod val="50000"/>
                    <a:lumOff val="50000"/>
                  </a:schemeClr>
                </a:solidFill>
              </a:defRPr>
            </a:lvl1pPr>
          </a:lstStyle>
          <a:p>
            <a:pPr lvl="0"/>
            <a:r>
              <a:rPr lang="de-DE" dirty="0"/>
              <a:t>Migration</a:t>
            </a:r>
          </a:p>
        </p:txBody>
      </p:sp>
    </p:spTree>
    <p:extLst>
      <p:ext uri="{BB962C8B-B14F-4D97-AF65-F5344CB8AC3E}">
        <p14:creationId xmlns:p14="http://schemas.microsoft.com/office/powerpoint/2010/main" val="59946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Topic</a:t>
            </a:r>
            <a:br>
              <a:rPr lang="de-DE" dirty="0"/>
            </a:br>
            <a:r>
              <a:rPr lang="de-DE" dirty="0" err="1"/>
              <a:t>Topic</a:t>
            </a:r>
            <a:endParaRPr lang="en-US" dirty="0"/>
          </a:p>
        </p:txBody>
      </p:sp>
      <p:sp>
        <p:nvSpPr>
          <p:cNvPr id="3" name="Vertical Text Placeholder 2"/>
          <p:cNvSpPr>
            <a:spLocks noGrp="1"/>
          </p:cNvSpPr>
          <p:nvPr>
            <p:ph type="body" orient="vert" idx="1"/>
          </p:nvPr>
        </p:nvSpPr>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r>
              <a:rPr lang="en-GB"/>
              <a:t>02/11/2021</a:t>
            </a:r>
            <a:endParaRPr lang="de-DE" dirty="0"/>
          </a:p>
        </p:txBody>
      </p:sp>
      <p:sp>
        <p:nvSpPr>
          <p:cNvPr id="6" name="Slide Number Placeholder 5"/>
          <p:cNvSpPr>
            <a:spLocks noGrp="1"/>
          </p:cNvSpPr>
          <p:nvPr>
            <p:ph type="sldNum" sz="quarter" idx="12"/>
          </p:nvPr>
        </p:nvSpPr>
        <p:spPr/>
        <p:txBody>
          <a:bodyPr/>
          <a:lstStyle/>
          <a:p>
            <a:fld id="{7B8ED951-382B-447F-B3BE-01DE8B75F844}" type="slidenum">
              <a:rPr lang="de-DE" smtClean="0"/>
              <a:t>‹nr.›</a:t>
            </a:fld>
            <a:endParaRPr lang="de-DE" dirty="0"/>
          </a:p>
        </p:txBody>
      </p:sp>
      <p:cxnSp>
        <p:nvCxnSpPr>
          <p:cNvPr id="8" name="Gerader Verbinder 7"/>
          <p:cNvCxnSpPr/>
          <p:nvPr userDrawn="1"/>
        </p:nvCxnSpPr>
        <p:spPr>
          <a:xfrm flipH="1">
            <a:off x="236066" y="851200"/>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userDrawn="1"/>
        </p:nvCxnSpPr>
        <p:spPr>
          <a:xfrm flipH="1">
            <a:off x="236066" y="6160487"/>
            <a:ext cx="8671869"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a:stretch>
            <a:fillRect/>
          </a:stretch>
        </p:blipFill>
        <p:spPr>
          <a:xfrm>
            <a:off x="236066" y="6210752"/>
            <a:ext cx="2097292" cy="510724"/>
          </a:xfrm>
          <a:prstGeom prst="rect">
            <a:avLst/>
          </a:prstGeom>
        </p:spPr>
      </p:pic>
      <p:sp>
        <p:nvSpPr>
          <p:cNvPr id="11" name="Footer Placeholder 4"/>
          <p:cNvSpPr txBox="1">
            <a:spLocks/>
          </p:cNvSpPr>
          <p:nvPr userDrawn="1"/>
        </p:nvSpPr>
        <p:spPr>
          <a:xfrm>
            <a:off x="2821325" y="6283551"/>
            <a:ext cx="3541242" cy="19139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dirty="0"/>
              <a:t>T2-T2S Consolidation Training Session</a:t>
            </a:r>
          </a:p>
        </p:txBody>
      </p:sp>
      <p:sp>
        <p:nvSpPr>
          <p:cNvPr id="12" name="Textplatzhalter 15"/>
          <p:cNvSpPr>
            <a:spLocks noGrp="1"/>
          </p:cNvSpPr>
          <p:nvPr>
            <p:ph type="body" sz="quarter" idx="13" hasCustomPrompt="1"/>
          </p:nvPr>
        </p:nvSpPr>
        <p:spPr>
          <a:xfrm>
            <a:off x="2821325" y="6457137"/>
            <a:ext cx="3541242" cy="223492"/>
          </a:xfrm>
        </p:spPr>
        <p:txBody>
          <a:bodyPr>
            <a:normAutofit/>
          </a:bodyPr>
          <a:lstStyle>
            <a:lvl1pPr marL="0" indent="0" algn="ctr">
              <a:buNone/>
              <a:defRPr sz="1200">
                <a:solidFill>
                  <a:schemeClr val="tx1">
                    <a:lumMod val="50000"/>
                    <a:lumOff val="50000"/>
                  </a:schemeClr>
                </a:solidFill>
              </a:defRPr>
            </a:lvl1pPr>
          </a:lstStyle>
          <a:p>
            <a:pPr lvl="0"/>
            <a:r>
              <a:rPr lang="de-DE" dirty="0"/>
              <a:t>Migration</a:t>
            </a:r>
          </a:p>
        </p:txBody>
      </p:sp>
    </p:spTree>
    <p:extLst>
      <p:ext uri="{BB962C8B-B14F-4D97-AF65-F5344CB8AC3E}">
        <p14:creationId xmlns:p14="http://schemas.microsoft.com/office/powerpoint/2010/main" val="105958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3"/>
            <a:ext cx="650520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sz="1800" dirty="0"/>
          </a:p>
        </p:txBody>
      </p:sp>
      <p:sp>
        <p:nvSpPr>
          <p:cNvPr id="2" name="Title 1"/>
          <p:cNvSpPr>
            <a:spLocks noGrp="1"/>
          </p:cNvSpPr>
          <p:nvPr>
            <p:ph type="ctrTitle"/>
          </p:nvPr>
        </p:nvSpPr>
        <p:spPr bwMode="gray">
          <a:xfrm>
            <a:off x="316831" y="2830848"/>
            <a:ext cx="6505200" cy="610184"/>
          </a:xfrm>
          <a:prstGeom prst="rect">
            <a:avLst/>
          </a:prstGeom>
          <a:noFill/>
        </p:spPr>
        <p:txBody>
          <a:bodyPr lIns="201600" tIns="0" rIns="201600" bIns="0" anchor="t" anchorCtr="0">
            <a:normAutofit/>
          </a:bodyPr>
          <a:lstStyle>
            <a:lvl1pPr algn="l">
              <a:lnSpc>
                <a:spcPts val="3750"/>
              </a:lnSpc>
              <a:defRPr sz="3750">
                <a:solidFill>
                  <a:srgbClr val="EAE7F4"/>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316831" y="3441627"/>
            <a:ext cx="6505200" cy="665152"/>
          </a:xfrm>
          <a:prstGeom prst="rect">
            <a:avLst/>
          </a:prstGeo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jdelijke aanduiding voor inhoud 7"/>
          <p:cNvSpPr>
            <a:spLocks noGrp="1"/>
          </p:cNvSpPr>
          <p:nvPr>
            <p:ph sz="quarter" idx="13" hasCustomPrompt="1"/>
          </p:nvPr>
        </p:nvSpPr>
        <p:spPr bwMode="gray">
          <a:xfrm>
            <a:off x="317500" y="4038345"/>
            <a:ext cx="6505200" cy="609600"/>
          </a:xfrm>
          <a:prstGeom prst="rect">
            <a:avLst/>
          </a:prstGeo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7" name="Picture 2" descr="R:\Projecten\372_TID_DNB_DIRECT\van_tid\20160712_logos\DNB_merkteken_pos_eurosysteemwi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800" y="4760223"/>
            <a:ext cx="2437200" cy="1037935"/>
          </a:xfrm>
          <a:prstGeom prst="rect">
            <a:avLst/>
          </a:prstGeom>
          <a:noFill/>
          <a:extLst>
            <a:ext uri="{909E8E84-426E-40DD-AFC4-6F175D3DCCD1}">
              <a14:hiddenFill xmlns:a14="http://schemas.microsoft.com/office/drawing/2010/main">
                <a:solidFill>
                  <a:srgbClr val="FFFFFF"/>
                </a:solidFill>
              </a14:hiddenFill>
            </a:ext>
          </a:extLst>
        </p:spPr>
      </p:pic>
      <p:sp>
        <p:nvSpPr>
          <p:cNvPr id="11" name="dnbmarking"/>
          <p:cNvSpPr txBox="1"/>
          <p:nvPr userDrawn="1"/>
        </p:nvSpPr>
        <p:spPr>
          <a:xfrm>
            <a:off x="406400" y="875976"/>
            <a:ext cx="1992414" cy="107722"/>
          </a:xfrm>
          <a:prstGeom prst="rect">
            <a:avLst/>
          </a:prstGeom>
          <a:noFill/>
        </p:spPr>
        <p:txBody>
          <a:bodyPr wrap="square" lIns="0" tIns="0" rIns="0" bIns="0" rtlCol="0">
            <a:spAutoFit/>
          </a:bodyPr>
          <a:lstStyle/>
          <a:p>
            <a:r>
              <a:rPr lang="nl-NL" sz="700" dirty="0">
                <a:solidFill>
                  <a:srgbClr val="454E55"/>
                </a:solidFill>
              </a:rPr>
              <a:t> </a:t>
            </a:r>
          </a:p>
        </p:txBody>
      </p:sp>
      <p:pic>
        <p:nvPicPr>
          <p:cNvPr id="12" name="dnb_public" descr="R:\Projecten\372_TID_DNB_DIRECT\Develop\png_classificatie\pptdonker_voor_lichte_achtergrond\DNB_classificatie_PPT-1_public-diapositief-donker.png"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400" y="355200"/>
            <a:ext cx="16992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3" name="dnb_unrestricted" descr="R:\Projecten\372_TID_DNB_DIRECT\Develop\png_classificatie\pptdonker_voor_lichte_achtergrond\DNB_classificatie_PPT-2_unrestricted-diapositief-donker.png" hidden="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8400" y="355200"/>
            <a:ext cx="16992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4" name="dnb_restricted" descr="R:\Projecten\372_TID_DNB_DIRECT\Develop\png_classificatie\pptdonker_voor_lichte_achtergrond\DNB_classificatie_PPT-3_restricted-diapositief-donker.png" hidden="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400" y="355200"/>
            <a:ext cx="16992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5" name="dnb_confidential" descr="R:\Projecten\372_TID_DNB_DIRECT\Develop\png_classificatie\pptdonker_voor_lichte_achtergrond\DNB_classificatie_PPT-4_confidential-diapositief-donker.png"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8400" y="355200"/>
            <a:ext cx="1699200" cy="658589"/>
          </a:xfrm>
          <a:prstGeom prst="rect">
            <a:avLst/>
          </a:prstGeom>
          <a:noFill/>
          <a:extLst>
            <a:ext uri="{909E8E84-426E-40DD-AFC4-6F175D3DCCD1}">
              <a14:hiddenFill xmlns:a14="http://schemas.microsoft.com/office/drawing/2010/main">
                <a:solidFill>
                  <a:srgbClr val="FFFFFF"/>
                </a:solidFill>
              </a14:hiddenFill>
            </a:ext>
          </a:extLst>
        </p:spPr>
      </p:pic>
      <p:pic>
        <p:nvPicPr>
          <p:cNvPr id="16" name="dnb_secret" descr="R:\Projecten\372_TID_DNB_DIRECT\Develop\png_classificatie\pptdonker_voor_lichte_achtergrond\DNB_classificatie_PPT-5_secret-diapositief-donker.png" hidden="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400" y="355200"/>
            <a:ext cx="1699200" cy="65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13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065" y="202085"/>
            <a:ext cx="8671869" cy="588748"/>
          </a:xfrm>
          <a:prstGeom prst="rect">
            <a:avLst/>
          </a:prstGeom>
        </p:spPr>
        <p:txBody>
          <a:bodyPr vert="horz" lIns="91440" tIns="45720" rIns="91440" bIns="45720" rtlCol="0" anchor="ctr">
            <a:noAutofit/>
          </a:bodyPr>
          <a:lstStyle/>
          <a:p>
            <a:r>
              <a:rPr lang="de-DE" dirty="0"/>
              <a:t>Topic</a:t>
            </a:r>
            <a:br>
              <a:rPr lang="de-DE" dirty="0"/>
            </a:br>
            <a:r>
              <a:rPr lang="de-DE" dirty="0"/>
              <a:t>Topic</a:t>
            </a:r>
            <a:endParaRPr lang="en-US" dirty="0"/>
          </a:p>
        </p:txBody>
      </p:sp>
      <p:sp>
        <p:nvSpPr>
          <p:cNvPr id="3" name="Text Placeholder 2"/>
          <p:cNvSpPr>
            <a:spLocks noGrp="1"/>
          </p:cNvSpPr>
          <p:nvPr>
            <p:ph type="body" idx="1"/>
          </p:nvPr>
        </p:nvSpPr>
        <p:spPr>
          <a:xfrm>
            <a:off x="236064" y="911567"/>
            <a:ext cx="8671869" cy="519865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850534" y="6210752"/>
            <a:ext cx="2057400" cy="247049"/>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GB"/>
              <a:t>02/11/2021</a:t>
            </a:r>
            <a:endParaRPr lang="de-DE" dirty="0"/>
          </a:p>
        </p:txBody>
      </p:sp>
      <p:sp>
        <p:nvSpPr>
          <p:cNvPr id="6" name="Slide Number Placeholder 5"/>
          <p:cNvSpPr>
            <a:spLocks noGrp="1"/>
          </p:cNvSpPr>
          <p:nvPr>
            <p:ph type="sldNum" sz="quarter" idx="4"/>
          </p:nvPr>
        </p:nvSpPr>
        <p:spPr>
          <a:xfrm>
            <a:off x="6850534" y="6474941"/>
            <a:ext cx="2057400" cy="24653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B8ED951-382B-447F-B3BE-01DE8B75F844}" type="slidenum">
              <a:rPr lang="de-DE" smtClean="0"/>
              <a:pPr/>
              <a:t>‹nr.›</a:t>
            </a:fld>
            <a:endParaRPr lang="de-DE" dirty="0"/>
          </a:p>
        </p:txBody>
      </p:sp>
    </p:spTree>
    <p:extLst>
      <p:ext uri="{BB962C8B-B14F-4D97-AF65-F5344CB8AC3E}">
        <p14:creationId xmlns:p14="http://schemas.microsoft.com/office/powerpoint/2010/main" val="381852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2" r:id="rId9"/>
  </p:sldLayoutIdLst>
  <p:hf hdr="0" ftr="0"/>
  <p:txStyles>
    <p:title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omments" Target="../comments/comment5.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cb.europa.eu/paym/target/consolidation/profuse/html/index.en.html" TargetMode="External"/><Relationship Id="rId2" Type="http://schemas.openxmlformats.org/officeDocument/2006/relationships/hyperlink" Target="https://www.ecb.europa.eu/paym/target/consolidation/profuse/shared/pdf/2021-06-09-TARGET_SERVICES_REGISTRATION_AND_ONBOARDING_GUID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b.europa.eu/paym/target/consolidation/profuse/shared/pdf/2021-06-14_explainer_on_co-management.pdf"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ecb.europa.eu/paym/target/consolidation/profuse/shared/pdf/explainer_on_co-management_example-scenarios.xls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b.europa.eu/paym/target/consolidation/profuse/shared/pdf/2021-06-09-TARGET_SERVICES_REGISTRATION_AND_ONBOARDING_GUIDE.pdf" TargetMode="External"/><Relationship Id="rId7" Type="http://schemas.openxmlformats.org/officeDocument/2006/relationships/hyperlink" Target="mailto:TARGET2@DNB.NL" TargetMode="External"/><Relationship Id="rId2" Type="http://schemas.openxmlformats.org/officeDocument/2006/relationships/hyperlink" Target="https://www.ecb.europa.eu/paym/target/consolidation/profuse/html/index.en.html" TargetMode="External"/><Relationship Id="rId1" Type="http://schemas.openxmlformats.org/officeDocument/2006/relationships/slideLayout" Target="../slideLayouts/slideLayout2.xml"/><Relationship Id="rId6" Type="http://schemas.openxmlformats.org/officeDocument/2006/relationships/hyperlink" Target="https://www.ecb.europa.eu/paym/target/consolidation/profuse/shared/pdf/2021-05-19_crdm_uhb_v2-0.pdf" TargetMode="External"/><Relationship Id="rId5" Type="http://schemas.openxmlformats.org/officeDocument/2006/relationships/hyperlink" Target="https://www.ecb.europa.eu/paym/target/consolidation/profuse/shared/pdf/2021-04-01_t2_udfs_crdm_v2-2.pdf" TargetMode="External"/><Relationship Id="rId4" Type="http://schemas.openxmlformats.org/officeDocument/2006/relationships/hyperlink" Target="https://www.dnb.nl/voor-de-sector/betalingsverkeer/target2-en-target2-securities/consolidatieproject-target/"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TARGET2@DNB.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en-GB" dirty="0"/>
              <a:t>T2-T2S Consolidation</a:t>
            </a:r>
          </a:p>
        </p:txBody>
      </p:sp>
      <p:sp>
        <p:nvSpPr>
          <p:cNvPr id="6" name="Ondertitel 5"/>
          <p:cNvSpPr>
            <a:spLocks noGrp="1"/>
          </p:cNvSpPr>
          <p:nvPr>
            <p:ph type="subTitle" idx="1"/>
          </p:nvPr>
        </p:nvSpPr>
        <p:spPr/>
        <p:txBody>
          <a:bodyPr/>
          <a:lstStyle/>
          <a:p>
            <a:r>
              <a:rPr lang="en-GB" dirty="0"/>
              <a:t>Registration Forms</a:t>
            </a:r>
          </a:p>
        </p:txBody>
      </p:sp>
      <p:sp>
        <p:nvSpPr>
          <p:cNvPr id="7" name="Tijdelijke aanduiding voor inhoud 6"/>
          <p:cNvSpPr>
            <a:spLocks noGrp="1"/>
          </p:cNvSpPr>
          <p:nvPr>
            <p:ph sz="quarter" idx="13"/>
          </p:nvPr>
        </p:nvSpPr>
        <p:spPr/>
        <p:txBody>
          <a:bodyPr>
            <a:normAutofit/>
          </a:bodyPr>
          <a:lstStyle/>
          <a:p>
            <a:r>
              <a:rPr lang="en-GB" dirty="0"/>
              <a:t>02-11-2021 </a:t>
            </a:r>
          </a:p>
        </p:txBody>
      </p:sp>
    </p:spTree>
    <p:extLst>
      <p:ext uri="{BB962C8B-B14F-4D97-AF65-F5344CB8AC3E}">
        <p14:creationId xmlns:p14="http://schemas.microsoft.com/office/powerpoint/2010/main" val="192224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- 1. Party – B. Technical Address (Add)</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10</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sp>
        <p:nvSpPr>
          <p:cNvPr id="8" name="Content Placeholder 7">
            <a:extLst>
              <a:ext uri="{FF2B5EF4-FFF2-40B4-BE49-F238E27FC236}">
                <a16:creationId xmlns:a16="http://schemas.microsoft.com/office/drawing/2014/main" id="{AC9F96D3-CAB5-4843-A73C-806CDC1F7E42}"/>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B7516E88-0916-481A-A764-B06ECE359F94}"/>
              </a:ext>
            </a:extLst>
          </p:cNvPr>
          <p:cNvPicPr>
            <a:picLocks noChangeAspect="1"/>
          </p:cNvPicPr>
          <p:nvPr/>
        </p:nvPicPr>
        <p:blipFill>
          <a:blip r:embed="rId2"/>
          <a:stretch>
            <a:fillRect/>
          </a:stretch>
        </p:blipFill>
        <p:spPr>
          <a:xfrm>
            <a:off x="0" y="807973"/>
            <a:ext cx="9144000" cy="4916434"/>
          </a:xfrm>
          <a:prstGeom prst="rect">
            <a:avLst/>
          </a:prstGeom>
        </p:spPr>
      </p:pic>
      <p:cxnSp>
        <p:nvCxnSpPr>
          <p:cNvPr id="9" name="Straight Arrow Connector 8">
            <a:extLst>
              <a:ext uri="{FF2B5EF4-FFF2-40B4-BE49-F238E27FC236}">
                <a16:creationId xmlns:a16="http://schemas.microsoft.com/office/drawing/2014/main" id="{A3F82995-E3EA-465B-A247-4450175EB00E}"/>
              </a:ext>
            </a:extLst>
          </p:cNvPr>
          <p:cNvCxnSpPr>
            <a:cxnSpLocks/>
          </p:cNvCxnSpPr>
          <p:nvPr/>
        </p:nvCxnSpPr>
        <p:spPr>
          <a:xfrm flipV="1">
            <a:off x="7703820" y="5589633"/>
            <a:ext cx="838353" cy="21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79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 1. Party – A)Main Information and B)Technical Address</a:t>
            </a:r>
            <a:br>
              <a:rPr lang="en-GB" dirty="0"/>
            </a:br>
            <a:r>
              <a:rPr lang="en-GB" dirty="0"/>
              <a:t>		(R&amp;O guide 4.2)</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11</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sp>
        <p:nvSpPr>
          <p:cNvPr id="8" name="Content Placeholder 7">
            <a:extLst>
              <a:ext uri="{FF2B5EF4-FFF2-40B4-BE49-F238E27FC236}">
                <a16:creationId xmlns:a16="http://schemas.microsoft.com/office/drawing/2014/main" id="{AC9F96D3-CAB5-4843-A73C-806CDC1F7E42}"/>
              </a:ext>
            </a:extLst>
          </p:cNvPr>
          <p:cNvSpPr>
            <a:spLocks noGrp="1"/>
          </p:cNvSpPr>
          <p:nvPr>
            <p:ph idx="1"/>
          </p:nvPr>
        </p:nvSpPr>
        <p:spPr>
          <a:xfrm>
            <a:off x="0" y="3914829"/>
            <a:ext cx="2021747" cy="1714187"/>
          </a:xfrm>
        </p:spPr>
        <p:txBody>
          <a:bodyPr>
            <a:normAutofit/>
          </a:bodyPr>
          <a:lstStyle/>
          <a:p>
            <a:pPr marL="0" indent="0">
              <a:buNone/>
            </a:pPr>
            <a:r>
              <a:rPr lang="en-GB" sz="1400" dirty="0"/>
              <a:t>Note:</a:t>
            </a:r>
          </a:p>
          <a:p>
            <a:r>
              <a:rPr lang="en-GB" sz="1400" dirty="0"/>
              <a:t>PTA – Party Technical address for U2A only participants can read:</a:t>
            </a:r>
            <a:br>
              <a:rPr lang="en-GB" sz="1400" dirty="0"/>
            </a:br>
            <a:r>
              <a:rPr lang="en-GB" sz="1400" dirty="0"/>
              <a:t>U2A-only</a:t>
            </a:r>
          </a:p>
        </p:txBody>
      </p:sp>
      <p:pic>
        <p:nvPicPr>
          <p:cNvPr id="3" name="Picture 2">
            <a:extLst>
              <a:ext uri="{FF2B5EF4-FFF2-40B4-BE49-F238E27FC236}">
                <a16:creationId xmlns:a16="http://schemas.microsoft.com/office/drawing/2014/main" id="{C14BA5A2-17B5-4F12-89EE-333BEE739404}"/>
              </a:ext>
            </a:extLst>
          </p:cNvPr>
          <p:cNvPicPr>
            <a:picLocks noChangeAspect="1"/>
          </p:cNvPicPr>
          <p:nvPr/>
        </p:nvPicPr>
        <p:blipFill>
          <a:blip r:embed="rId2"/>
          <a:stretch>
            <a:fillRect/>
          </a:stretch>
        </p:blipFill>
        <p:spPr>
          <a:xfrm>
            <a:off x="2021747" y="829557"/>
            <a:ext cx="6654532" cy="5325363"/>
          </a:xfrm>
          <a:prstGeom prst="rect">
            <a:avLst/>
          </a:prstGeom>
        </p:spPr>
      </p:pic>
      <p:sp>
        <p:nvSpPr>
          <p:cNvPr id="7" name="Arrow: Right 6">
            <a:extLst>
              <a:ext uri="{FF2B5EF4-FFF2-40B4-BE49-F238E27FC236}">
                <a16:creationId xmlns:a16="http://schemas.microsoft.com/office/drawing/2014/main" id="{4E896B77-05B2-499F-8188-468976EA439B}"/>
              </a:ext>
            </a:extLst>
          </p:cNvPr>
          <p:cNvSpPr/>
          <p:nvPr/>
        </p:nvSpPr>
        <p:spPr>
          <a:xfrm>
            <a:off x="1417320" y="5471160"/>
            <a:ext cx="604427" cy="157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a:extLst>
              <a:ext uri="{FF2B5EF4-FFF2-40B4-BE49-F238E27FC236}">
                <a16:creationId xmlns:a16="http://schemas.microsoft.com/office/drawing/2014/main" id="{4A8C3ED0-85D1-45D3-B8C4-98CDC982F48C}"/>
              </a:ext>
            </a:extLst>
          </p:cNvPr>
          <p:cNvPicPr>
            <a:picLocks noChangeAspect="1"/>
          </p:cNvPicPr>
          <p:nvPr/>
        </p:nvPicPr>
        <p:blipFill>
          <a:blip r:embed="rId3"/>
          <a:stretch>
            <a:fillRect/>
          </a:stretch>
        </p:blipFill>
        <p:spPr>
          <a:xfrm>
            <a:off x="2191834" y="4849869"/>
            <a:ext cx="6548306" cy="1316026"/>
          </a:xfrm>
          <a:prstGeom prst="rect">
            <a:avLst/>
          </a:prstGeom>
        </p:spPr>
      </p:pic>
      <p:cxnSp>
        <p:nvCxnSpPr>
          <p:cNvPr id="11" name="Straight Arrow Connector 10">
            <a:extLst>
              <a:ext uri="{FF2B5EF4-FFF2-40B4-BE49-F238E27FC236}">
                <a16:creationId xmlns:a16="http://schemas.microsoft.com/office/drawing/2014/main" id="{B8466FD8-98DF-4076-A91A-CDAB4D1900F0}"/>
              </a:ext>
            </a:extLst>
          </p:cNvPr>
          <p:cNvCxnSpPr>
            <a:cxnSpLocks/>
          </p:cNvCxnSpPr>
          <p:nvPr/>
        </p:nvCxnSpPr>
        <p:spPr>
          <a:xfrm flipH="1" flipV="1">
            <a:off x="8740140" y="5965012"/>
            <a:ext cx="827679"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12</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Picture 2">
            <a:extLst>
              <a:ext uri="{FF2B5EF4-FFF2-40B4-BE49-F238E27FC236}">
                <a16:creationId xmlns:a16="http://schemas.microsoft.com/office/drawing/2014/main" id="{264D55C4-A3FF-4989-A7C2-921412D5151A}"/>
              </a:ext>
            </a:extLst>
          </p:cNvPr>
          <p:cNvPicPr>
            <a:picLocks noChangeAspect="1"/>
          </p:cNvPicPr>
          <p:nvPr/>
        </p:nvPicPr>
        <p:blipFill>
          <a:blip r:embed="rId2"/>
          <a:stretch>
            <a:fillRect/>
          </a:stretch>
        </p:blipFill>
        <p:spPr>
          <a:xfrm>
            <a:off x="1822905" y="-98468"/>
            <a:ext cx="7557315" cy="6186028"/>
          </a:xfrm>
          <a:prstGeom prst="rect">
            <a:avLst/>
          </a:prstGeom>
        </p:spPr>
      </p:pic>
      <p:sp>
        <p:nvSpPr>
          <p:cNvPr id="7" name="TextBox 6">
            <a:extLst>
              <a:ext uri="{FF2B5EF4-FFF2-40B4-BE49-F238E27FC236}">
                <a16:creationId xmlns:a16="http://schemas.microsoft.com/office/drawing/2014/main" id="{808931BA-A6C6-4F75-B55F-A873DBD4F402}"/>
              </a:ext>
            </a:extLst>
          </p:cNvPr>
          <p:cNvSpPr txBox="1"/>
          <p:nvPr/>
        </p:nvSpPr>
        <p:spPr>
          <a:xfrm>
            <a:off x="236065" y="988254"/>
            <a:ext cx="1356360" cy="5016758"/>
          </a:xfrm>
          <a:prstGeom prst="rect">
            <a:avLst/>
          </a:prstGeom>
          <a:noFill/>
        </p:spPr>
        <p:txBody>
          <a:bodyPr wrap="square" rtlCol="0">
            <a:spAutoFit/>
          </a:bodyPr>
          <a:lstStyle/>
          <a:p>
            <a:r>
              <a:rPr lang="nl-NL" dirty="0"/>
              <a:t>Party –</a:t>
            </a:r>
            <a:r>
              <a:rPr lang="nl-NL" sz="1600" dirty="0" err="1"/>
              <a:t>continued</a:t>
            </a:r>
            <a:r>
              <a:rPr lang="nl-NL" sz="1600" dirty="0"/>
              <a:t> items</a:t>
            </a:r>
          </a:p>
          <a:p>
            <a:endParaRPr lang="nl-NL" sz="1600" dirty="0"/>
          </a:p>
          <a:p>
            <a:r>
              <a:rPr lang="nl-NL" sz="1600" dirty="0"/>
              <a:t>C) Party Service Link</a:t>
            </a:r>
          </a:p>
          <a:p>
            <a:endParaRPr lang="nl-NL" sz="1600" dirty="0"/>
          </a:p>
          <a:p>
            <a:r>
              <a:rPr lang="nl-NL" sz="1600" dirty="0"/>
              <a:t>D)</a:t>
            </a:r>
            <a:r>
              <a:rPr lang="nl-NL" sz="1600" dirty="0" err="1"/>
              <a:t>Additional</a:t>
            </a:r>
            <a:r>
              <a:rPr lang="nl-NL" sz="1600" dirty="0"/>
              <a:t> Party information </a:t>
            </a:r>
            <a:r>
              <a:rPr lang="nl-NL" sz="1600" dirty="0" err="1"/>
              <a:t>for</a:t>
            </a:r>
            <a:r>
              <a:rPr lang="nl-NL" sz="1600" dirty="0"/>
              <a:t> T2S Service </a:t>
            </a:r>
            <a:r>
              <a:rPr lang="nl-NL" sz="1400" dirty="0"/>
              <a:t>(out of scope) </a:t>
            </a:r>
          </a:p>
          <a:p>
            <a:endParaRPr lang="nl-NL" sz="1400" dirty="0"/>
          </a:p>
          <a:p>
            <a:r>
              <a:rPr lang="nl-NL" sz="1400" dirty="0"/>
              <a:t>E) CLM </a:t>
            </a:r>
            <a:r>
              <a:rPr lang="nl-NL" sz="1400" dirty="0" err="1"/>
              <a:t>Configuration</a:t>
            </a:r>
            <a:r>
              <a:rPr lang="nl-NL" sz="1400" dirty="0"/>
              <a:t> Data</a:t>
            </a:r>
          </a:p>
          <a:p>
            <a:endParaRPr lang="nl-NL" sz="1400" dirty="0"/>
          </a:p>
          <a:p>
            <a:r>
              <a:rPr lang="nl-NL" sz="1400" dirty="0"/>
              <a:t>F)RTGS </a:t>
            </a:r>
            <a:r>
              <a:rPr lang="nl-NL" sz="1400" dirty="0" err="1"/>
              <a:t>Configuration</a:t>
            </a:r>
            <a:r>
              <a:rPr lang="nl-NL" sz="1400" dirty="0"/>
              <a:t> Data</a:t>
            </a:r>
          </a:p>
        </p:txBody>
      </p:sp>
    </p:spTree>
    <p:extLst>
      <p:ext uri="{BB962C8B-B14F-4D97-AF65-F5344CB8AC3E}">
        <p14:creationId xmlns:p14="http://schemas.microsoft.com/office/powerpoint/2010/main" val="365964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a:xfrm>
            <a:off x="236065" y="202085"/>
            <a:ext cx="8671869" cy="736770"/>
          </a:xfrm>
        </p:spPr>
        <p:txBody>
          <a:bodyPr/>
          <a:lstStyle/>
          <a:p>
            <a:r>
              <a:rPr lang="en-GB" dirty="0"/>
              <a:t>Registration – 1. Party – C) Party Service Link</a:t>
            </a:r>
            <a:br>
              <a:rPr lang="en-GB" dirty="0"/>
            </a:br>
            <a:r>
              <a:rPr lang="en-GB" dirty="0"/>
              <a:t>		(R&amp;O guide 4.2)</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13</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9" name="Picture 8">
            <a:extLst>
              <a:ext uri="{FF2B5EF4-FFF2-40B4-BE49-F238E27FC236}">
                <a16:creationId xmlns:a16="http://schemas.microsoft.com/office/drawing/2014/main" id="{15270DF1-CDA3-4197-ABC7-E08780A6C839}"/>
              </a:ext>
            </a:extLst>
          </p:cNvPr>
          <p:cNvPicPr>
            <a:picLocks noChangeAspect="1"/>
          </p:cNvPicPr>
          <p:nvPr/>
        </p:nvPicPr>
        <p:blipFill>
          <a:blip r:embed="rId2"/>
          <a:stretch>
            <a:fillRect/>
          </a:stretch>
        </p:blipFill>
        <p:spPr>
          <a:xfrm>
            <a:off x="-1" y="921907"/>
            <a:ext cx="9144000" cy="1477536"/>
          </a:xfrm>
          <a:prstGeom prst="rect">
            <a:avLst/>
          </a:prstGeom>
        </p:spPr>
      </p:pic>
      <p:sp>
        <p:nvSpPr>
          <p:cNvPr id="11" name="TextBox 10">
            <a:extLst>
              <a:ext uri="{FF2B5EF4-FFF2-40B4-BE49-F238E27FC236}">
                <a16:creationId xmlns:a16="http://schemas.microsoft.com/office/drawing/2014/main" id="{AD0BBEE5-7669-4424-B991-E4C28F07FDD4}"/>
              </a:ext>
            </a:extLst>
          </p:cNvPr>
          <p:cNvSpPr txBox="1"/>
          <p:nvPr/>
        </p:nvSpPr>
        <p:spPr>
          <a:xfrm>
            <a:off x="329585" y="2586047"/>
            <a:ext cx="4983480" cy="276999"/>
          </a:xfrm>
          <a:prstGeom prst="rect">
            <a:avLst/>
          </a:prstGeom>
          <a:noFill/>
        </p:spPr>
        <p:txBody>
          <a:bodyPr wrap="square" rtlCol="0">
            <a:spAutoFit/>
          </a:bodyPr>
          <a:lstStyle/>
          <a:p>
            <a:r>
              <a:rPr lang="en-US" sz="1200" dirty="0"/>
              <a:t>T2S is out of scope for the T2 migration, please ignore</a:t>
            </a:r>
            <a:endParaRPr lang="nl-NL" sz="1200" dirty="0"/>
          </a:p>
        </p:txBody>
      </p:sp>
      <p:sp>
        <p:nvSpPr>
          <p:cNvPr id="18" name="Arrow: Down 17">
            <a:extLst>
              <a:ext uri="{FF2B5EF4-FFF2-40B4-BE49-F238E27FC236}">
                <a16:creationId xmlns:a16="http://schemas.microsoft.com/office/drawing/2014/main" id="{CCB23575-55EB-4DCA-9125-64F868751A07}"/>
              </a:ext>
            </a:extLst>
          </p:cNvPr>
          <p:cNvSpPr/>
          <p:nvPr/>
        </p:nvSpPr>
        <p:spPr>
          <a:xfrm>
            <a:off x="670560" y="2327984"/>
            <a:ext cx="45719" cy="237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18">
            <a:extLst>
              <a:ext uri="{FF2B5EF4-FFF2-40B4-BE49-F238E27FC236}">
                <a16:creationId xmlns:a16="http://schemas.microsoft.com/office/drawing/2014/main" id="{4611FC9F-DB30-431B-BD21-C08E07E335F1}"/>
              </a:ext>
            </a:extLst>
          </p:cNvPr>
          <p:cNvPicPr>
            <a:picLocks noChangeAspect="1"/>
          </p:cNvPicPr>
          <p:nvPr/>
        </p:nvPicPr>
        <p:blipFill>
          <a:blip r:embed="rId3"/>
          <a:stretch>
            <a:fillRect/>
          </a:stretch>
        </p:blipFill>
        <p:spPr>
          <a:xfrm>
            <a:off x="-53341" y="4537570"/>
            <a:ext cx="9144000" cy="1533237"/>
          </a:xfrm>
          <a:prstGeom prst="rect">
            <a:avLst/>
          </a:prstGeom>
        </p:spPr>
      </p:pic>
      <p:pic>
        <p:nvPicPr>
          <p:cNvPr id="20" name="Picture 19">
            <a:extLst>
              <a:ext uri="{FF2B5EF4-FFF2-40B4-BE49-F238E27FC236}">
                <a16:creationId xmlns:a16="http://schemas.microsoft.com/office/drawing/2014/main" id="{9382CC8C-612B-44C8-9475-BA116E583D90}"/>
              </a:ext>
            </a:extLst>
          </p:cNvPr>
          <p:cNvPicPr>
            <a:picLocks noChangeAspect="1"/>
          </p:cNvPicPr>
          <p:nvPr/>
        </p:nvPicPr>
        <p:blipFill>
          <a:blip r:embed="rId4"/>
          <a:stretch>
            <a:fillRect/>
          </a:stretch>
        </p:blipFill>
        <p:spPr>
          <a:xfrm>
            <a:off x="329585" y="3103896"/>
            <a:ext cx="3543795" cy="1219370"/>
          </a:xfrm>
          <a:prstGeom prst="rect">
            <a:avLst/>
          </a:prstGeom>
        </p:spPr>
      </p:pic>
      <p:pic>
        <p:nvPicPr>
          <p:cNvPr id="21" name="Picture 20">
            <a:extLst>
              <a:ext uri="{FF2B5EF4-FFF2-40B4-BE49-F238E27FC236}">
                <a16:creationId xmlns:a16="http://schemas.microsoft.com/office/drawing/2014/main" id="{F189C354-0DC8-4865-A7D6-D17A71501B22}"/>
              </a:ext>
            </a:extLst>
          </p:cNvPr>
          <p:cNvPicPr>
            <a:picLocks noChangeAspect="1"/>
          </p:cNvPicPr>
          <p:nvPr/>
        </p:nvPicPr>
        <p:blipFill>
          <a:blip r:embed="rId5"/>
          <a:stretch>
            <a:fillRect/>
          </a:stretch>
        </p:blipFill>
        <p:spPr>
          <a:xfrm>
            <a:off x="4194145" y="3278435"/>
            <a:ext cx="4620270" cy="828791"/>
          </a:xfrm>
          <a:prstGeom prst="rect">
            <a:avLst/>
          </a:prstGeom>
        </p:spPr>
      </p:pic>
      <p:cxnSp>
        <p:nvCxnSpPr>
          <p:cNvPr id="23" name="Straight Arrow Connector 22">
            <a:extLst>
              <a:ext uri="{FF2B5EF4-FFF2-40B4-BE49-F238E27FC236}">
                <a16:creationId xmlns:a16="http://schemas.microsoft.com/office/drawing/2014/main" id="{8A9B98DA-A895-4445-A4D2-D7BA61FD4A15}"/>
              </a:ext>
            </a:extLst>
          </p:cNvPr>
          <p:cNvCxnSpPr>
            <a:cxnSpLocks/>
          </p:cNvCxnSpPr>
          <p:nvPr/>
        </p:nvCxnSpPr>
        <p:spPr>
          <a:xfrm>
            <a:off x="7490460" y="4247171"/>
            <a:ext cx="1417474" cy="1208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8B36B4-AF46-455B-8FED-8F09F2A00F8A}"/>
              </a:ext>
            </a:extLst>
          </p:cNvPr>
          <p:cNvPicPr>
            <a:picLocks noChangeAspect="1"/>
          </p:cNvPicPr>
          <p:nvPr/>
        </p:nvPicPr>
        <p:blipFill>
          <a:blip r:embed="rId6"/>
          <a:stretch>
            <a:fillRect/>
          </a:stretch>
        </p:blipFill>
        <p:spPr>
          <a:xfrm>
            <a:off x="129532" y="2347761"/>
            <a:ext cx="7487695" cy="2162477"/>
          </a:xfrm>
          <a:prstGeom prst="rect">
            <a:avLst/>
          </a:prstGeom>
        </p:spPr>
      </p:pic>
      <p:cxnSp>
        <p:nvCxnSpPr>
          <p:cNvPr id="29" name="Straight Connector 28">
            <a:extLst>
              <a:ext uri="{FF2B5EF4-FFF2-40B4-BE49-F238E27FC236}">
                <a16:creationId xmlns:a16="http://schemas.microsoft.com/office/drawing/2014/main" id="{6081F7A1-E16E-41C6-AC70-1DAF8A44C2CC}"/>
              </a:ext>
            </a:extLst>
          </p:cNvPr>
          <p:cNvCxnSpPr/>
          <p:nvPr/>
        </p:nvCxnSpPr>
        <p:spPr>
          <a:xfrm>
            <a:off x="6934200" y="4247171"/>
            <a:ext cx="1973734" cy="1227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0972D90-4019-4774-9978-C4D1B2192A2F}"/>
              </a:ext>
            </a:extLst>
          </p:cNvPr>
          <p:cNvCxnSpPr/>
          <p:nvPr/>
        </p:nvCxnSpPr>
        <p:spPr>
          <a:xfrm>
            <a:off x="1912620" y="3047712"/>
            <a:ext cx="13868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21E32968-E16E-49AB-B544-8827E2EF04EB}"/>
              </a:ext>
            </a:extLst>
          </p:cNvPr>
          <p:cNvCxnSpPr/>
          <p:nvPr/>
        </p:nvCxnSpPr>
        <p:spPr>
          <a:xfrm>
            <a:off x="5292700" y="3039804"/>
            <a:ext cx="13868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38F89B20-489C-4823-A9F9-9B2CAE03B8C4}"/>
              </a:ext>
            </a:extLst>
          </p:cNvPr>
          <p:cNvCxnSpPr>
            <a:cxnSpLocks/>
          </p:cNvCxnSpPr>
          <p:nvPr/>
        </p:nvCxnSpPr>
        <p:spPr>
          <a:xfrm>
            <a:off x="1828800" y="3634452"/>
            <a:ext cx="182118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DAD592C3-52C4-4DA5-B619-BDCB88C8933F}"/>
              </a:ext>
            </a:extLst>
          </p:cNvPr>
          <p:cNvCxnSpPr>
            <a:cxnSpLocks/>
          </p:cNvCxnSpPr>
          <p:nvPr/>
        </p:nvCxnSpPr>
        <p:spPr>
          <a:xfrm>
            <a:off x="5288280" y="3649404"/>
            <a:ext cx="182118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778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25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25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 1. Party – E) CLM Configuration Data F)RTGS Configuration Data      (R&amp;O guide 4.2)</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14</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Picture 2">
            <a:extLst>
              <a:ext uri="{FF2B5EF4-FFF2-40B4-BE49-F238E27FC236}">
                <a16:creationId xmlns:a16="http://schemas.microsoft.com/office/drawing/2014/main" id="{63315FA9-6E96-4693-ACB7-0E97979C9B92}"/>
              </a:ext>
            </a:extLst>
          </p:cNvPr>
          <p:cNvPicPr>
            <a:picLocks noChangeAspect="1"/>
          </p:cNvPicPr>
          <p:nvPr/>
        </p:nvPicPr>
        <p:blipFill>
          <a:blip r:embed="rId2"/>
          <a:stretch>
            <a:fillRect/>
          </a:stretch>
        </p:blipFill>
        <p:spPr>
          <a:xfrm>
            <a:off x="0" y="946247"/>
            <a:ext cx="9144000" cy="2686639"/>
          </a:xfrm>
          <a:prstGeom prst="rect">
            <a:avLst/>
          </a:prstGeom>
        </p:spPr>
      </p:pic>
      <p:pic>
        <p:nvPicPr>
          <p:cNvPr id="7" name="Picture 6">
            <a:extLst>
              <a:ext uri="{FF2B5EF4-FFF2-40B4-BE49-F238E27FC236}">
                <a16:creationId xmlns:a16="http://schemas.microsoft.com/office/drawing/2014/main" id="{D473EC86-4A8A-4C51-A2AB-45337853E9FF}"/>
              </a:ext>
            </a:extLst>
          </p:cNvPr>
          <p:cNvPicPr>
            <a:picLocks noChangeAspect="1"/>
          </p:cNvPicPr>
          <p:nvPr/>
        </p:nvPicPr>
        <p:blipFill>
          <a:blip r:embed="rId3"/>
          <a:stretch>
            <a:fillRect/>
          </a:stretch>
        </p:blipFill>
        <p:spPr>
          <a:xfrm>
            <a:off x="-1" y="1029491"/>
            <a:ext cx="9144000" cy="2588281"/>
          </a:xfrm>
          <a:prstGeom prst="rect">
            <a:avLst/>
          </a:prstGeom>
        </p:spPr>
      </p:pic>
      <p:sp>
        <p:nvSpPr>
          <p:cNvPr id="8" name="TextBox 7">
            <a:extLst>
              <a:ext uri="{FF2B5EF4-FFF2-40B4-BE49-F238E27FC236}">
                <a16:creationId xmlns:a16="http://schemas.microsoft.com/office/drawing/2014/main" id="{1F058F04-4C43-4EA2-956E-64AAB1E79DD3}"/>
              </a:ext>
            </a:extLst>
          </p:cNvPr>
          <p:cNvSpPr txBox="1"/>
          <p:nvPr/>
        </p:nvSpPr>
        <p:spPr>
          <a:xfrm>
            <a:off x="350520" y="3715356"/>
            <a:ext cx="338328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Please tick the O/N, M/L and credit indicators.</a:t>
            </a:r>
          </a:p>
          <a:p>
            <a:pPr marL="285750" indent="-285750">
              <a:buFont typeface="Arial" panose="020B0604020202020204" pitchFamily="34" charset="0"/>
              <a:buChar char="•"/>
            </a:pPr>
            <a:r>
              <a:rPr lang="en-GB" dirty="0"/>
              <a:t>please confirm the present situation.</a:t>
            </a:r>
          </a:p>
          <a:p>
            <a:endParaRPr lang="nl-NL" dirty="0"/>
          </a:p>
        </p:txBody>
      </p:sp>
      <p:sp>
        <p:nvSpPr>
          <p:cNvPr id="10" name="TextBox 9">
            <a:extLst>
              <a:ext uri="{FF2B5EF4-FFF2-40B4-BE49-F238E27FC236}">
                <a16:creationId xmlns:a16="http://schemas.microsoft.com/office/drawing/2014/main" id="{0346E8DD-180E-4F9C-A511-59F9B10D08CA}"/>
              </a:ext>
            </a:extLst>
          </p:cNvPr>
          <p:cNvSpPr txBox="1"/>
          <p:nvPr/>
        </p:nvSpPr>
        <p:spPr>
          <a:xfrm>
            <a:off x="4591946" y="3881677"/>
            <a:ext cx="3771900" cy="1477328"/>
          </a:xfrm>
          <a:prstGeom prst="rect">
            <a:avLst/>
          </a:prstGeom>
          <a:noFill/>
        </p:spPr>
        <p:txBody>
          <a:bodyPr wrap="square" rtlCol="0">
            <a:spAutoFit/>
          </a:bodyPr>
          <a:lstStyle/>
          <a:p>
            <a:r>
              <a:rPr lang="nl-NL" dirty="0"/>
              <a:t>Minimum Reserve </a:t>
            </a:r>
            <a:r>
              <a:rPr lang="nl-NL" dirty="0" err="1"/>
              <a:t>Obligation</a:t>
            </a:r>
            <a:r>
              <a:rPr lang="nl-NL" dirty="0"/>
              <a:t>:</a:t>
            </a:r>
          </a:p>
          <a:p>
            <a:pPr marL="285750" indent="-285750">
              <a:buFont typeface="Arial" panose="020B0604020202020204" pitchFamily="34" charset="0"/>
              <a:buChar char="•"/>
            </a:pPr>
            <a:r>
              <a:rPr lang="nl-NL" dirty="0"/>
              <a:t>Direct</a:t>
            </a:r>
          </a:p>
          <a:p>
            <a:pPr marL="285750" indent="-285750">
              <a:buFont typeface="Arial" panose="020B0604020202020204" pitchFamily="34" charset="0"/>
              <a:buChar char="•"/>
            </a:pPr>
            <a:r>
              <a:rPr lang="nl-NL" dirty="0"/>
              <a:t>Indirect</a:t>
            </a:r>
          </a:p>
          <a:p>
            <a:pPr marL="285750" indent="-285750">
              <a:buFont typeface="Arial" panose="020B0604020202020204" pitchFamily="34" charset="0"/>
              <a:buChar char="•"/>
            </a:pPr>
            <a:r>
              <a:rPr lang="nl-NL" dirty="0"/>
              <a:t>Pool</a:t>
            </a:r>
          </a:p>
          <a:p>
            <a:pPr marL="285750" indent="-285750">
              <a:buFont typeface="Arial" panose="020B0604020202020204" pitchFamily="34" charset="0"/>
              <a:buChar char="•"/>
            </a:pPr>
            <a:r>
              <a:rPr lang="nl-NL" dirty="0"/>
              <a:t>None</a:t>
            </a:r>
          </a:p>
        </p:txBody>
      </p:sp>
      <p:sp>
        <p:nvSpPr>
          <p:cNvPr id="12" name="TextBox 11">
            <a:extLst>
              <a:ext uri="{FF2B5EF4-FFF2-40B4-BE49-F238E27FC236}">
                <a16:creationId xmlns:a16="http://schemas.microsoft.com/office/drawing/2014/main" id="{3BF83E09-EE60-4613-8622-6DFBBCE7FF17}"/>
              </a:ext>
            </a:extLst>
          </p:cNvPr>
          <p:cNvSpPr txBox="1"/>
          <p:nvPr/>
        </p:nvSpPr>
        <p:spPr>
          <a:xfrm>
            <a:off x="350520" y="5000505"/>
            <a:ext cx="3383280" cy="1046440"/>
          </a:xfrm>
          <a:prstGeom prst="rect">
            <a:avLst/>
          </a:prstGeom>
          <a:noFill/>
        </p:spPr>
        <p:txBody>
          <a:bodyPr wrap="square" rtlCol="0">
            <a:spAutoFit/>
          </a:bodyPr>
          <a:lstStyle/>
          <a:p>
            <a:r>
              <a:rPr lang="en-GB" sz="1600" dirty="0"/>
              <a:t>In case you are U2A only user</a:t>
            </a:r>
          </a:p>
          <a:p>
            <a:pPr marL="285750" indent="-285750">
              <a:buFont typeface="Arial" panose="020B0604020202020204" pitchFamily="34" charset="0"/>
              <a:buChar char="•"/>
            </a:pPr>
            <a:r>
              <a:rPr lang="en-GB" sz="1600" dirty="0"/>
              <a:t>tick one for the CLM account and </a:t>
            </a:r>
          </a:p>
          <a:p>
            <a:pPr marL="285750" indent="-285750">
              <a:buFont typeface="Arial" panose="020B0604020202020204" pitchFamily="34" charset="0"/>
              <a:buChar char="•"/>
            </a:pPr>
            <a:r>
              <a:rPr lang="en-GB" sz="1600" dirty="0"/>
              <a:t>the other for the RTGS account</a:t>
            </a:r>
          </a:p>
          <a:p>
            <a:endParaRPr lang="nl-NL" sz="1400" dirty="0"/>
          </a:p>
        </p:txBody>
      </p:sp>
      <p:cxnSp>
        <p:nvCxnSpPr>
          <p:cNvPr id="14" name="Straight Arrow Connector 13">
            <a:extLst>
              <a:ext uri="{FF2B5EF4-FFF2-40B4-BE49-F238E27FC236}">
                <a16:creationId xmlns:a16="http://schemas.microsoft.com/office/drawing/2014/main" id="{CD2FDF1C-F73D-4827-A3D0-CA1A53F3D7E7}"/>
              </a:ext>
            </a:extLst>
          </p:cNvPr>
          <p:cNvCxnSpPr/>
          <p:nvPr/>
        </p:nvCxnSpPr>
        <p:spPr>
          <a:xfrm>
            <a:off x="114300" y="2872740"/>
            <a:ext cx="0" cy="214122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D6440D1D-E469-4D9C-9B3E-75C6FE73DBE0}"/>
              </a:ext>
            </a:extLst>
          </p:cNvPr>
          <p:cNvCxnSpPr/>
          <p:nvPr/>
        </p:nvCxnSpPr>
        <p:spPr>
          <a:xfrm>
            <a:off x="121920" y="5000505"/>
            <a:ext cx="281940" cy="3585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233B8DAF-40CE-4EC2-8387-04C98F8B8C8D}"/>
              </a:ext>
            </a:extLst>
          </p:cNvPr>
          <p:cNvCxnSpPr/>
          <p:nvPr/>
        </p:nvCxnSpPr>
        <p:spPr>
          <a:xfrm>
            <a:off x="121920" y="2930416"/>
            <a:ext cx="97536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a:extLst>
              <a:ext uri="{FF2B5EF4-FFF2-40B4-BE49-F238E27FC236}">
                <a16:creationId xmlns:a16="http://schemas.microsoft.com/office/drawing/2014/main" id="{A556799F-9068-4EEA-8597-755893F34CA7}"/>
              </a:ext>
            </a:extLst>
          </p:cNvPr>
          <p:cNvCxnSpPr/>
          <p:nvPr/>
        </p:nvCxnSpPr>
        <p:spPr>
          <a:xfrm>
            <a:off x="121920" y="3512820"/>
            <a:ext cx="97536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3971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15</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sp>
        <p:nvSpPr>
          <p:cNvPr id="7" name="TextBox 6">
            <a:extLst>
              <a:ext uri="{FF2B5EF4-FFF2-40B4-BE49-F238E27FC236}">
                <a16:creationId xmlns:a16="http://schemas.microsoft.com/office/drawing/2014/main" id="{808931BA-A6C6-4F75-B55F-A873DBD4F402}"/>
              </a:ext>
            </a:extLst>
          </p:cNvPr>
          <p:cNvSpPr txBox="1"/>
          <p:nvPr/>
        </p:nvSpPr>
        <p:spPr>
          <a:xfrm>
            <a:off x="236065" y="988254"/>
            <a:ext cx="1356360" cy="1600438"/>
          </a:xfrm>
          <a:prstGeom prst="rect">
            <a:avLst/>
          </a:prstGeom>
          <a:noFill/>
        </p:spPr>
        <p:txBody>
          <a:bodyPr wrap="square" rtlCol="0">
            <a:spAutoFit/>
          </a:bodyPr>
          <a:lstStyle/>
          <a:p>
            <a:r>
              <a:rPr lang="nl-NL" dirty="0"/>
              <a:t>Party –</a:t>
            </a:r>
            <a:r>
              <a:rPr lang="nl-NL" sz="1600" dirty="0" err="1"/>
              <a:t>continued</a:t>
            </a:r>
            <a:r>
              <a:rPr lang="nl-NL" sz="1600" dirty="0"/>
              <a:t> items- C </a:t>
            </a:r>
            <a:r>
              <a:rPr lang="nl-NL" sz="1600" dirty="0" err="1"/>
              <a:t>till</a:t>
            </a:r>
            <a:r>
              <a:rPr lang="nl-NL" sz="1600" dirty="0"/>
              <a:t> F </a:t>
            </a:r>
            <a:r>
              <a:rPr lang="nl-NL" sz="1600" dirty="0" err="1"/>
              <a:t>concluded</a:t>
            </a:r>
            <a:endParaRPr lang="nl-NL" sz="1600" dirty="0"/>
          </a:p>
          <a:p>
            <a:endParaRPr lang="nl-NL" sz="1600" dirty="0"/>
          </a:p>
          <a:p>
            <a:endParaRPr lang="nl-NL" sz="1600" dirty="0"/>
          </a:p>
        </p:txBody>
      </p:sp>
      <p:pic>
        <p:nvPicPr>
          <p:cNvPr id="8" name="Picture 7">
            <a:extLst>
              <a:ext uri="{FF2B5EF4-FFF2-40B4-BE49-F238E27FC236}">
                <a16:creationId xmlns:a16="http://schemas.microsoft.com/office/drawing/2014/main" id="{3AF34903-7B33-4ED9-8BFD-29F734F22715}"/>
              </a:ext>
            </a:extLst>
          </p:cNvPr>
          <p:cNvPicPr>
            <a:picLocks noChangeAspect="1"/>
          </p:cNvPicPr>
          <p:nvPr/>
        </p:nvPicPr>
        <p:blipFill>
          <a:blip r:embed="rId2"/>
          <a:stretch>
            <a:fillRect/>
          </a:stretch>
        </p:blipFill>
        <p:spPr>
          <a:xfrm>
            <a:off x="1790310" y="202085"/>
            <a:ext cx="7714900" cy="6330573"/>
          </a:xfrm>
          <a:prstGeom prst="rect">
            <a:avLst/>
          </a:prstGeom>
        </p:spPr>
      </p:pic>
      <p:sp>
        <p:nvSpPr>
          <p:cNvPr id="9" name="Rectangle: Rounded Corners 8">
            <a:extLst>
              <a:ext uri="{FF2B5EF4-FFF2-40B4-BE49-F238E27FC236}">
                <a16:creationId xmlns:a16="http://schemas.microsoft.com/office/drawing/2014/main" id="{FA88287C-E0D6-416E-AEE3-6D966D910B41}"/>
              </a:ext>
            </a:extLst>
          </p:cNvPr>
          <p:cNvSpPr/>
          <p:nvPr/>
        </p:nvSpPr>
        <p:spPr>
          <a:xfrm>
            <a:off x="335008" y="2232660"/>
            <a:ext cx="1128032"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continue</a:t>
            </a:r>
          </a:p>
        </p:txBody>
      </p:sp>
    </p:spTree>
    <p:extLst>
      <p:ext uri="{BB962C8B-B14F-4D97-AF65-F5344CB8AC3E}">
        <p14:creationId xmlns:p14="http://schemas.microsoft.com/office/powerpoint/2010/main" val="298516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 1. Party – G) Banking Group G2) Billing Group</a:t>
            </a:r>
            <a:br>
              <a:rPr lang="en-GB" dirty="0"/>
            </a:br>
            <a:r>
              <a:rPr lang="en-GB" dirty="0"/>
              <a:t>				(R&amp;O guide 4.2)</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16</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12" name="Picture 11">
            <a:extLst>
              <a:ext uri="{FF2B5EF4-FFF2-40B4-BE49-F238E27FC236}">
                <a16:creationId xmlns:a16="http://schemas.microsoft.com/office/drawing/2014/main" id="{02A6238A-915E-42B0-8008-6ADC12080D32}"/>
              </a:ext>
            </a:extLst>
          </p:cNvPr>
          <p:cNvPicPr>
            <a:picLocks noChangeAspect="1"/>
          </p:cNvPicPr>
          <p:nvPr/>
        </p:nvPicPr>
        <p:blipFill>
          <a:blip r:embed="rId2"/>
          <a:stretch>
            <a:fillRect/>
          </a:stretch>
        </p:blipFill>
        <p:spPr>
          <a:xfrm>
            <a:off x="3513478" y="1133154"/>
            <a:ext cx="4220164" cy="4591691"/>
          </a:xfrm>
          <a:prstGeom prst="rect">
            <a:avLst/>
          </a:prstGeom>
        </p:spPr>
      </p:pic>
      <p:sp>
        <p:nvSpPr>
          <p:cNvPr id="13" name="TextBox 12">
            <a:extLst>
              <a:ext uri="{FF2B5EF4-FFF2-40B4-BE49-F238E27FC236}">
                <a16:creationId xmlns:a16="http://schemas.microsoft.com/office/drawing/2014/main" id="{D21ADE61-58DB-4057-8DAF-B9F207C29876}"/>
              </a:ext>
            </a:extLst>
          </p:cNvPr>
          <p:cNvSpPr txBox="1"/>
          <p:nvPr/>
        </p:nvSpPr>
        <p:spPr>
          <a:xfrm>
            <a:off x="365760" y="1161771"/>
            <a:ext cx="2552700" cy="2462213"/>
          </a:xfrm>
          <a:prstGeom prst="rect">
            <a:avLst/>
          </a:prstGeom>
          <a:noFill/>
        </p:spPr>
        <p:txBody>
          <a:bodyPr wrap="square" rtlCol="0">
            <a:spAutoFit/>
          </a:bodyPr>
          <a:lstStyle/>
          <a:p>
            <a:r>
              <a:rPr lang="nl-NL" sz="1400" dirty="0" err="1"/>
              <a:t>Naming</a:t>
            </a:r>
            <a:r>
              <a:rPr lang="nl-NL" sz="1400" dirty="0"/>
              <a:t> </a:t>
            </a:r>
            <a:r>
              <a:rPr lang="nl-NL" sz="1400" dirty="0" err="1"/>
              <a:t>convention</a:t>
            </a:r>
            <a:r>
              <a:rPr lang="nl-NL" sz="1400" dirty="0"/>
              <a:t>;</a:t>
            </a:r>
          </a:p>
          <a:p>
            <a:r>
              <a:rPr lang="nl-NL" sz="1400" dirty="0"/>
              <a:t>NLKBIC11-BANKINGGROUP</a:t>
            </a:r>
          </a:p>
          <a:p>
            <a:r>
              <a:rPr lang="nl-NL" sz="1400" dirty="0"/>
              <a:t>Country code (NL)</a:t>
            </a:r>
          </a:p>
          <a:p>
            <a:r>
              <a:rPr lang="nl-NL" sz="1400" dirty="0"/>
              <a:t>Group code (K)</a:t>
            </a:r>
          </a:p>
          <a:p>
            <a:r>
              <a:rPr lang="nl-NL" sz="1400" dirty="0"/>
              <a:t>BIC11</a:t>
            </a:r>
          </a:p>
          <a:p>
            <a:r>
              <a:rPr lang="nl-NL" sz="1400" dirty="0"/>
              <a:t>-BANKINGGROUP</a:t>
            </a:r>
          </a:p>
          <a:p>
            <a:endParaRPr lang="nl-NL" sz="1400" dirty="0"/>
          </a:p>
          <a:p>
            <a:r>
              <a:rPr lang="nl-NL" sz="1400" dirty="0"/>
              <a:t>Banking Group is a tool </a:t>
            </a:r>
            <a:r>
              <a:rPr lang="nl-NL" sz="1400" dirty="0" err="1"/>
              <a:t>for</a:t>
            </a:r>
            <a:r>
              <a:rPr lang="nl-NL" sz="1400" dirty="0"/>
              <a:t> </a:t>
            </a:r>
            <a:r>
              <a:rPr lang="nl-NL" sz="1400" dirty="0" err="1"/>
              <a:t>the</a:t>
            </a:r>
            <a:r>
              <a:rPr lang="nl-NL" sz="1400" dirty="0"/>
              <a:t> Central Banks </a:t>
            </a:r>
            <a:r>
              <a:rPr lang="nl-NL" sz="1400" dirty="0" err="1"/>
              <a:t>to</a:t>
            </a:r>
            <a:r>
              <a:rPr lang="nl-NL" sz="1400" dirty="0"/>
              <a:t> </a:t>
            </a:r>
            <a:r>
              <a:rPr lang="nl-NL" sz="1400" dirty="0" err="1"/>
              <a:t>see</a:t>
            </a:r>
            <a:r>
              <a:rPr lang="nl-NL" sz="1400" dirty="0"/>
              <a:t> </a:t>
            </a:r>
            <a:r>
              <a:rPr lang="nl-NL" sz="1400" dirty="0" err="1"/>
              <a:t>total</a:t>
            </a:r>
            <a:r>
              <a:rPr lang="nl-NL" sz="1400" dirty="0"/>
              <a:t> </a:t>
            </a:r>
            <a:r>
              <a:rPr lang="nl-NL" sz="1400" dirty="0" err="1"/>
              <a:t>liquidity</a:t>
            </a:r>
            <a:r>
              <a:rPr lang="nl-NL" sz="1400" dirty="0"/>
              <a:t> </a:t>
            </a:r>
            <a:r>
              <a:rPr lang="nl-NL" sz="1400" dirty="0" err="1"/>
              <a:t>for</a:t>
            </a:r>
            <a:r>
              <a:rPr lang="nl-NL" sz="1400" dirty="0"/>
              <a:t> </a:t>
            </a:r>
            <a:r>
              <a:rPr lang="nl-NL" sz="1400" dirty="0" err="1"/>
              <a:t>the</a:t>
            </a:r>
            <a:r>
              <a:rPr lang="nl-NL" sz="1400" dirty="0"/>
              <a:t> </a:t>
            </a:r>
            <a:r>
              <a:rPr lang="nl-NL" sz="1400" dirty="0" err="1"/>
              <a:t>entity</a:t>
            </a:r>
            <a:r>
              <a:rPr lang="nl-NL" sz="1400" dirty="0"/>
              <a:t> </a:t>
            </a:r>
            <a:r>
              <a:rPr lang="nl-NL" sz="1400" dirty="0" err="1"/>
              <a:t>with</a:t>
            </a:r>
            <a:r>
              <a:rPr lang="nl-NL" sz="1400" dirty="0"/>
              <a:t> </a:t>
            </a:r>
            <a:r>
              <a:rPr lang="nl-NL" sz="1400" dirty="0" err="1"/>
              <a:t>its</a:t>
            </a:r>
            <a:r>
              <a:rPr lang="nl-NL" sz="1400" dirty="0"/>
              <a:t> branches</a:t>
            </a:r>
          </a:p>
        </p:txBody>
      </p:sp>
      <p:pic>
        <p:nvPicPr>
          <p:cNvPr id="14" name="Picture 13">
            <a:extLst>
              <a:ext uri="{FF2B5EF4-FFF2-40B4-BE49-F238E27FC236}">
                <a16:creationId xmlns:a16="http://schemas.microsoft.com/office/drawing/2014/main" id="{47819406-9329-43B5-89BA-1E02426E0D73}"/>
              </a:ext>
            </a:extLst>
          </p:cNvPr>
          <p:cNvPicPr>
            <a:picLocks noChangeAspect="1"/>
          </p:cNvPicPr>
          <p:nvPr/>
        </p:nvPicPr>
        <p:blipFill>
          <a:blip r:embed="rId3"/>
          <a:stretch>
            <a:fillRect/>
          </a:stretch>
        </p:blipFill>
        <p:spPr>
          <a:xfrm>
            <a:off x="80906" y="4589819"/>
            <a:ext cx="9144000" cy="1867318"/>
          </a:xfrm>
          <a:prstGeom prst="rect">
            <a:avLst/>
          </a:prstGeom>
        </p:spPr>
      </p:pic>
      <p:pic>
        <p:nvPicPr>
          <p:cNvPr id="15" name="Picture 14">
            <a:extLst>
              <a:ext uri="{FF2B5EF4-FFF2-40B4-BE49-F238E27FC236}">
                <a16:creationId xmlns:a16="http://schemas.microsoft.com/office/drawing/2014/main" id="{C7690E55-E7D5-4CE1-ACCC-C660F0A2C351}"/>
              </a:ext>
            </a:extLst>
          </p:cNvPr>
          <p:cNvPicPr>
            <a:picLocks noChangeAspect="1"/>
          </p:cNvPicPr>
          <p:nvPr/>
        </p:nvPicPr>
        <p:blipFill>
          <a:blip r:embed="rId3"/>
          <a:stretch>
            <a:fillRect/>
          </a:stretch>
        </p:blipFill>
        <p:spPr>
          <a:xfrm>
            <a:off x="19946" y="4543558"/>
            <a:ext cx="9144000" cy="1867318"/>
          </a:xfrm>
          <a:prstGeom prst="rect">
            <a:avLst/>
          </a:prstGeom>
        </p:spPr>
      </p:pic>
      <p:sp>
        <p:nvSpPr>
          <p:cNvPr id="16" name="Rectangle: Rounded Corners 15">
            <a:extLst>
              <a:ext uri="{FF2B5EF4-FFF2-40B4-BE49-F238E27FC236}">
                <a16:creationId xmlns:a16="http://schemas.microsoft.com/office/drawing/2014/main" id="{6ED8E148-312F-408B-A56F-52A2A7735EEA}"/>
              </a:ext>
            </a:extLst>
          </p:cNvPr>
          <p:cNvSpPr/>
          <p:nvPr/>
        </p:nvSpPr>
        <p:spPr>
          <a:xfrm>
            <a:off x="4889126" y="2026057"/>
            <a:ext cx="2310234" cy="21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NLKRABONL2UXXX-BANKINGGOUP</a:t>
            </a:r>
          </a:p>
        </p:txBody>
      </p:sp>
      <p:sp>
        <p:nvSpPr>
          <p:cNvPr id="8" name="Rectangle: Top Corners Rounded 7">
            <a:extLst>
              <a:ext uri="{FF2B5EF4-FFF2-40B4-BE49-F238E27FC236}">
                <a16:creationId xmlns:a16="http://schemas.microsoft.com/office/drawing/2014/main" id="{9F73F778-B314-45C8-9E2B-BA4CF1DDB1A6}"/>
              </a:ext>
            </a:extLst>
          </p:cNvPr>
          <p:cNvSpPr/>
          <p:nvPr/>
        </p:nvSpPr>
        <p:spPr>
          <a:xfrm>
            <a:off x="4889126" y="2346960"/>
            <a:ext cx="1862194" cy="16760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FLORNL2AXXX</a:t>
            </a:r>
          </a:p>
        </p:txBody>
      </p:sp>
      <p:sp>
        <p:nvSpPr>
          <p:cNvPr id="17" name="Rectangle: Top Corners Rounded 16">
            <a:extLst>
              <a:ext uri="{FF2B5EF4-FFF2-40B4-BE49-F238E27FC236}">
                <a16:creationId xmlns:a16="http://schemas.microsoft.com/office/drawing/2014/main" id="{CAE218AD-7082-4B2A-BE9C-9E3FE1C5E017}"/>
              </a:ext>
            </a:extLst>
          </p:cNvPr>
          <p:cNvSpPr/>
          <p:nvPr/>
        </p:nvSpPr>
        <p:spPr>
          <a:xfrm>
            <a:off x="4889126" y="2654491"/>
            <a:ext cx="1862194" cy="16760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RABONL2UXXX</a:t>
            </a:r>
          </a:p>
        </p:txBody>
      </p:sp>
    </p:spTree>
    <p:extLst>
      <p:ext uri="{BB962C8B-B14F-4D97-AF65-F5344CB8AC3E}">
        <p14:creationId xmlns:p14="http://schemas.microsoft.com/office/powerpoint/2010/main" val="32604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25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1. Party – H) Roles   (R&amp;O guide 4.2)</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17</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sp>
        <p:nvSpPr>
          <p:cNvPr id="8" name="TextBox 7">
            <a:extLst>
              <a:ext uri="{FF2B5EF4-FFF2-40B4-BE49-F238E27FC236}">
                <a16:creationId xmlns:a16="http://schemas.microsoft.com/office/drawing/2014/main" id="{72A9894D-9845-4C37-BB63-C7B45C413DEE}"/>
              </a:ext>
            </a:extLst>
          </p:cNvPr>
          <p:cNvSpPr txBox="1"/>
          <p:nvPr/>
        </p:nvSpPr>
        <p:spPr>
          <a:xfrm>
            <a:off x="236065" y="1577131"/>
            <a:ext cx="2428698" cy="4211274"/>
          </a:xfrm>
          <a:prstGeom prst="rect">
            <a:avLst/>
          </a:prstGeom>
          <a:noFill/>
        </p:spPr>
        <p:txBody>
          <a:bodyPr wrap="square" rtlCol="0">
            <a:normAutofit fontScale="92500" lnSpcReduction="10000"/>
          </a:bodyPr>
          <a:lstStyle/>
          <a:p>
            <a:r>
              <a:rPr lang="en-GB" sz="1200" dirty="0"/>
              <a:t>Notes:</a:t>
            </a:r>
          </a:p>
          <a:p>
            <a:pPr marL="171450" indent="-171450">
              <a:buFont typeface="Arial" panose="020B0604020202020204" pitchFamily="34" charset="0"/>
              <a:buChar char="•"/>
            </a:pPr>
            <a:r>
              <a:rPr lang="en-GB" sz="1200" dirty="0"/>
              <a:t>Some roles contain privileges that can be used in Application-to-Application (A2A) mode. These roles have to be granted in two-eyes mode, except for CLM/RTGS related roles.</a:t>
            </a:r>
          </a:p>
          <a:p>
            <a:endParaRPr lang="nl-NL" sz="1200" dirty="0"/>
          </a:p>
          <a:p>
            <a:pPr marL="171450" indent="-171450">
              <a:buFont typeface="Arial" panose="020B0604020202020204" pitchFamily="34" charset="0"/>
              <a:buChar char="•"/>
            </a:pPr>
            <a:r>
              <a:rPr lang="en-GB" sz="1200" dirty="0"/>
              <a:t>AH RTGS Backup Payment Manager. This role allows the user to initiate backup payments and customer backup payments. This Role cannot be selected if the user has already been assigned the AH RTGS Customer CT U2A Role and the AH RTGS Inter-bank CT U2A Role. </a:t>
            </a:r>
            <a:br>
              <a:rPr lang="en-GB" sz="1200" dirty="0"/>
            </a:br>
            <a:r>
              <a:rPr lang="en-GB" sz="1200" dirty="0"/>
              <a:t>Note: the participants also have to ask the NCB to activate the backup functionality.</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en-GB" sz="1200" dirty="0">
                <a:highlight>
                  <a:srgbClr val="FFFF00"/>
                </a:highlight>
              </a:rPr>
              <a:t>AH CRDM AMG </a:t>
            </a:r>
            <a:r>
              <a:rPr lang="en-GB" sz="1200" dirty="0"/>
              <a:t>– Account Monitoring Group Manager (for entity to see total liquidity incl. branches) </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en-GB" sz="1200" dirty="0"/>
              <a:t>TIPS and T2S access is already in place or not yet needed.</a:t>
            </a:r>
            <a:endParaRPr lang="nl-NL" sz="1200" dirty="0"/>
          </a:p>
          <a:p>
            <a:endParaRPr lang="en-GB" sz="1200" dirty="0"/>
          </a:p>
        </p:txBody>
      </p:sp>
      <p:pic>
        <p:nvPicPr>
          <p:cNvPr id="9" name="Afbeelding 39">
            <a:extLst>
              <a:ext uri="{FF2B5EF4-FFF2-40B4-BE49-F238E27FC236}">
                <a16:creationId xmlns:a16="http://schemas.microsoft.com/office/drawing/2014/main" id="{9E28007D-ACCE-4E8B-81D8-D2640A9D7C08}"/>
              </a:ext>
            </a:extLst>
          </p:cNvPr>
          <p:cNvPicPr/>
          <p:nvPr/>
        </p:nvPicPr>
        <p:blipFill>
          <a:blip r:embed="rId2"/>
          <a:stretch>
            <a:fillRect/>
          </a:stretch>
        </p:blipFill>
        <p:spPr>
          <a:xfrm>
            <a:off x="2664763" y="1611032"/>
            <a:ext cx="5760720" cy="3779520"/>
          </a:xfrm>
          <a:prstGeom prst="rect">
            <a:avLst/>
          </a:prstGeom>
        </p:spPr>
      </p:pic>
      <p:cxnSp>
        <p:nvCxnSpPr>
          <p:cNvPr id="10" name="Connector: Elbow 9">
            <a:extLst>
              <a:ext uri="{FF2B5EF4-FFF2-40B4-BE49-F238E27FC236}">
                <a16:creationId xmlns:a16="http://schemas.microsoft.com/office/drawing/2014/main" id="{D5C9DD2D-2434-4FA3-AE24-9A40C9142C09}"/>
              </a:ext>
            </a:extLst>
          </p:cNvPr>
          <p:cNvCxnSpPr>
            <a:cxnSpLocks/>
          </p:cNvCxnSpPr>
          <p:nvPr/>
        </p:nvCxnSpPr>
        <p:spPr>
          <a:xfrm rot="10800000" flipV="1">
            <a:off x="1539240" y="3566158"/>
            <a:ext cx="1935480" cy="1066801"/>
          </a:xfrm>
          <a:prstGeom prst="bentConnector3">
            <a:avLst>
              <a:gd name="adj1" fmla="val 44882"/>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044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 1. Party – completed, click “menu” to return to Form Menu</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18</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Picture 2">
            <a:extLst>
              <a:ext uri="{FF2B5EF4-FFF2-40B4-BE49-F238E27FC236}">
                <a16:creationId xmlns:a16="http://schemas.microsoft.com/office/drawing/2014/main" id="{72463308-46A9-4D05-A58B-48C3BAC24C6D}"/>
              </a:ext>
            </a:extLst>
          </p:cNvPr>
          <p:cNvPicPr>
            <a:picLocks noChangeAspect="1"/>
          </p:cNvPicPr>
          <p:nvPr/>
        </p:nvPicPr>
        <p:blipFill>
          <a:blip r:embed="rId2"/>
          <a:stretch>
            <a:fillRect/>
          </a:stretch>
        </p:blipFill>
        <p:spPr>
          <a:xfrm>
            <a:off x="864625" y="806340"/>
            <a:ext cx="3791479" cy="2962688"/>
          </a:xfrm>
          <a:prstGeom prst="rect">
            <a:avLst/>
          </a:prstGeom>
        </p:spPr>
      </p:pic>
      <p:cxnSp>
        <p:nvCxnSpPr>
          <p:cNvPr id="9" name="Straight Arrow Connector 8">
            <a:extLst>
              <a:ext uri="{FF2B5EF4-FFF2-40B4-BE49-F238E27FC236}">
                <a16:creationId xmlns:a16="http://schemas.microsoft.com/office/drawing/2014/main" id="{83DD319D-B3A3-41A0-A19F-BE5D4D59E7B8}"/>
              </a:ext>
            </a:extLst>
          </p:cNvPr>
          <p:cNvCxnSpPr/>
          <p:nvPr/>
        </p:nvCxnSpPr>
        <p:spPr>
          <a:xfrm flipH="1">
            <a:off x="4419600" y="1268381"/>
            <a:ext cx="1181100" cy="66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E35091-E71D-4F8A-8178-257730D97148}"/>
              </a:ext>
            </a:extLst>
          </p:cNvPr>
          <p:cNvSpPr txBox="1"/>
          <p:nvPr/>
        </p:nvSpPr>
        <p:spPr>
          <a:xfrm>
            <a:off x="5600700" y="1063355"/>
            <a:ext cx="2118360" cy="646331"/>
          </a:xfrm>
          <a:prstGeom prst="rect">
            <a:avLst/>
          </a:prstGeom>
          <a:noFill/>
        </p:spPr>
        <p:txBody>
          <a:bodyPr wrap="square" rtlCol="0">
            <a:spAutoFit/>
          </a:bodyPr>
          <a:lstStyle/>
          <a:p>
            <a:r>
              <a:rPr lang="nl-NL" dirty="0"/>
              <a:t>Continue </a:t>
            </a:r>
            <a:r>
              <a:rPr lang="nl-NL" dirty="0" err="1"/>
              <a:t>with</a:t>
            </a:r>
            <a:r>
              <a:rPr lang="nl-NL" dirty="0"/>
              <a:t> 2. Cash Account</a:t>
            </a:r>
          </a:p>
        </p:txBody>
      </p:sp>
      <p:pic>
        <p:nvPicPr>
          <p:cNvPr id="11" name="Picture 10">
            <a:extLst>
              <a:ext uri="{FF2B5EF4-FFF2-40B4-BE49-F238E27FC236}">
                <a16:creationId xmlns:a16="http://schemas.microsoft.com/office/drawing/2014/main" id="{0EE789BA-AFF1-4905-A7A1-CEEA228E23B2}"/>
              </a:ext>
            </a:extLst>
          </p:cNvPr>
          <p:cNvPicPr>
            <a:picLocks noChangeAspect="1"/>
          </p:cNvPicPr>
          <p:nvPr/>
        </p:nvPicPr>
        <p:blipFill>
          <a:blip r:embed="rId3"/>
          <a:stretch>
            <a:fillRect/>
          </a:stretch>
        </p:blipFill>
        <p:spPr>
          <a:xfrm>
            <a:off x="925585" y="4195380"/>
            <a:ext cx="3791479" cy="1609950"/>
          </a:xfrm>
          <a:prstGeom prst="rect">
            <a:avLst/>
          </a:prstGeom>
        </p:spPr>
      </p:pic>
    </p:spTree>
    <p:extLst>
      <p:ext uri="{BB962C8B-B14F-4D97-AF65-F5344CB8AC3E}">
        <p14:creationId xmlns:p14="http://schemas.microsoft.com/office/powerpoint/2010/main" val="73540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2. Cash Account </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19</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10" name="Afbeelding 40">
            <a:extLst>
              <a:ext uri="{FF2B5EF4-FFF2-40B4-BE49-F238E27FC236}">
                <a16:creationId xmlns:a16="http://schemas.microsoft.com/office/drawing/2014/main" id="{1BB8938E-0930-499B-B600-5BAD1CDAACCB}"/>
              </a:ext>
            </a:extLst>
          </p:cNvPr>
          <p:cNvPicPr/>
          <p:nvPr/>
        </p:nvPicPr>
        <p:blipFill>
          <a:blip r:embed="rId2"/>
          <a:stretch>
            <a:fillRect/>
          </a:stretch>
        </p:blipFill>
        <p:spPr>
          <a:xfrm>
            <a:off x="1815868" y="807973"/>
            <a:ext cx="6744749" cy="5083727"/>
          </a:xfrm>
          <a:prstGeom prst="rect">
            <a:avLst/>
          </a:prstGeom>
        </p:spPr>
      </p:pic>
      <p:sp>
        <p:nvSpPr>
          <p:cNvPr id="3" name="TextBox 2">
            <a:extLst>
              <a:ext uri="{FF2B5EF4-FFF2-40B4-BE49-F238E27FC236}">
                <a16:creationId xmlns:a16="http://schemas.microsoft.com/office/drawing/2014/main" id="{E8EE7DB5-D9A1-4B63-9C4A-A4A2B89CD39F}"/>
              </a:ext>
            </a:extLst>
          </p:cNvPr>
          <p:cNvSpPr txBox="1"/>
          <p:nvPr/>
        </p:nvSpPr>
        <p:spPr>
          <a:xfrm>
            <a:off x="92626" y="2795890"/>
            <a:ext cx="1895911" cy="1938992"/>
          </a:xfrm>
          <a:prstGeom prst="rect">
            <a:avLst/>
          </a:prstGeom>
          <a:noFill/>
        </p:spPr>
        <p:txBody>
          <a:bodyPr wrap="square" rtlCol="0">
            <a:spAutoFit/>
          </a:bodyPr>
          <a:lstStyle/>
          <a:p>
            <a:r>
              <a:rPr lang="en-US" sz="1200" dirty="0"/>
              <a:t>Note:</a:t>
            </a:r>
          </a:p>
          <a:p>
            <a:pPr marL="171450" indent="-171450">
              <a:buFont typeface="Arial" panose="020B0604020202020204" pitchFamily="34" charset="0"/>
              <a:buChar char="•"/>
            </a:pPr>
            <a:r>
              <a:rPr lang="en-US" sz="1200" dirty="0"/>
              <a:t>MCBEURPartyBIC11max 17 characters free text. </a:t>
            </a:r>
            <a:br>
              <a:rPr lang="en-US" sz="1200" dirty="0"/>
            </a:br>
            <a:r>
              <a:rPr lang="en-US" sz="1200" dirty="0"/>
              <a:t>Account type: </a:t>
            </a:r>
            <a:br>
              <a:rPr lang="en-US" sz="1200" dirty="0"/>
            </a:br>
            <a:r>
              <a:rPr lang="en-US" sz="1200" dirty="0"/>
              <a:t>M=CLM MCA CB country code Currency code =EUR BIC=Party BIC11</a:t>
            </a:r>
            <a:br>
              <a:rPr lang="en-US" sz="1200" dirty="0"/>
            </a:br>
            <a:r>
              <a:rPr lang="en-US" sz="1200" dirty="0"/>
              <a:t>(not AAU BIC)</a:t>
            </a:r>
          </a:p>
          <a:p>
            <a:pPr marL="171450" indent="-171450">
              <a:buFont typeface="Arial" panose="020B0604020202020204" pitchFamily="34" charset="0"/>
              <a:buChar char="•"/>
            </a:pPr>
            <a:r>
              <a:rPr lang="en-US" sz="1200" dirty="0"/>
              <a:t>Sub-classification=17 character free text</a:t>
            </a:r>
            <a:endParaRPr lang="en-GB" sz="1200" dirty="0"/>
          </a:p>
        </p:txBody>
      </p:sp>
      <p:sp>
        <p:nvSpPr>
          <p:cNvPr id="8" name="TextBox 7">
            <a:extLst>
              <a:ext uri="{FF2B5EF4-FFF2-40B4-BE49-F238E27FC236}">
                <a16:creationId xmlns:a16="http://schemas.microsoft.com/office/drawing/2014/main" id="{A2C2DBB0-80BD-4AD4-89A3-753441585E60}"/>
              </a:ext>
            </a:extLst>
          </p:cNvPr>
          <p:cNvSpPr txBox="1"/>
          <p:nvPr/>
        </p:nvSpPr>
        <p:spPr>
          <a:xfrm>
            <a:off x="223668" y="4630781"/>
            <a:ext cx="1419531" cy="1477328"/>
          </a:xfrm>
          <a:prstGeom prst="rect">
            <a:avLst/>
          </a:prstGeom>
          <a:noFill/>
        </p:spPr>
        <p:txBody>
          <a:bodyPr wrap="square" rtlCol="0">
            <a:spAutoFit/>
          </a:bodyPr>
          <a:lstStyle/>
          <a:p>
            <a:r>
              <a:rPr lang="en-GB" sz="1200" dirty="0"/>
              <a:t>Note:</a:t>
            </a:r>
          </a:p>
          <a:p>
            <a:pPr marL="171450" indent="-171450">
              <a:buFont typeface="Arial" panose="020B0604020202020204" pitchFamily="34" charset="0"/>
              <a:buChar char="•"/>
            </a:pPr>
            <a:r>
              <a:rPr lang="en-GB" sz="1200" dirty="0"/>
              <a:t> Max amount = max of DD per day irrespective of sum of individual DD</a:t>
            </a:r>
          </a:p>
          <a:p>
            <a:endParaRPr lang="en-GB" dirty="0"/>
          </a:p>
        </p:txBody>
      </p:sp>
      <p:sp>
        <p:nvSpPr>
          <p:cNvPr id="12" name="Rectangle: Top Corners Rounded 11">
            <a:extLst>
              <a:ext uri="{FF2B5EF4-FFF2-40B4-BE49-F238E27FC236}">
                <a16:creationId xmlns:a16="http://schemas.microsoft.com/office/drawing/2014/main" id="{80847183-BC87-4BB7-A802-B8468FD41331}"/>
              </a:ext>
            </a:extLst>
          </p:cNvPr>
          <p:cNvSpPr/>
          <p:nvPr/>
        </p:nvSpPr>
        <p:spPr>
          <a:xfrm>
            <a:off x="3016250" y="1356271"/>
            <a:ext cx="1955800" cy="19313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MNLEURRABONL2UXXXMCA</a:t>
            </a:r>
          </a:p>
        </p:txBody>
      </p:sp>
      <p:sp>
        <p:nvSpPr>
          <p:cNvPr id="15" name="Rectangle: Top Corners Rounded 14">
            <a:extLst>
              <a:ext uri="{FF2B5EF4-FFF2-40B4-BE49-F238E27FC236}">
                <a16:creationId xmlns:a16="http://schemas.microsoft.com/office/drawing/2014/main" id="{11496EDA-6013-4A92-8CD4-B220CCD6BD08}"/>
              </a:ext>
            </a:extLst>
          </p:cNvPr>
          <p:cNvSpPr/>
          <p:nvPr/>
        </p:nvSpPr>
        <p:spPr>
          <a:xfrm>
            <a:off x="2971800" y="1794728"/>
            <a:ext cx="1911350" cy="19313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125000000</a:t>
            </a:r>
          </a:p>
        </p:txBody>
      </p:sp>
      <p:sp>
        <p:nvSpPr>
          <p:cNvPr id="16" name="Rectangle: Top Corners Rounded 15">
            <a:extLst>
              <a:ext uri="{FF2B5EF4-FFF2-40B4-BE49-F238E27FC236}">
                <a16:creationId xmlns:a16="http://schemas.microsoft.com/office/drawing/2014/main" id="{CAC325D8-E868-4FE5-A5BE-33FBD2D1706B}"/>
              </a:ext>
            </a:extLst>
          </p:cNvPr>
          <p:cNvSpPr/>
          <p:nvPr/>
        </p:nvSpPr>
        <p:spPr>
          <a:xfrm>
            <a:off x="6038850" y="1356270"/>
            <a:ext cx="2463800" cy="19313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2000000000</a:t>
            </a:r>
          </a:p>
        </p:txBody>
      </p:sp>
      <p:sp>
        <p:nvSpPr>
          <p:cNvPr id="17" name="Rectangle: Top Corners Rounded 16">
            <a:extLst>
              <a:ext uri="{FF2B5EF4-FFF2-40B4-BE49-F238E27FC236}">
                <a16:creationId xmlns:a16="http://schemas.microsoft.com/office/drawing/2014/main" id="{832266CE-0688-463F-98B3-F7A2A0E10B40}"/>
              </a:ext>
            </a:extLst>
          </p:cNvPr>
          <p:cNvSpPr/>
          <p:nvPr/>
        </p:nvSpPr>
        <p:spPr>
          <a:xfrm>
            <a:off x="2971800" y="2482850"/>
            <a:ext cx="2000250" cy="19313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t>RNLEURRABONL2UXXXRTGS</a:t>
            </a:r>
          </a:p>
        </p:txBody>
      </p:sp>
    </p:spTree>
    <p:extLst>
      <p:ext uri="{BB962C8B-B14F-4D97-AF65-F5344CB8AC3E}">
        <p14:creationId xmlns:p14="http://schemas.microsoft.com/office/powerpoint/2010/main" val="218421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dirty="0"/>
            </a:br>
            <a:r>
              <a:rPr lang="de-DE" dirty="0"/>
              <a:t>Agenda</a:t>
            </a:r>
          </a:p>
        </p:txBody>
      </p:sp>
      <p:sp>
        <p:nvSpPr>
          <p:cNvPr id="3" name="Inhaltsplatzhalter 2"/>
          <p:cNvSpPr>
            <a:spLocks noGrp="1"/>
          </p:cNvSpPr>
          <p:nvPr>
            <p:ph idx="1"/>
          </p:nvPr>
        </p:nvSpPr>
        <p:spPr/>
        <p:txBody>
          <a:bodyPr>
            <a:normAutofit/>
          </a:bodyPr>
          <a:lstStyle/>
          <a:p>
            <a:pPr marL="514350" indent="-514350">
              <a:buAutoNum type="arabicPlain"/>
            </a:pPr>
            <a:r>
              <a:rPr lang="de-DE" sz="1800" dirty="0"/>
              <a:t>Timelines, Registration </a:t>
            </a:r>
            <a:r>
              <a:rPr lang="de-DE" sz="1800" dirty="0" err="1"/>
              <a:t>forms</a:t>
            </a:r>
            <a:r>
              <a:rPr lang="de-DE" sz="1800" dirty="0"/>
              <a:t> – UTEST – A2A and U2A – </a:t>
            </a:r>
            <a:r>
              <a:rPr lang="de-DE" sz="1800" dirty="0" err="1"/>
              <a:t>testing</a:t>
            </a:r>
            <a:r>
              <a:rPr lang="de-DE" sz="1800" dirty="0"/>
              <a:t> </a:t>
            </a:r>
            <a:r>
              <a:rPr lang="de-DE" sz="1800" dirty="0" err="1"/>
              <a:t>phase</a:t>
            </a:r>
            <a:endParaRPr lang="de-DE" sz="1800" dirty="0"/>
          </a:p>
          <a:p>
            <a:pPr marL="514350" indent="-514350">
              <a:buAutoNum type="arabicPlain"/>
            </a:pPr>
            <a:endParaRPr lang="de-DE" sz="1800" dirty="0"/>
          </a:p>
          <a:p>
            <a:pPr marL="514350" indent="-514350">
              <a:buFont typeface="Arial" panose="020B0604020202020204" pitchFamily="34" charset="0"/>
              <a:buAutoNum type="arabicPlain"/>
            </a:pPr>
            <a:r>
              <a:rPr lang="de-DE" sz="1800" dirty="0"/>
              <a:t>Registration form (</a:t>
            </a:r>
            <a:r>
              <a:rPr lang="de-DE" sz="1800" dirty="0" err="1"/>
              <a:t>note</a:t>
            </a:r>
            <a:r>
              <a:rPr lang="de-DE" sz="1800" dirty="0"/>
              <a:t>; </a:t>
            </a:r>
            <a:r>
              <a:rPr lang="de-DE" sz="1800" dirty="0" err="1"/>
              <a:t>macro‘s</a:t>
            </a:r>
            <a:r>
              <a:rPr lang="de-DE" sz="1800" dirty="0"/>
              <a:t> and </a:t>
            </a:r>
            <a:r>
              <a:rPr lang="de-DE" sz="1800" dirty="0" err="1"/>
              <a:t>signatures</a:t>
            </a:r>
            <a:r>
              <a:rPr lang="de-DE" sz="1800" dirty="0"/>
              <a:t>), </a:t>
            </a:r>
            <a:r>
              <a:rPr lang="en-US" sz="1800" dirty="0">
                <a:hlinkClick r:id="rId2"/>
              </a:rPr>
              <a:t>TARGET registration and </a:t>
            </a:r>
            <a:r>
              <a:rPr lang="en-US" sz="1800" b="1" dirty="0">
                <a:hlinkClick r:id="rId2"/>
              </a:rPr>
              <a:t>onboarding guide</a:t>
            </a:r>
            <a:r>
              <a:rPr lang="en-US" sz="1800" b="1" dirty="0"/>
              <a:t> (via ECB </a:t>
            </a:r>
            <a:r>
              <a:rPr lang="nl-NL" sz="1800" dirty="0">
                <a:hlinkClick r:id="rId3"/>
              </a:rPr>
              <a:t>For professional </a:t>
            </a:r>
            <a:r>
              <a:rPr lang="nl-NL" sz="1800" dirty="0" err="1">
                <a:hlinkClick r:id="rId3"/>
              </a:rPr>
              <a:t>use</a:t>
            </a:r>
            <a:r>
              <a:rPr lang="nl-NL" sz="1800" dirty="0">
                <a:hlinkClick r:id="rId3"/>
              </a:rPr>
              <a:t> (europa.eu)</a:t>
            </a:r>
            <a:r>
              <a:rPr lang="nl-NL" sz="1800" dirty="0"/>
              <a:t>) </a:t>
            </a:r>
            <a:endParaRPr lang="en-US" sz="1800" b="1" dirty="0"/>
          </a:p>
          <a:p>
            <a:pPr marL="514350" indent="-514350">
              <a:buAutoNum type="arabicPlain"/>
            </a:pPr>
            <a:endParaRPr lang="en-US" sz="1800" dirty="0"/>
          </a:p>
          <a:p>
            <a:pPr marL="514350" indent="-514350">
              <a:buAutoNum type="arabicPlain"/>
            </a:pPr>
            <a:r>
              <a:rPr lang="en-US" sz="1800" dirty="0"/>
              <a:t>Explanation how to fill in, example given by Rabobank;</a:t>
            </a:r>
          </a:p>
          <a:p>
            <a:pPr marL="0" indent="0">
              <a:buNone/>
            </a:pPr>
            <a:r>
              <a:rPr lang="en-US" sz="1800" dirty="0"/>
              <a:t>         a. Party </a:t>
            </a:r>
          </a:p>
          <a:p>
            <a:pPr marL="0" indent="0">
              <a:buNone/>
            </a:pPr>
            <a:r>
              <a:rPr lang="en-US" sz="1800" dirty="0"/>
              <a:t>         b. Cash Account</a:t>
            </a:r>
          </a:p>
          <a:p>
            <a:pPr marL="0" indent="0">
              <a:buNone/>
            </a:pPr>
            <a:r>
              <a:rPr lang="en-US" sz="1800" dirty="0"/>
              <a:t>         c. Administrator User</a:t>
            </a:r>
          </a:p>
          <a:p>
            <a:pPr marL="0" indent="0">
              <a:buNone/>
            </a:pPr>
            <a:r>
              <a:rPr lang="de-DE" sz="1800" dirty="0"/>
              <a:t>         d. Groups</a:t>
            </a:r>
          </a:p>
          <a:p>
            <a:pPr marL="0" indent="0">
              <a:buNone/>
            </a:pPr>
            <a:r>
              <a:rPr lang="de-DE" sz="1800" dirty="0"/>
              <a:t>         e. </a:t>
            </a:r>
            <a:r>
              <a:rPr lang="de-DE" sz="1800" dirty="0" err="1"/>
              <a:t>Invoice</a:t>
            </a:r>
            <a:r>
              <a:rPr lang="de-DE" sz="1800" dirty="0"/>
              <a:t> </a:t>
            </a:r>
            <a:r>
              <a:rPr lang="de-DE" sz="1800" dirty="0" err="1"/>
              <a:t>Configuration</a:t>
            </a:r>
            <a:endParaRPr lang="de-DE" sz="1800" dirty="0"/>
          </a:p>
          <a:p>
            <a:pPr marL="0" indent="0">
              <a:buNone/>
            </a:pPr>
            <a:endParaRPr lang="de-DE" dirty="0"/>
          </a:p>
          <a:p>
            <a:pPr marL="0" indent="0">
              <a:buNone/>
            </a:pPr>
            <a:r>
              <a:rPr lang="de-DE" sz="1800" dirty="0"/>
              <a:t>4      Support</a:t>
            </a:r>
          </a:p>
        </p:txBody>
      </p:sp>
      <p:sp>
        <p:nvSpPr>
          <p:cNvPr id="4" name="Datumsplatzhalter 3"/>
          <p:cNvSpPr>
            <a:spLocks noGrp="1"/>
          </p:cNvSpPr>
          <p:nvPr>
            <p:ph type="dt" sz="half" idx="10"/>
          </p:nvPr>
        </p:nvSpPr>
        <p:spPr/>
        <p:txBody>
          <a:bodyPr/>
          <a:lstStyle/>
          <a:p>
            <a:r>
              <a:rPr lang="en-GB"/>
              <a:t>02/11/2021</a:t>
            </a:r>
            <a:endParaRPr lang="de-DE" dirty="0"/>
          </a:p>
        </p:txBody>
      </p:sp>
      <p:sp>
        <p:nvSpPr>
          <p:cNvPr id="5" name="Foliennummernplatzhalter 4"/>
          <p:cNvSpPr>
            <a:spLocks noGrp="1"/>
          </p:cNvSpPr>
          <p:nvPr>
            <p:ph type="sldNum" sz="quarter" idx="12"/>
          </p:nvPr>
        </p:nvSpPr>
        <p:spPr/>
        <p:txBody>
          <a:bodyPr/>
          <a:lstStyle/>
          <a:p>
            <a:fld id="{7B8ED951-382B-447F-B3BE-01DE8B75F844}" type="slidenum">
              <a:rPr lang="de-DE" smtClean="0"/>
              <a:t>2</a:t>
            </a:fld>
            <a:endParaRPr lang="de-DE" dirty="0"/>
          </a:p>
        </p:txBody>
      </p:sp>
      <p:sp>
        <p:nvSpPr>
          <p:cNvPr id="6" name="Textplatzhalter 5"/>
          <p:cNvSpPr>
            <a:spLocks noGrp="1"/>
          </p:cNvSpPr>
          <p:nvPr>
            <p:ph type="body" sz="quarter" idx="13"/>
          </p:nvPr>
        </p:nvSpPr>
        <p:spPr/>
        <p:txBody>
          <a:bodyPr>
            <a:normAutofit fontScale="92500" lnSpcReduction="20000"/>
          </a:bodyPr>
          <a:lstStyle/>
          <a:p>
            <a:r>
              <a:rPr lang="de-DE" dirty="0"/>
              <a:t>Migration</a:t>
            </a:r>
          </a:p>
        </p:txBody>
      </p:sp>
    </p:spTree>
    <p:extLst>
      <p:ext uri="{BB962C8B-B14F-4D97-AF65-F5344CB8AC3E}">
        <p14:creationId xmlns:p14="http://schemas.microsoft.com/office/powerpoint/2010/main" val="313131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20</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7" name="Afbeelding 41">
            <a:extLst>
              <a:ext uri="{FF2B5EF4-FFF2-40B4-BE49-F238E27FC236}">
                <a16:creationId xmlns:a16="http://schemas.microsoft.com/office/drawing/2014/main" id="{BCFDB265-FD7C-423A-936F-AAD7A89D6D5D}"/>
              </a:ext>
            </a:extLst>
          </p:cNvPr>
          <p:cNvPicPr/>
          <p:nvPr/>
        </p:nvPicPr>
        <p:blipFill>
          <a:blip r:embed="rId2"/>
          <a:stretch>
            <a:fillRect/>
          </a:stretch>
        </p:blipFill>
        <p:spPr>
          <a:xfrm>
            <a:off x="2821325" y="1166812"/>
            <a:ext cx="5760720" cy="4524375"/>
          </a:xfrm>
          <a:prstGeom prst="rect">
            <a:avLst/>
          </a:prstGeom>
        </p:spPr>
      </p:pic>
      <p:sp>
        <p:nvSpPr>
          <p:cNvPr id="3" name="TextBox 2">
            <a:extLst>
              <a:ext uri="{FF2B5EF4-FFF2-40B4-BE49-F238E27FC236}">
                <a16:creationId xmlns:a16="http://schemas.microsoft.com/office/drawing/2014/main" id="{2D732C20-ACD1-4E46-AD5F-8D21A096E950}"/>
              </a:ext>
            </a:extLst>
          </p:cNvPr>
          <p:cNvSpPr txBox="1"/>
          <p:nvPr/>
        </p:nvSpPr>
        <p:spPr>
          <a:xfrm>
            <a:off x="294955" y="4009440"/>
            <a:ext cx="2080469" cy="738664"/>
          </a:xfrm>
          <a:prstGeom prst="rect">
            <a:avLst/>
          </a:prstGeom>
          <a:noFill/>
        </p:spPr>
        <p:txBody>
          <a:bodyPr wrap="square" rtlCol="0">
            <a:spAutoFit/>
          </a:bodyPr>
          <a:lstStyle/>
          <a:p>
            <a:r>
              <a:rPr lang="en-GB" sz="1400" dirty="0"/>
              <a:t>Note: only for use in case of co-management on the CLM account</a:t>
            </a:r>
          </a:p>
        </p:txBody>
      </p:sp>
      <p:sp>
        <p:nvSpPr>
          <p:cNvPr id="8" name="TextBox 7">
            <a:extLst>
              <a:ext uri="{FF2B5EF4-FFF2-40B4-BE49-F238E27FC236}">
                <a16:creationId xmlns:a16="http://schemas.microsoft.com/office/drawing/2014/main" id="{4FDE829B-75E2-41AB-BB80-32249290B54E}"/>
              </a:ext>
            </a:extLst>
          </p:cNvPr>
          <p:cNvSpPr txBox="1"/>
          <p:nvPr/>
        </p:nvSpPr>
        <p:spPr>
          <a:xfrm>
            <a:off x="294955" y="1377950"/>
            <a:ext cx="1977914" cy="2631490"/>
          </a:xfrm>
          <a:prstGeom prst="rect">
            <a:avLst/>
          </a:prstGeom>
          <a:noFill/>
        </p:spPr>
        <p:txBody>
          <a:bodyPr wrap="square" rtlCol="0">
            <a:spAutoFit/>
          </a:bodyPr>
          <a:lstStyle/>
          <a:p>
            <a:r>
              <a:rPr lang="nl-NL" sz="1400" dirty="0" err="1"/>
              <a:t>Documents</a:t>
            </a:r>
            <a:r>
              <a:rPr lang="nl-NL" sz="1400" dirty="0"/>
              <a:t> </a:t>
            </a:r>
            <a:r>
              <a:rPr lang="nl-NL" sz="1400" dirty="0" err="1"/>
              <a:t>with</a:t>
            </a:r>
            <a:r>
              <a:rPr lang="nl-NL" sz="1400" dirty="0"/>
              <a:t> </a:t>
            </a:r>
            <a:r>
              <a:rPr lang="nl-NL" sz="1400" dirty="0" err="1"/>
              <a:t>explanation</a:t>
            </a:r>
            <a:r>
              <a:rPr lang="nl-NL" sz="1400" dirty="0"/>
              <a:t> </a:t>
            </a:r>
            <a:r>
              <a:rPr lang="nl-NL" sz="1400" dirty="0" err="1"/>
              <a:t>about</a:t>
            </a:r>
            <a:r>
              <a:rPr lang="nl-NL" sz="1400" dirty="0"/>
              <a:t> co-management </a:t>
            </a:r>
            <a:r>
              <a:rPr lang="nl-NL" sz="1400" dirty="0" err="1"/>
              <a:t>and</a:t>
            </a:r>
            <a:r>
              <a:rPr lang="nl-NL" sz="1400" dirty="0"/>
              <a:t> </a:t>
            </a:r>
            <a:r>
              <a:rPr lang="nl-NL" sz="1400" dirty="0" err="1"/>
              <a:t>its</a:t>
            </a:r>
            <a:r>
              <a:rPr lang="nl-NL" sz="1400" dirty="0"/>
              <a:t> options:</a:t>
            </a:r>
          </a:p>
          <a:p>
            <a:endParaRPr lang="nl-NL" sz="1400" dirty="0"/>
          </a:p>
          <a:p>
            <a:pPr lvl="0" fontAlgn="base"/>
            <a:r>
              <a:rPr lang="nl-NL" sz="1400" dirty="0" err="1">
                <a:hlinkClick r:id="rId3"/>
              </a:rPr>
              <a:t>Explainer</a:t>
            </a:r>
            <a:r>
              <a:rPr lang="nl-NL" sz="1400" dirty="0">
                <a:hlinkClick r:id="rId3"/>
              </a:rPr>
              <a:t> on Co-Management</a:t>
            </a:r>
            <a:endParaRPr lang="nl-NL" sz="1400" dirty="0"/>
          </a:p>
          <a:p>
            <a:pPr fontAlgn="base"/>
            <a:r>
              <a:rPr lang="en-GB" sz="1400" dirty="0">
                <a:hlinkClick r:id="rId4"/>
              </a:rPr>
              <a:t>Explainer on Co-Management – Example Scenarios</a:t>
            </a:r>
            <a:endParaRPr lang="nl-NL" sz="1400" dirty="0"/>
          </a:p>
          <a:p>
            <a:endParaRPr lang="en-GB" sz="1400" dirty="0"/>
          </a:p>
          <a:p>
            <a:endParaRPr lang="nl-NL" sz="1100" dirty="0"/>
          </a:p>
        </p:txBody>
      </p:sp>
    </p:spTree>
    <p:extLst>
      <p:ext uri="{BB962C8B-B14F-4D97-AF65-F5344CB8AC3E}">
        <p14:creationId xmlns:p14="http://schemas.microsoft.com/office/powerpoint/2010/main" val="163286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a:xfrm>
            <a:off x="190849" y="186185"/>
            <a:ext cx="8671869" cy="588748"/>
          </a:xfrm>
        </p:spPr>
        <p:txBody>
          <a:bodyPr/>
          <a:lstStyle/>
          <a:p>
            <a:r>
              <a:rPr lang="en-GB" dirty="0"/>
              <a:t>Registration</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21</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7" name="Afbeelding 44">
            <a:extLst>
              <a:ext uri="{FF2B5EF4-FFF2-40B4-BE49-F238E27FC236}">
                <a16:creationId xmlns:a16="http://schemas.microsoft.com/office/drawing/2014/main" id="{19052635-6BA0-4F41-B214-302BE174E60B}"/>
              </a:ext>
            </a:extLst>
          </p:cNvPr>
          <p:cNvPicPr/>
          <p:nvPr/>
        </p:nvPicPr>
        <p:blipFill>
          <a:blip r:embed="rId2"/>
          <a:stretch>
            <a:fillRect/>
          </a:stretch>
        </p:blipFill>
        <p:spPr>
          <a:xfrm>
            <a:off x="1996580" y="1258349"/>
            <a:ext cx="7097086" cy="4420998"/>
          </a:xfrm>
          <a:prstGeom prst="rect">
            <a:avLst/>
          </a:prstGeom>
        </p:spPr>
      </p:pic>
      <p:sp>
        <p:nvSpPr>
          <p:cNvPr id="9" name="TextBox 8">
            <a:extLst>
              <a:ext uri="{FF2B5EF4-FFF2-40B4-BE49-F238E27FC236}">
                <a16:creationId xmlns:a16="http://schemas.microsoft.com/office/drawing/2014/main" id="{6FFB9883-EE90-4E4C-B892-1D5DE0A6019D}"/>
              </a:ext>
            </a:extLst>
          </p:cNvPr>
          <p:cNvSpPr txBox="1"/>
          <p:nvPr/>
        </p:nvSpPr>
        <p:spPr>
          <a:xfrm>
            <a:off x="83889" y="1518407"/>
            <a:ext cx="1971413" cy="4524315"/>
          </a:xfrm>
          <a:prstGeom prst="rect">
            <a:avLst/>
          </a:prstGeom>
          <a:noFill/>
        </p:spPr>
        <p:txBody>
          <a:bodyPr wrap="square" rtlCol="0">
            <a:spAutoFit/>
          </a:bodyPr>
          <a:lstStyle/>
          <a:p>
            <a:pPr marL="171450" indent="-171450">
              <a:buFont typeface="Arial" panose="020B0604020202020204" pitchFamily="34" charset="0"/>
              <a:buChar char="•"/>
            </a:pPr>
            <a:r>
              <a:rPr lang="en-US" sz="1200" dirty="0"/>
              <a:t>RCBEURPartyBIC11max 17 characters free text. </a:t>
            </a:r>
          </a:p>
          <a:p>
            <a:pPr marL="171450" indent="-171450">
              <a:buFont typeface="Arial" panose="020B0604020202020204" pitchFamily="34" charset="0"/>
              <a:buChar char="•"/>
            </a:pPr>
            <a:r>
              <a:rPr lang="en-US" sz="1200" dirty="0"/>
              <a:t>Account type: </a:t>
            </a:r>
            <a:br>
              <a:rPr lang="en-US" sz="1200" dirty="0"/>
            </a:br>
            <a:r>
              <a:rPr lang="en-US" sz="1200" dirty="0"/>
              <a:t>R=RTGS DCA U=RTGS Sub Account T=AS technical account G= AS guarantee funds account</a:t>
            </a:r>
          </a:p>
          <a:p>
            <a:r>
              <a:rPr lang="en-US" sz="1200" dirty="0"/>
              <a:t> </a:t>
            </a:r>
          </a:p>
          <a:p>
            <a:pPr marL="171450" indent="-171450">
              <a:buFont typeface="Arial" panose="020B0604020202020204" pitchFamily="34" charset="0"/>
              <a:buChar char="•"/>
            </a:pPr>
            <a:r>
              <a:rPr lang="en-US" sz="1200" dirty="0"/>
              <a:t>CB country code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Currency code=EUR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BIC=Party BIC11</a:t>
            </a:r>
            <a:br>
              <a:rPr lang="en-US" sz="1200" dirty="0"/>
            </a:br>
            <a:r>
              <a:rPr lang="en-US" sz="1200" dirty="0"/>
              <a:t>(not AAU BIC)</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Sub-classification =17 character free text. In case of RTGS sub-accounts (account type = “U”) the Ancillary System code (to be requested from NCB )must be the first three characters of the 17 character free text. </a:t>
            </a:r>
            <a:endParaRPr lang="en-GB" sz="1200" dirty="0"/>
          </a:p>
        </p:txBody>
      </p:sp>
      <p:sp>
        <p:nvSpPr>
          <p:cNvPr id="8" name="TextBox 7">
            <a:extLst>
              <a:ext uri="{FF2B5EF4-FFF2-40B4-BE49-F238E27FC236}">
                <a16:creationId xmlns:a16="http://schemas.microsoft.com/office/drawing/2014/main" id="{E2796A88-60B6-424C-95EA-1965802EF780}"/>
              </a:ext>
            </a:extLst>
          </p:cNvPr>
          <p:cNvSpPr txBox="1"/>
          <p:nvPr/>
        </p:nvSpPr>
        <p:spPr>
          <a:xfrm>
            <a:off x="5999365" y="4467722"/>
            <a:ext cx="1419531" cy="1477328"/>
          </a:xfrm>
          <a:prstGeom prst="rect">
            <a:avLst/>
          </a:prstGeom>
          <a:noFill/>
        </p:spPr>
        <p:txBody>
          <a:bodyPr wrap="square" rtlCol="0">
            <a:spAutoFit/>
          </a:bodyPr>
          <a:lstStyle/>
          <a:p>
            <a:r>
              <a:rPr lang="en-GB" sz="1200" dirty="0"/>
              <a:t>Note:</a:t>
            </a:r>
          </a:p>
          <a:p>
            <a:pPr marL="171450" indent="-171450">
              <a:buFont typeface="Arial" panose="020B0604020202020204" pitchFamily="34" charset="0"/>
              <a:buChar char="•"/>
            </a:pPr>
            <a:r>
              <a:rPr lang="en-GB" sz="1200" dirty="0"/>
              <a:t> Max amount = max of DD per day irrespective of sum of individual DD</a:t>
            </a:r>
          </a:p>
          <a:p>
            <a:endParaRPr lang="en-GB" dirty="0"/>
          </a:p>
        </p:txBody>
      </p:sp>
      <p:sp>
        <p:nvSpPr>
          <p:cNvPr id="3" name="Rectangle: Top Corners Rounded 2">
            <a:extLst>
              <a:ext uri="{FF2B5EF4-FFF2-40B4-BE49-F238E27FC236}">
                <a16:creationId xmlns:a16="http://schemas.microsoft.com/office/drawing/2014/main" id="{00B71576-6341-425B-8A25-937337ECCD1E}"/>
              </a:ext>
            </a:extLst>
          </p:cNvPr>
          <p:cNvSpPr/>
          <p:nvPr/>
        </p:nvSpPr>
        <p:spPr>
          <a:xfrm>
            <a:off x="3181350" y="1911350"/>
            <a:ext cx="2095500" cy="152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t>RNLEURRABONL2UXXXRTGS</a:t>
            </a:r>
          </a:p>
        </p:txBody>
      </p:sp>
      <p:sp>
        <p:nvSpPr>
          <p:cNvPr id="11" name="Rectangle: Top Corners Rounded 10">
            <a:extLst>
              <a:ext uri="{FF2B5EF4-FFF2-40B4-BE49-F238E27FC236}">
                <a16:creationId xmlns:a16="http://schemas.microsoft.com/office/drawing/2014/main" id="{C1CF3456-8902-41D4-A35D-364047FA788B}"/>
              </a:ext>
            </a:extLst>
          </p:cNvPr>
          <p:cNvSpPr/>
          <p:nvPr/>
        </p:nvSpPr>
        <p:spPr>
          <a:xfrm>
            <a:off x="3181350" y="2336800"/>
            <a:ext cx="2019300" cy="1651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t>25000000</a:t>
            </a:r>
          </a:p>
        </p:txBody>
      </p:sp>
      <p:sp>
        <p:nvSpPr>
          <p:cNvPr id="12" name="Rectangle: Top Corners Rounded 11">
            <a:extLst>
              <a:ext uri="{FF2B5EF4-FFF2-40B4-BE49-F238E27FC236}">
                <a16:creationId xmlns:a16="http://schemas.microsoft.com/office/drawing/2014/main" id="{A41DBF3F-C208-4330-AEAD-A20F2AA58D93}"/>
              </a:ext>
            </a:extLst>
          </p:cNvPr>
          <p:cNvSpPr/>
          <p:nvPr/>
        </p:nvSpPr>
        <p:spPr>
          <a:xfrm>
            <a:off x="6419850" y="1911350"/>
            <a:ext cx="2442868" cy="152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t>5000000000</a:t>
            </a:r>
          </a:p>
        </p:txBody>
      </p:sp>
      <p:sp>
        <p:nvSpPr>
          <p:cNvPr id="13" name="Rectangle: Top Corners Rounded 12">
            <a:extLst>
              <a:ext uri="{FF2B5EF4-FFF2-40B4-BE49-F238E27FC236}">
                <a16:creationId xmlns:a16="http://schemas.microsoft.com/office/drawing/2014/main" id="{4B795F01-7086-4E8A-9BB4-3544247DC447}"/>
              </a:ext>
            </a:extLst>
          </p:cNvPr>
          <p:cNvSpPr/>
          <p:nvPr/>
        </p:nvSpPr>
        <p:spPr>
          <a:xfrm>
            <a:off x="3181350" y="3178905"/>
            <a:ext cx="2095500" cy="1651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t>MNLEURRABONL2UXXXMCA</a:t>
            </a:r>
          </a:p>
        </p:txBody>
      </p:sp>
      <p:sp>
        <p:nvSpPr>
          <p:cNvPr id="14" name="Arrow: Left 13">
            <a:extLst>
              <a:ext uri="{FF2B5EF4-FFF2-40B4-BE49-F238E27FC236}">
                <a16:creationId xmlns:a16="http://schemas.microsoft.com/office/drawing/2014/main" id="{4CF7909F-A117-46A1-AF62-7D0401DDBEBA}"/>
              </a:ext>
            </a:extLst>
          </p:cNvPr>
          <p:cNvSpPr/>
          <p:nvPr/>
        </p:nvSpPr>
        <p:spPr>
          <a:xfrm>
            <a:off x="5359400" y="5353050"/>
            <a:ext cx="8001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1410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4C3CC-76CA-4C18-AFC3-E1A032766597}"/>
              </a:ext>
            </a:extLst>
          </p:cNvPr>
          <p:cNvSpPr>
            <a:spLocks noGrp="1"/>
          </p:cNvSpPr>
          <p:nvPr>
            <p:ph type="dt" sz="half" idx="10"/>
          </p:nvPr>
        </p:nvSpPr>
        <p:spPr/>
        <p:txBody>
          <a:bodyPr/>
          <a:lstStyle/>
          <a:p>
            <a:r>
              <a:rPr lang="en-GB"/>
              <a:t>02/11/2021</a:t>
            </a:r>
            <a:endParaRPr lang="de-DE" dirty="0"/>
          </a:p>
        </p:txBody>
      </p:sp>
      <p:sp>
        <p:nvSpPr>
          <p:cNvPr id="3" name="Slide Number Placeholder 2">
            <a:extLst>
              <a:ext uri="{FF2B5EF4-FFF2-40B4-BE49-F238E27FC236}">
                <a16:creationId xmlns:a16="http://schemas.microsoft.com/office/drawing/2014/main" id="{06991506-62E2-46D4-B091-36EB13171517}"/>
              </a:ext>
            </a:extLst>
          </p:cNvPr>
          <p:cNvSpPr>
            <a:spLocks noGrp="1"/>
          </p:cNvSpPr>
          <p:nvPr>
            <p:ph type="sldNum" sz="quarter" idx="12"/>
          </p:nvPr>
        </p:nvSpPr>
        <p:spPr/>
        <p:txBody>
          <a:bodyPr/>
          <a:lstStyle/>
          <a:p>
            <a:fld id="{7B8ED951-382B-447F-B3BE-01DE8B75F844}" type="slidenum">
              <a:rPr lang="de-DE" smtClean="0"/>
              <a:t>22</a:t>
            </a:fld>
            <a:endParaRPr lang="de-DE" dirty="0"/>
          </a:p>
        </p:txBody>
      </p:sp>
      <p:sp>
        <p:nvSpPr>
          <p:cNvPr id="4" name="Text Placeholder 3">
            <a:extLst>
              <a:ext uri="{FF2B5EF4-FFF2-40B4-BE49-F238E27FC236}">
                <a16:creationId xmlns:a16="http://schemas.microsoft.com/office/drawing/2014/main" id="{16243359-6A10-4ACF-B28A-7CC593CC08A7}"/>
              </a:ext>
            </a:extLst>
          </p:cNvPr>
          <p:cNvSpPr>
            <a:spLocks noGrp="1"/>
          </p:cNvSpPr>
          <p:nvPr>
            <p:ph type="body" sz="quarter" idx="13"/>
          </p:nvPr>
        </p:nvSpPr>
        <p:spPr/>
        <p:txBody>
          <a:bodyPr>
            <a:normAutofit fontScale="92500" lnSpcReduction="20000"/>
          </a:bodyPr>
          <a:lstStyle/>
          <a:p>
            <a:endParaRPr lang="nl-NL"/>
          </a:p>
        </p:txBody>
      </p:sp>
      <p:pic>
        <p:nvPicPr>
          <p:cNvPr id="5" name="Picture 4">
            <a:extLst>
              <a:ext uri="{FF2B5EF4-FFF2-40B4-BE49-F238E27FC236}">
                <a16:creationId xmlns:a16="http://schemas.microsoft.com/office/drawing/2014/main" id="{1AE03BF2-4E32-45B8-93F7-323131FCF5CC}"/>
              </a:ext>
            </a:extLst>
          </p:cNvPr>
          <p:cNvPicPr>
            <a:picLocks noChangeAspect="1"/>
          </p:cNvPicPr>
          <p:nvPr/>
        </p:nvPicPr>
        <p:blipFill>
          <a:blip r:embed="rId2"/>
          <a:stretch>
            <a:fillRect/>
          </a:stretch>
        </p:blipFill>
        <p:spPr>
          <a:xfrm>
            <a:off x="938054" y="54869"/>
            <a:ext cx="7307784" cy="5839028"/>
          </a:xfrm>
          <a:prstGeom prst="rect">
            <a:avLst/>
          </a:prstGeom>
        </p:spPr>
      </p:pic>
      <p:cxnSp>
        <p:nvCxnSpPr>
          <p:cNvPr id="7" name="Straight Arrow Connector 6">
            <a:extLst>
              <a:ext uri="{FF2B5EF4-FFF2-40B4-BE49-F238E27FC236}">
                <a16:creationId xmlns:a16="http://schemas.microsoft.com/office/drawing/2014/main" id="{4FB687D1-B40E-4E51-8EFD-A6B26013B69F}"/>
              </a:ext>
            </a:extLst>
          </p:cNvPr>
          <p:cNvCxnSpPr/>
          <p:nvPr/>
        </p:nvCxnSpPr>
        <p:spPr>
          <a:xfrm>
            <a:off x="4311650" y="2882900"/>
            <a:ext cx="0" cy="8318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ACA772B1-B2EA-49AD-8F7F-ADB090A15FD9}"/>
              </a:ext>
            </a:extLst>
          </p:cNvPr>
          <p:cNvCxnSpPr/>
          <p:nvPr/>
        </p:nvCxnSpPr>
        <p:spPr>
          <a:xfrm>
            <a:off x="4311650" y="3670300"/>
            <a:ext cx="3784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9EBE5B06-E01F-4C4C-B447-76D38D03E0B0}"/>
              </a:ext>
            </a:extLst>
          </p:cNvPr>
          <p:cNvCxnSpPr/>
          <p:nvPr/>
        </p:nvCxnSpPr>
        <p:spPr>
          <a:xfrm>
            <a:off x="4362450" y="2882900"/>
            <a:ext cx="37338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920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a:xfrm>
            <a:off x="190849" y="186185"/>
            <a:ext cx="8671869" cy="588748"/>
          </a:xfrm>
        </p:spPr>
        <p:txBody>
          <a:bodyPr/>
          <a:lstStyle/>
          <a:p>
            <a:r>
              <a:rPr lang="en-GB" dirty="0"/>
              <a:t>Registration</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23</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8" name="Afbeelding 43">
            <a:extLst>
              <a:ext uri="{FF2B5EF4-FFF2-40B4-BE49-F238E27FC236}">
                <a16:creationId xmlns:a16="http://schemas.microsoft.com/office/drawing/2014/main" id="{2526775F-1461-434D-B672-5C53D6013D29}"/>
              </a:ext>
            </a:extLst>
          </p:cNvPr>
          <p:cNvPicPr/>
          <p:nvPr/>
        </p:nvPicPr>
        <p:blipFill>
          <a:blip r:embed="rId2"/>
          <a:stretch>
            <a:fillRect/>
          </a:stretch>
        </p:blipFill>
        <p:spPr>
          <a:xfrm>
            <a:off x="3613808" y="941835"/>
            <a:ext cx="5248910" cy="7944485"/>
          </a:xfrm>
          <a:prstGeom prst="rect">
            <a:avLst/>
          </a:prstGeom>
        </p:spPr>
      </p:pic>
      <p:sp>
        <p:nvSpPr>
          <p:cNvPr id="3" name="Rectangle: Top Corners Rounded 2">
            <a:extLst>
              <a:ext uri="{FF2B5EF4-FFF2-40B4-BE49-F238E27FC236}">
                <a16:creationId xmlns:a16="http://schemas.microsoft.com/office/drawing/2014/main" id="{EB2CF91A-8524-470D-BAAE-22F16F5C0008}"/>
              </a:ext>
            </a:extLst>
          </p:cNvPr>
          <p:cNvSpPr/>
          <p:nvPr/>
        </p:nvSpPr>
        <p:spPr>
          <a:xfrm>
            <a:off x="5542784" y="1505670"/>
            <a:ext cx="2139950" cy="247049"/>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t>MNLEURRABONL2UXXXMCA</a:t>
            </a:r>
          </a:p>
        </p:txBody>
      </p:sp>
      <p:sp>
        <p:nvSpPr>
          <p:cNvPr id="7" name="Rectangle: Top Corners Rounded 6">
            <a:extLst>
              <a:ext uri="{FF2B5EF4-FFF2-40B4-BE49-F238E27FC236}">
                <a16:creationId xmlns:a16="http://schemas.microsoft.com/office/drawing/2014/main" id="{EBB0251B-C159-44C5-A478-1525134C835E}"/>
              </a:ext>
            </a:extLst>
          </p:cNvPr>
          <p:cNvSpPr/>
          <p:nvPr/>
        </p:nvSpPr>
        <p:spPr>
          <a:xfrm>
            <a:off x="5542784" y="1847014"/>
            <a:ext cx="1620016" cy="17145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RABONL2UXXX</a:t>
            </a:r>
          </a:p>
        </p:txBody>
      </p:sp>
      <p:sp>
        <p:nvSpPr>
          <p:cNvPr id="9" name="Rectangle: Top Corners Rounded 8">
            <a:extLst>
              <a:ext uri="{FF2B5EF4-FFF2-40B4-BE49-F238E27FC236}">
                <a16:creationId xmlns:a16="http://schemas.microsoft.com/office/drawing/2014/main" id="{F6559947-ECE6-496E-BF51-DD53226C9A33}"/>
              </a:ext>
            </a:extLst>
          </p:cNvPr>
          <p:cNvSpPr/>
          <p:nvPr/>
        </p:nvSpPr>
        <p:spPr>
          <a:xfrm>
            <a:off x="5542784" y="3251200"/>
            <a:ext cx="2204216" cy="22349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t>RNLEURRABONL2UXXXRTGS</a:t>
            </a:r>
          </a:p>
        </p:txBody>
      </p:sp>
      <p:sp>
        <p:nvSpPr>
          <p:cNvPr id="10" name="Rectangle: Top Corners Rounded 9">
            <a:extLst>
              <a:ext uri="{FF2B5EF4-FFF2-40B4-BE49-F238E27FC236}">
                <a16:creationId xmlns:a16="http://schemas.microsoft.com/office/drawing/2014/main" id="{54CB982D-B30B-4BFE-9E10-BF0141AD0B66}"/>
              </a:ext>
            </a:extLst>
          </p:cNvPr>
          <p:cNvSpPr/>
          <p:nvPr/>
        </p:nvSpPr>
        <p:spPr>
          <a:xfrm>
            <a:off x="5542784" y="3585840"/>
            <a:ext cx="1518416" cy="22349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RABONL2UXXX</a:t>
            </a:r>
          </a:p>
        </p:txBody>
      </p:sp>
      <p:sp>
        <p:nvSpPr>
          <p:cNvPr id="12" name="Arrow: Right 11">
            <a:extLst>
              <a:ext uri="{FF2B5EF4-FFF2-40B4-BE49-F238E27FC236}">
                <a16:creationId xmlns:a16="http://schemas.microsoft.com/office/drawing/2014/main" id="{96D88796-F17F-426B-8DF5-687DC53784D6}"/>
              </a:ext>
            </a:extLst>
          </p:cNvPr>
          <p:cNvSpPr/>
          <p:nvPr/>
        </p:nvSpPr>
        <p:spPr>
          <a:xfrm>
            <a:off x="2616092" y="5101860"/>
            <a:ext cx="952500" cy="223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a:extLst>
              <a:ext uri="{FF2B5EF4-FFF2-40B4-BE49-F238E27FC236}">
                <a16:creationId xmlns:a16="http://schemas.microsoft.com/office/drawing/2014/main" id="{4FA3E593-5BAC-4E5B-90FE-33CD4501A399}"/>
              </a:ext>
            </a:extLst>
          </p:cNvPr>
          <p:cNvSpPr txBox="1"/>
          <p:nvPr/>
        </p:nvSpPr>
        <p:spPr>
          <a:xfrm>
            <a:off x="465432" y="5002186"/>
            <a:ext cx="1900532" cy="646331"/>
          </a:xfrm>
          <a:prstGeom prst="rect">
            <a:avLst/>
          </a:prstGeom>
          <a:noFill/>
        </p:spPr>
        <p:txBody>
          <a:bodyPr wrap="square" rtlCol="0">
            <a:spAutoFit/>
          </a:bodyPr>
          <a:lstStyle/>
          <a:p>
            <a:r>
              <a:rPr lang="nl-NL" dirty="0"/>
              <a:t>R&amp;O guide </a:t>
            </a:r>
            <a:r>
              <a:rPr lang="nl-NL" dirty="0" err="1"/>
              <a:t>paragraph</a:t>
            </a:r>
            <a:r>
              <a:rPr lang="nl-NL" dirty="0"/>
              <a:t> 6.1</a:t>
            </a:r>
          </a:p>
        </p:txBody>
      </p:sp>
    </p:spTree>
    <p:extLst>
      <p:ext uri="{BB962C8B-B14F-4D97-AF65-F5344CB8AC3E}">
        <p14:creationId xmlns:p14="http://schemas.microsoft.com/office/powerpoint/2010/main" val="344587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 – 2. Cash Account  F) Authorised Account User</a:t>
            </a:r>
            <a:br>
              <a:rPr lang="en-GB" dirty="0"/>
            </a:br>
            <a:r>
              <a:rPr lang="en-GB" dirty="0"/>
              <a:t>	(R&amp;O guide 6.1)</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24</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sp>
        <p:nvSpPr>
          <p:cNvPr id="8" name="Rectangle 7">
            <a:extLst>
              <a:ext uri="{FF2B5EF4-FFF2-40B4-BE49-F238E27FC236}">
                <a16:creationId xmlns:a16="http://schemas.microsoft.com/office/drawing/2014/main" id="{F3EFB78B-6F0C-48A8-ABD4-4C3806CB953A}"/>
              </a:ext>
            </a:extLst>
          </p:cNvPr>
          <p:cNvSpPr/>
          <p:nvPr/>
        </p:nvSpPr>
        <p:spPr>
          <a:xfrm>
            <a:off x="1016337" y="1337852"/>
            <a:ext cx="6920918" cy="341901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Other accounts opened by the Central Bank:</a:t>
            </a:r>
            <a:endParaRPr lang="nl-NL" sz="2000" b="1"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PB Contingency Account inherits the AAU BIC of the linked MCA and it will be used for the balance sweep after the ECONS II closure.</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Overnight deposit and marginal lending accounts do not need AAU BICs.</a:t>
            </a:r>
          </a:p>
          <a:p>
            <a:pPr lvl="0">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Note: also Sub-accounts do not need AAU BICs.</a:t>
            </a:r>
            <a:endParaRPr lang="nl-N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43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4C3CC-76CA-4C18-AFC3-E1A032766597}"/>
              </a:ext>
            </a:extLst>
          </p:cNvPr>
          <p:cNvSpPr>
            <a:spLocks noGrp="1"/>
          </p:cNvSpPr>
          <p:nvPr>
            <p:ph type="dt" sz="half" idx="10"/>
          </p:nvPr>
        </p:nvSpPr>
        <p:spPr/>
        <p:txBody>
          <a:bodyPr/>
          <a:lstStyle/>
          <a:p>
            <a:r>
              <a:rPr lang="en-GB"/>
              <a:t>02/11/2021</a:t>
            </a:r>
            <a:endParaRPr lang="de-DE" dirty="0"/>
          </a:p>
        </p:txBody>
      </p:sp>
      <p:sp>
        <p:nvSpPr>
          <p:cNvPr id="3" name="Slide Number Placeholder 2">
            <a:extLst>
              <a:ext uri="{FF2B5EF4-FFF2-40B4-BE49-F238E27FC236}">
                <a16:creationId xmlns:a16="http://schemas.microsoft.com/office/drawing/2014/main" id="{06991506-62E2-46D4-B091-36EB13171517}"/>
              </a:ext>
            </a:extLst>
          </p:cNvPr>
          <p:cNvSpPr>
            <a:spLocks noGrp="1"/>
          </p:cNvSpPr>
          <p:nvPr>
            <p:ph type="sldNum" sz="quarter" idx="12"/>
          </p:nvPr>
        </p:nvSpPr>
        <p:spPr/>
        <p:txBody>
          <a:bodyPr/>
          <a:lstStyle/>
          <a:p>
            <a:fld id="{7B8ED951-382B-447F-B3BE-01DE8B75F844}" type="slidenum">
              <a:rPr lang="de-DE" smtClean="0"/>
              <a:t>25</a:t>
            </a:fld>
            <a:endParaRPr lang="de-DE" dirty="0"/>
          </a:p>
        </p:txBody>
      </p:sp>
      <p:sp>
        <p:nvSpPr>
          <p:cNvPr id="4" name="Text Placeholder 3">
            <a:extLst>
              <a:ext uri="{FF2B5EF4-FFF2-40B4-BE49-F238E27FC236}">
                <a16:creationId xmlns:a16="http://schemas.microsoft.com/office/drawing/2014/main" id="{16243359-6A10-4ACF-B28A-7CC593CC08A7}"/>
              </a:ext>
            </a:extLst>
          </p:cNvPr>
          <p:cNvSpPr>
            <a:spLocks noGrp="1"/>
          </p:cNvSpPr>
          <p:nvPr>
            <p:ph type="body" sz="quarter" idx="13"/>
          </p:nvPr>
        </p:nvSpPr>
        <p:spPr/>
        <p:txBody>
          <a:bodyPr>
            <a:normAutofit fontScale="92500" lnSpcReduction="20000"/>
          </a:bodyPr>
          <a:lstStyle/>
          <a:p>
            <a:endParaRPr lang="nl-NL"/>
          </a:p>
        </p:txBody>
      </p:sp>
      <p:pic>
        <p:nvPicPr>
          <p:cNvPr id="5" name="Picture 4">
            <a:extLst>
              <a:ext uri="{FF2B5EF4-FFF2-40B4-BE49-F238E27FC236}">
                <a16:creationId xmlns:a16="http://schemas.microsoft.com/office/drawing/2014/main" id="{1AE03BF2-4E32-45B8-93F7-323131FCF5CC}"/>
              </a:ext>
            </a:extLst>
          </p:cNvPr>
          <p:cNvPicPr>
            <a:picLocks noChangeAspect="1"/>
          </p:cNvPicPr>
          <p:nvPr/>
        </p:nvPicPr>
        <p:blipFill>
          <a:blip r:embed="rId2"/>
          <a:stretch>
            <a:fillRect/>
          </a:stretch>
        </p:blipFill>
        <p:spPr>
          <a:xfrm>
            <a:off x="938054" y="54869"/>
            <a:ext cx="7307784" cy="5839028"/>
          </a:xfrm>
          <a:prstGeom prst="rect">
            <a:avLst/>
          </a:prstGeom>
        </p:spPr>
      </p:pic>
      <p:cxnSp>
        <p:nvCxnSpPr>
          <p:cNvPr id="7" name="Straight Arrow Connector 6">
            <a:extLst>
              <a:ext uri="{FF2B5EF4-FFF2-40B4-BE49-F238E27FC236}">
                <a16:creationId xmlns:a16="http://schemas.microsoft.com/office/drawing/2014/main" id="{4FB687D1-B40E-4E51-8EFD-A6B26013B69F}"/>
              </a:ext>
            </a:extLst>
          </p:cNvPr>
          <p:cNvCxnSpPr/>
          <p:nvPr/>
        </p:nvCxnSpPr>
        <p:spPr>
          <a:xfrm>
            <a:off x="4263464" y="3745166"/>
            <a:ext cx="0" cy="8318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ACA772B1-B2EA-49AD-8F7F-ADB090A15FD9}"/>
              </a:ext>
            </a:extLst>
          </p:cNvPr>
          <p:cNvCxnSpPr/>
          <p:nvPr/>
        </p:nvCxnSpPr>
        <p:spPr>
          <a:xfrm>
            <a:off x="4254873" y="4577016"/>
            <a:ext cx="3784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A80BEB26-D96E-4BD7-AD47-DC64E6417F9D}"/>
              </a:ext>
            </a:extLst>
          </p:cNvPr>
          <p:cNvCxnSpPr/>
          <p:nvPr/>
        </p:nvCxnSpPr>
        <p:spPr>
          <a:xfrm>
            <a:off x="4254873" y="3774248"/>
            <a:ext cx="37338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3620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26</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pic>
        <p:nvPicPr>
          <p:cNvPr id="9" name="Afbeelding 45">
            <a:extLst>
              <a:ext uri="{FF2B5EF4-FFF2-40B4-BE49-F238E27FC236}">
                <a16:creationId xmlns:a16="http://schemas.microsoft.com/office/drawing/2014/main" id="{F0CDA598-92FE-4B0B-A212-63ABDF40E970}"/>
              </a:ext>
            </a:extLst>
          </p:cNvPr>
          <p:cNvPicPr/>
          <p:nvPr/>
        </p:nvPicPr>
        <p:blipFill>
          <a:blip r:embed="rId2"/>
          <a:stretch>
            <a:fillRect/>
          </a:stretch>
        </p:blipFill>
        <p:spPr>
          <a:xfrm>
            <a:off x="602980" y="1170923"/>
            <a:ext cx="7977931" cy="4261606"/>
          </a:xfrm>
          <a:prstGeom prst="rect">
            <a:avLst/>
          </a:prstGeom>
        </p:spPr>
      </p:pic>
      <p:sp>
        <p:nvSpPr>
          <p:cNvPr id="7" name="TextBox 6">
            <a:extLst>
              <a:ext uri="{FF2B5EF4-FFF2-40B4-BE49-F238E27FC236}">
                <a16:creationId xmlns:a16="http://schemas.microsoft.com/office/drawing/2014/main" id="{CD315DF8-54BF-413E-B449-4151ACE97AEF}"/>
              </a:ext>
            </a:extLst>
          </p:cNvPr>
          <p:cNvSpPr txBox="1"/>
          <p:nvPr/>
        </p:nvSpPr>
        <p:spPr>
          <a:xfrm>
            <a:off x="679507" y="5476493"/>
            <a:ext cx="7801762" cy="646331"/>
          </a:xfrm>
          <a:prstGeom prst="rect">
            <a:avLst/>
          </a:prstGeom>
          <a:noFill/>
        </p:spPr>
        <p:txBody>
          <a:bodyPr wrap="square" rtlCol="0">
            <a:spAutoFit/>
          </a:bodyPr>
          <a:lstStyle/>
          <a:p>
            <a:r>
              <a:rPr lang="en-GB" dirty="0"/>
              <a:t>TRGTXE2SXXX – FLORNL2AXXX has DD mandate on each FLORNL2A – Party BIC in CLM/MCAs but requires a DD for the RTGS accounts.</a:t>
            </a:r>
          </a:p>
        </p:txBody>
      </p:sp>
    </p:spTree>
    <p:extLst>
      <p:ext uri="{BB962C8B-B14F-4D97-AF65-F5344CB8AC3E}">
        <p14:creationId xmlns:p14="http://schemas.microsoft.com/office/powerpoint/2010/main" val="9018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Form Menu</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27</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Content Placeholder 2">
            <a:extLst>
              <a:ext uri="{FF2B5EF4-FFF2-40B4-BE49-F238E27FC236}">
                <a16:creationId xmlns:a16="http://schemas.microsoft.com/office/drawing/2014/main" id="{C0D6EBD8-7711-407A-9C56-0F24C2972B3D}"/>
              </a:ext>
            </a:extLst>
          </p:cNvPr>
          <p:cNvPicPr>
            <a:picLocks noGrp="1" noChangeAspect="1"/>
          </p:cNvPicPr>
          <p:nvPr>
            <p:ph idx="1"/>
          </p:nvPr>
        </p:nvPicPr>
        <p:blipFill>
          <a:blip r:embed="rId2"/>
          <a:stretch>
            <a:fillRect/>
          </a:stretch>
        </p:blipFill>
        <p:spPr>
          <a:xfrm>
            <a:off x="1140643" y="944118"/>
            <a:ext cx="6900421" cy="5105378"/>
          </a:xfrm>
          <a:prstGeom prst="rect">
            <a:avLst/>
          </a:prstGeom>
        </p:spPr>
      </p:pic>
      <p:cxnSp>
        <p:nvCxnSpPr>
          <p:cNvPr id="11" name="Straight Arrow Connector 10">
            <a:extLst>
              <a:ext uri="{FF2B5EF4-FFF2-40B4-BE49-F238E27FC236}">
                <a16:creationId xmlns:a16="http://schemas.microsoft.com/office/drawing/2014/main" id="{0A6F5619-9F93-49ED-88B8-FCB9088DD7B2}"/>
              </a:ext>
            </a:extLst>
          </p:cNvPr>
          <p:cNvCxnSpPr>
            <a:cxnSpLocks/>
          </p:cNvCxnSpPr>
          <p:nvPr/>
        </p:nvCxnSpPr>
        <p:spPr>
          <a:xfrm flipH="1">
            <a:off x="7468881" y="3429000"/>
            <a:ext cx="822191" cy="297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25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28</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sp>
        <p:nvSpPr>
          <p:cNvPr id="3" name="TextBox 2">
            <a:extLst>
              <a:ext uri="{FF2B5EF4-FFF2-40B4-BE49-F238E27FC236}">
                <a16:creationId xmlns:a16="http://schemas.microsoft.com/office/drawing/2014/main" id="{67FC5172-0118-4B16-9572-E0FEDF3F419C}"/>
              </a:ext>
            </a:extLst>
          </p:cNvPr>
          <p:cNvSpPr txBox="1"/>
          <p:nvPr/>
        </p:nvSpPr>
        <p:spPr>
          <a:xfrm>
            <a:off x="587229" y="1426128"/>
            <a:ext cx="3541242" cy="3693319"/>
          </a:xfrm>
          <a:prstGeom prst="rect">
            <a:avLst/>
          </a:prstGeom>
          <a:noFill/>
        </p:spPr>
        <p:txBody>
          <a:bodyPr wrap="square" rtlCol="0">
            <a:spAutoFit/>
          </a:bodyPr>
          <a:lstStyle/>
          <a:p>
            <a:pPr marL="171450" indent="-171450">
              <a:buFont typeface="Arial" panose="020B0604020202020204" pitchFamily="34" charset="0"/>
              <a:buChar char="•"/>
            </a:pPr>
            <a:r>
              <a:rPr lang="en-GB" sz="1200" dirty="0"/>
              <a:t>User DN: regardless of how many qualifiers there are, they should all be written in upper case, and there should be a blank after the comma for each value.</a:t>
            </a:r>
            <a:endParaRPr lang="nl-NL" sz="1200" dirty="0"/>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r>
              <a:rPr lang="en-GB" sz="1200" dirty="0"/>
              <a:t>Admin users previously set up for the TIPS or T2S services can operate in CLM and RTGS without any changes to the configuration apart from the granting of the relevant access rights (Roles) by the NCB.</a:t>
            </a:r>
          </a:p>
          <a:p>
            <a:pPr marL="171450" indent="-171450">
              <a:buFont typeface="Arial" panose="020B0604020202020204" pitchFamily="34" charset="0"/>
              <a:buChar char="•"/>
            </a:pPr>
            <a:r>
              <a:rPr lang="en-GB" sz="1200" dirty="0"/>
              <a:t>Participants are asked to include two already existing Admin Users from forms 7200 (T2S) and 8200(TIPS) in the registration form. These Admin Users will be granted the relevant roles.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US" sz="1200" dirty="0"/>
              <a:t>ACBPartyBIC11 + max 21 characters free text.</a:t>
            </a:r>
            <a:br>
              <a:rPr lang="en-US" sz="1200" dirty="0"/>
            </a:br>
            <a:r>
              <a:rPr lang="en-US" sz="1200" dirty="0"/>
              <a:t>‘A’ CB country code BIC=Party BIC (BIC 11).</a:t>
            </a:r>
            <a:br>
              <a:rPr lang="en-US" sz="1200" dirty="0"/>
            </a:br>
            <a:r>
              <a:rPr lang="en-US" sz="1200" dirty="0"/>
              <a:t>Sub-classification=21 character free text</a:t>
            </a:r>
            <a:endParaRPr lang="nl-NL" sz="1200" dirty="0"/>
          </a:p>
          <a:p>
            <a:endParaRPr lang="en-GB" dirty="0"/>
          </a:p>
        </p:txBody>
      </p:sp>
      <p:pic>
        <p:nvPicPr>
          <p:cNvPr id="8" name="Picture 7">
            <a:extLst>
              <a:ext uri="{FF2B5EF4-FFF2-40B4-BE49-F238E27FC236}">
                <a16:creationId xmlns:a16="http://schemas.microsoft.com/office/drawing/2014/main" id="{0510F429-7729-4CFD-A0F3-2584569B162A}"/>
              </a:ext>
            </a:extLst>
          </p:cNvPr>
          <p:cNvPicPr>
            <a:picLocks noChangeAspect="1"/>
          </p:cNvPicPr>
          <p:nvPr/>
        </p:nvPicPr>
        <p:blipFill>
          <a:blip r:embed="rId2"/>
          <a:stretch>
            <a:fillRect/>
          </a:stretch>
        </p:blipFill>
        <p:spPr>
          <a:xfrm>
            <a:off x="4087611" y="496459"/>
            <a:ext cx="4820323" cy="5687219"/>
          </a:xfrm>
          <a:prstGeom prst="rect">
            <a:avLst/>
          </a:prstGeom>
        </p:spPr>
      </p:pic>
    </p:spTree>
    <p:extLst>
      <p:ext uri="{BB962C8B-B14F-4D97-AF65-F5344CB8AC3E}">
        <p14:creationId xmlns:p14="http://schemas.microsoft.com/office/powerpoint/2010/main" val="246285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Form Menu</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29</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Content Placeholder 2">
            <a:extLst>
              <a:ext uri="{FF2B5EF4-FFF2-40B4-BE49-F238E27FC236}">
                <a16:creationId xmlns:a16="http://schemas.microsoft.com/office/drawing/2014/main" id="{C0D6EBD8-7711-407A-9C56-0F24C2972B3D}"/>
              </a:ext>
            </a:extLst>
          </p:cNvPr>
          <p:cNvPicPr>
            <a:picLocks noGrp="1" noChangeAspect="1"/>
          </p:cNvPicPr>
          <p:nvPr>
            <p:ph idx="1"/>
          </p:nvPr>
        </p:nvPicPr>
        <p:blipFill>
          <a:blip r:embed="rId2"/>
          <a:stretch>
            <a:fillRect/>
          </a:stretch>
        </p:blipFill>
        <p:spPr>
          <a:xfrm>
            <a:off x="1140643" y="944118"/>
            <a:ext cx="6900421" cy="5105378"/>
          </a:xfrm>
          <a:prstGeom prst="rect">
            <a:avLst/>
          </a:prstGeom>
        </p:spPr>
      </p:pic>
      <p:sp>
        <p:nvSpPr>
          <p:cNvPr id="12" name="Arrow: Right 11">
            <a:extLst>
              <a:ext uri="{FF2B5EF4-FFF2-40B4-BE49-F238E27FC236}">
                <a16:creationId xmlns:a16="http://schemas.microsoft.com/office/drawing/2014/main" id="{FB07B42E-F159-4CE5-A15C-A7796B6F847E}"/>
              </a:ext>
            </a:extLst>
          </p:cNvPr>
          <p:cNvSpPr/>
          <p:nvPr/>
        </p:nvSpPr>
        <p:spPr>
          <a:xfrm>
            <a:off x="430306" y="4633472"/>
            <a:ext cx="968188" cy="99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540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A0E-225B-4DD8-89FD-58BF50BE31B0}"/>
              </a:ext>
            </a:extLst>
          </p:cNvPr>
          <p:cNvSpPr>
            <a:spLocks noGrp="1"/>
          </p:cNvSpPr>
          <p:nvPr>
            <p:ph type="title"/>
          </p:nvPr>
        </p:nvSpPr>
        <p:spPr/>
        <p:txBody>
          <a:bodyPr/>
          <a:lstStyle/>
          <a:p>
            <a:r>
              <a:rPr lang="en-GB" sz="2400" dirty="0"/>
              <a:t>Time lines; receipt of Registration forms, set up and actual Testing</a:t>
            </a:r>
          </a:p>
        </p:txBody>
      </p:sp>
      <p:sp>
        <p:nvSpPr>
          <p:cNvPr id="4" name="Date Placeholder 3">
            <a:extLst>
              <a:ext uri="{FF2B5EF4-FFF2-40B4-BE49-F238E27FC236}">
                <a16:creationId xmlns:a16="http://schemas.microsoft.com/office/drawing/2014/main" id="{877DE77B-ED11-438F-A5B5-3F1B33A12C49}"/>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4EEE56E8-EDE8-40F2-8A68-D2635A7CE4FD}"/>
              </a:ext>
            </a:extLst>
          </p:cNvPr>
          <p:cNvSpPr>
            <a:spLocks noGrp="1"/>
          </p:cNvSpPr>
          <p:nvPr>
            <p:ph type="sldNum" sz="quarter" idx="12"/>
          </p:nvPr>
        </p:nvSpPr>
        <p:spPr/>
        <p:txBody>
          <a:bodyPr/>
          <a:lstStyle/>
          <a:p>
            <a:fld id="{7B8ED951-382B-447F-B3BE-01DE8B75F844}" type="slidenum">
              <a:rPr lang="de-DE" smtClean="0"/>
              <a:t>3</a:t>
            </a:fld>
            <a:endParaRPr lang="de-DE" dirty="0"/>
          </a:p>
        </p:txBody>
      </p:sp>
      <p:sp>
        <p:nvSpPr>
          <p:cNvPr id="6" name="Text Placeholder 5">
            <a:extLst>
              <a:ext uri="{FF2B5EF4-FFF2-40B4-BE49-F238E27FC236}">
                <a16:creationId xmlns:a16="http://schemas.microsoft.com/office/drawing/2014/main" id="{494C6D81-A1E1-48C6-A88E-833720C97356}"/>
              </a:ext>
            </a:extLst>
          </p:cNvPr>
          <p:cNvSpPr>
            <a:spLocks noGrp="1"/>
          </p:cNvSpPr>
          <p:nvPr>
            <p:ph type="body" sz="quarter" idx="13"/>
          </p:nvPr>
        </p:nvSpPr>
        <p:spPr/>
        <p:txBody>
          <a:bodyPr>
            <a:normAutofit fontScale="92500" lnSpcReduction="20000"/>
          </a:bodyPr>
          <a:lstStyle/>
          <a:p>
            <a:endParaRPr lang="en-GB" dirty="0"/>
          </a:p>
        </p:txBody>
      </p:sp>
      <p:sp>
        <p:nvSpPr>
          <p:cNvPr id="8" name="TextBox 7">
            <a:extLst>
              <a:ext uri="{FF2B5EF4-FFF2-40B4-BE49-F238E27FC236}">
                <a16:creationId xmlns:a16="http://schemas.microsoft.com/office/drawing/2014/main" id="{1E74AD7F-62D0-4727-B399-257336DBDA47}"/>
              </a:ext>
            </a:extLst>
          </p:cNvPr>
          <p:cNvSpPr txBox="1"/>
          <p:nvPr/>
        </p:nvSpPr>
        <p:spPr>
          <a:xfrm>
            <a:off x="310393" y="5836686"/>
            <a:ext cx="8086987" cy="307777"/>
          </a:xfrm>
          <a:prstGeom prst="rect">
            <a:avLst/>
          </a:prstGeom>
          <a:noFill/>
        </p:spPr>
        <p:txBody>
          <a:bodyPr wrap="square" rtlCol="0">
            <a:spAutoFit/>
          </a:bodyPr>
          <a:lstStyle/>
          <a:p>
            <a:r>
              <a:rPr lang="en-GB" sz="1400" dirty="0"/>
              <a:t>Note: BPMN provided for reference purpose only</a:t>
            </a:r>
          </a:p>
        </p:txBody>
      </p:sp>
      <p:sp>
        <p:nvSpPr>
          <p:cNvPr id="9" name="Content Placeholder 8">
            <a:extLst>
              <a:ext uri="{FF2B5EF4-FFF2-40B4-BE49-F238E27FC236}">
                <a16:creationId xmlns:a16="http://schemas.microsoft.com/office/drawing/2014/main" id="{FCD1D1B9-6739-41AD-A26E-ADFA9D5CDF85}"/>
              </a:ext>
            </a:extLst>
          </p:cNvPr>
          <p:cNvSpPr>
            <a:spLocks noGrp="1"/>
          </p:cNvSpPr>
          <p:nvPr>
            <p:ph idx="1"/>
          </p:nvPr>
        </p:nvSpPr>
        <p:spPr/>
        <p:txBody>
          <a:bodyPr/>
          <a:lstStyle/>
          <a:p>
            <a:endParaRPr lang="en-GB" sz="1800" dirty="0"/>
          </a:p>
          <a:p>
            <a:r>
              <a:rPr lang="en-GB" sz="1800" dirty="0"/>
              <a:t>Please submit your Registration forms 12</a:t>
            </a:r>
            <a:r>
              <a:rPr lang="en-GB" sz="1800" baseline="30000" dirty="0"/>
              <a:t>th</a:t>
            </a:r>
            <a:r>
              <a:rPr lang="en-GB" sz="1800" dirty="0"/>
              <a:t> November 2021</a:t>
            </a:r>
          </a:p>
          <a:p>
            <a:r>
              <a:rPr lang="en-GB" sz="1800" dirty="0"/>
              <a:t>Review, comments by DNB before end November 2021.</a:t>
            </a:r>
          </a:p>
          <a:p>
            <a:r>
              <a:rPr lang="en-GB" sz="1800" dirty="0"/>
              <a:t>DNB to submit DMT files (Data A2A) derived from Registration form to the platform, “valid from” December 1</a:t>
            </a:r>
            <a:r>
              <a:rPr lang="en-GB" sz="1800" baseline="30000" dirty="0"/>
              <a:t>st</a:t>
            </a:r>
            <a:r>
              <a:rPr lang="en-GB" sz="1800" dirty="0"/>
              <a:t>, 2021 </a:t>
            </a:r>
          </a:p>
          <a:p>
            <a:r>
              <a:rPr lang="en-GB" sz="1800" dirty="0"/>
              <a:t>DNB to process manually Data U2A derived from Registration forms </a:t>
            </a:r>
          </a:p>
          <a:p>
            <a:r>
              <a:rPr lang="en-GB" sz="1800" dirty="0"/>
              <a:t>Message &amp; report subscription and Users &amp; Roles by participants in December</a:t>
            </a:r>
          </a:p>
          <a:p>
            <a:r>
              <a:rPr lang="en-GB" sz="1800" dirty="0"/>
              <a:t>Current expectation you can operate the UTEST account from mid December at the earliest to mid January 2022 at the latest</a:t>
            </a:r>
            <a:endParaRPr lang="nl-NL" dirty="0"/>
          </a:p>
        </p:txBody>
      </p:sp>
    </p:spTree>
    <p:extLst>
      <p:ext uri="{BB962C8B-B14F-4D97-AF65-F5344CB8AC3E}">
        <p14:creationId xmlns:p14="http://schemas.microsoft.com/office/powerpoint/2010/main" val="347483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30</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pic>
        <p:nvPicPr>
          <p:cNvPr id="7" name="Afbeelding 46">
            <a:extLst>
              <a:ext uri="{FF2B5EF4-FFF2-40B4-BE49-F238E27FC236}">
                <a16:creationId xmlns:a16="http://schemas.microsoft.com/office/drawing/2014/main" id="{A0367AA1-6D69-4531-AB4A-BEE15B133931}"/>
              </a:ext>
            </a:extLst>
          </p:cNvPr>
          <p:cNvPicPr/>
          <p:nvPr/>
        </p:nvPicPr>
        <p:blipFill>
          <a:blip r:embed="rId2"/>
          <a:stretch>
            <a:fillRect/>
          </a:stretch>
        </p:blipFill>
        <p:spPr>
          <a:xfrm>
            <a:off x="2866708" y="918845"/>
            <a:ext cx="5239385" cy="5020310"/>
          </a:xfrm>
          <a:prstGeom prst="rect">
            <a:avLst/>
          </a:prstGeom>
        </p:spPr>
      </p:pic>
      <p:sp>
        <p:nvSpPr>
          <p:cNvPr id="3" name="TextBox 2">
            <a:extLst>
              <a:ext uri="{FF2B5EF4-FFF2-40B4-BE49-F238E27FC236}">
                <a16:creationId xmlns:a16="http://schemas.microsoft.com/office/drawing/2014/main" id="{371BD8F1-CE72-4AB5-9DA1-ED0723A3C5DD}"/>
              </a:ext>
            </a:extLst>
          </p:cNvPr>
          <p:cNvSpPr txBox="1"/>
          <p:nvPr/>
        </p:nvSpPr>
        <p:spPr>
          <a:xfrm>
            <a:off x="127008" y="4689446"/>
            <a:ext cx="2694317" cy="738664"/>
          </a:xfrm>
          <a:prstGeom prst="rect">
            <a:avLst/>
          </a:prstGeom>
          <a:noFill/>
        </p:spPr>
        <p:txBody>
          <a:bodyPr wrap="square" rtlCol="0">
            <a:spAutoFit/>
          </a:bodyPr>
          <a:lstStyle/>
          <a:p>
            <a:r>
              <a:rPr lang="en-GB" sz="1400" dirty="0"/>
              <a:t>For reference: Account Monitoring Groups can be setup by the participants. CRDM-UHB 2.4.1.1</a:t>
            </a:r>
          </a:p>
        </p:txBody>
      </p:sp>
      <p:sp>
        <p:nvSpPr>
          <p:cNvPr id="8" name="Tekstvak 7">
            <a:extLst>
              <a:ext uri="{FF2B5EF4-FFF2-40B4-BE49-F238E27FC236}">
                <a16:creationId xmlns:a16="http://schemas.microsoft.com/office/drawing/2014/main" id="{69D25A8F-2794-43F1-B69A-B0F70F73346C}"/>
              </a:ext>
            </a:extLst>
          </p:cNvPr>
          <p:cNvSpPr txBox="1"/>
          <p:nvPr/>
        </p:nvSpPr>
        <p:spPr>
          <a:xfrm>
            <a:off x="4362275" y="1736521"/>
            <a:ext cx="3296874" cy="369332"/>
          </a:xfrm>
          <a:prstGeom prst="rect">
            <a:avLst/>
          </a:prstGeom>
          <a:noFill/>
        </p:spPr>
        <p:txBody>
          <a:bodyPr wrap="square" rtlCol="0">
            <a:spAutoFit/>
          </a:bodyPr>
          <a:lstStyle/>
          <a:p>
            <a:r>
              <a:rPr lang="nl-NL" dirty="0">
                <a:highlight>
                  <a:srgbClr val="00FFFF"/>
                </a:highlight>
              </a:rPr>
              <a:t>NLLBANKNL2AXXX-BANK</a:t>
            </a:r>
          </a:p>
        </p:txBody>
      </p:sp>
      <p:sp>
        <p:nvSpPr>
          <p:cNvPr id="9" name="Tekstvak 8">
            <a:extLst>
              <a:ext uri="{FF2B5EF4-FFF2-40B4-BE49-F238E27FC236}">
                <a16:creationId xmlns:a16="http://schemas.microsoft.com/office/drawing/2014/main" id="{DF9CA3E2-0F7F-4CE3-8C7D-632AB04B6F04}"/>
              </a:ext>
            </a:extLst>
          </p:cNvPr>
          <p:cNvSpPr txBox="1"/>
          <p:nvPr/>
        </p:nvSpPr>
        <p:spPr>
          <a:xfrm>
            <a:off x="4298209" y="4163414"/>
            <a:ext cx="2552325" cy="369332"/>
          </a:xfrm>
          <a:prstGeom prst="rect">
            <a:avLst/>
          </a:prstGeom>
          <a:noFill/>
        </p:spPr>
        <p:txBody>
          <a:bodyPr wrap="square" rtlCol="0">
            <a:spAutoFit/>
          </a:bodyPr>
          <a:lstStyle/>
          <a:p>
            <a:r>
              <a:rPr lang="nl-NL" dirty="0">
                <a:highlight>
                  <a:srgbClr val="00FFFF"/>
                </a:highlight>
              </a:rPr>
              <a:t>NLSINNDNL2UXXX-SCT</a:t>
            </a:r>
          </a:p>
        </p:txBody>
      </p:sp>
    </p:spTree>
    <p:extLst>
      <p:ext uri="{BB962C8B-B14F-4D97-AF65-F5344CB8AC3E}">
        <p14:creationId xmlns:p14="http://schemas.microsoft.com/office/powerpoint/2010/main" val="116719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Form Menu</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31</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Content Placeholder 2">
            <a:extLst>
              <a:ext uri="{FF2B5EF4-FFF2-40B4-BE49-F238E27FC236}">
                <a16:creationId xmlns:a16="http://schemas.microsoft.com/office/drawing/2014/main" id="{C0D6EBD8-7711-407A-9C56-0F24C2972B3D}"/>
              </a:ext>
            </a:extLst>
          </p:cNvPr>
          <p:cNvPicPr>
            <a:picLocks noGrp="1" noChangeAspect="1"/>
          </p:cNvPicPr>
          <p:nvPr>
            <p:ph idx="1"/>
          </p:nvPr>
        </p:nvPicPr>
        <p:blipFill>
          <a:blip r:embed="rId2"/>
          <a:stretch>
            <a:fillRect/>
          </a:stretch>
        </p:blipFill>
        <p:spPr>
          <a:xfrm>
            <a:off x="1140643" y="944118"/>
            <a:ext cx="6900421" cy="5105378"/>
          </a:xfrm>
          <a:prstGeom prst="rect">
            <a:avLst/>
          </a:prstGeom>
        </p:spPr>
      </p:pic>
      <p:sp>
        <p:nvSpPr>
          <p:cNvPr id="7" name="Arrow: Left 6">
            <a:extLst>
              <a:ext uri="{FF2B5EF4-FFF2-40B4-BE49-F238E27FC236}">
                <a16:creationId xmlns:a16="http://schemas.microsoft.com/office/drawing/2014/main" id="{9A83BCB6-3304-4AE0-9B34-8B8B14E5256F}"/>
              </a:ext>
            </a:extLst>
          </p:cNvPr>
          <p:cNvSpPr/>
          <p:nvPr/>
        </p:nvSpPr>
        <p:spPr>
          <a:xfrm>
            <a:off x="7514985" y="4587368"/>
            <a:ext cx="1167973" cy="1536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6239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32</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sp>
        <p:nvSpPr>
          <p:cNvPr id="3" name="TextBox 2">
            <a:extLst>
              <a:ext uri="{FF2B5EF4-FFF2-40B4-BE49-F238E27FC236}">
                <a16:creationId xmlns:a16="http://schemas.microsoft.com/office/drawing/2014/main" id="{8FFC8FA1-D979-478D-8982-331C2C1B0852}"/>
              </a:ext>
            </a:extLst>
          </p:cNvPr>
          <p:cNvSpPr txBox="1"/>
          <p:nvPr/>
        </p:nvSpPr>
        <p:spPr>
          <a:xfrm>
            <a:off x="236065" y="3023739"/>
            <a:ext cx="2088858" cy="95410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400" dirty="0"/>
              <a:t>By policy, members of a billing group must belong to the same banking group</a:t>
            </a:r>
          </a:p>
        </p:txBody>
      </p:sp>
      <p:pic>
        <p:nvPicPr>
          <p:cNvPr id="7" name="Picture 6">
            <a:extLst>
              <a:ext uri="{FF2B5EF4-FFF2-40B4-BE49-F238E27FC236}">
                <a16:creationId xmlns:a16="http://schemas.microsoft.com/office/drawing/2014/main" id="{A4E256C0-0228-48A3-969D-BDC1E44C2764}"/>
              </a:ext>
            </a:extLst>
          </p:cNvPr>
          <p:cNvPicPr>
            <a:picLocks noChangeAspect="1"/>
          </p:cNvPicPr>
          <p:nvPr/>
        </p:nvPicPr>
        <p:blipFill>
          <a:blip r:embed="rId2"/>
          <a:stretch>
            <a:fillRect/>
          </a:stretch>
        </p:blipFill>
        <p:spPr>
          <a:xfrm>
            <a:off x="2490461" y="417338"/>
            <a:ext cx="6665542" cy="5793414"/>
          </a:xfrm>
          <a:prstGeom prst="rect">
            <a:avLst/>
          </a:prstGeom>
        </p:spPr>
      </p:pic>
    </p:spTree>
    <p:extLst>
      <p:ext uri="{BB962C8B-B14F-4D97-AF65-F5344CB8AC3E}">
        <p14:creationId xmlns:p14="http://schemas.microsoft.com/office/powerpoint/2010/main" val="135243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33</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pic>
        <p:nvPicPr>
          <p:cNvPr id="9" name="Afbeelding 47">
            <a:extLst>
              <a:ext uri="{FF2B5EF4-FFF2-40B4-BE49-F238E27FC236}">
                <a16:creationId xmlns:a16="http://schemas.microsoft.com/office/drawing/2014/main" id="{E71E5637-2042-4257-AED6-8B7090DD9CE9}"/>
              </a:ext>
            </a:extLst>
          </p:cNvPr>
          <p:cNvPicPr/>
          <p:nvPr/>
        </p:nvPicPr>
        <p:blipFill>
          <a:blip r:embed="rId2"/>
          <a:stretch>
            <a:fillRect/>
          </a:stretch>
        </p:blipFill>
        <p:spPr>
          <a:xfrm>
            <a:off x="4476784" y="1407790"/>
            <a:ext cx="5760720" cy="4076700"/>
          </a:xfrm>
          <a:prstGeom prst="rect">
            <a:avLst/>
          </a:prstGeom>
        </p:spPr>
      </p:pic>
      <p:sp>
        <p:nvSpPr>
          <p:cNvPr id="10" name="TextBox 9">
            <a:extLst>
              <a:ext uri="{FF2B5EF4-FFF2-40B4-BE49-F238E27FC236}">
                <a16:creationId xmlns:a16="http://schemas.microsoft.com/office/drawing/2014/main" id="{9584A233-B7EB-4155-B499-06C985318135}"/>
              </a:ext>
            </a:extLst>
          </p:cNvPr>
          <p:cNvSpPr txBox="1"/>
          <p:nvPr/>
        </p:nvSpPr>
        <p:spPr>
          <a:xfrm>
            <a:off x="570450" y="1493240"/>
            <a:ext cx="4001549" cy="3323987"/>
          </a:xfrm>
          <a:prstGeom prst="rect">
            <a:avLst/>
          </a:prstGeom>
          <a:noFill/>
        </p:spPr>
        <p:txBody>
          <a:bodyPr wrap="square" rtlCol="0">
            <a:spAutoFit/>
          </a:bodyPr>
          <a:lstStyle/>
          <a:p>
            <a:pPr marL="285750" indent="-285750">
              <a:buFont typeface="Arial" panose="020B0604020202020204" pitchFamily="34" charset="0"/>
              <a:buChar char="•"/>
            </a:pPr>
            <a:r>
              <a:rPr lang="en-GB" sz="1400" dirty="0"/>
              <a:t>After pressing finish several subpages will be created. Please safe the excel as: f</a:t>
            </a:r>
            <a:br>
              <a:rPr lang="en-GB" sz="1400" dirty="0"/>
            </a:br>
            <a:r>
              <a:rPr lang="en-GB" sz="1400" dirty="0"/>
              <a:t>date-partyname-Registrationform</a:t>
            </a:r>
            <a:br>
              <a:rPr lang="nl-NL" sz="1400" dirty="0"/>
            </a:br>
            <a:r>
              <a:rPr lang="en-GB" sz="1400" dirty="0"/>
              <a:t>20211005BANKNL2AXXXT2REGISTRATIONFORM</a:t>
            </a:r>
            <a:endParaRPr lang="nl-NL" sz="1400" dirty="0"/>
          </a:p>
          <a:p>
            <a:pPr marL="285750" indent="-285750">
              <a:buFont typeface="Arial" panose="020B0604020202020204" pitchFamily="34" charset="0"/>
              <a:buChar char="•"/>
            </a:pPr>
            <a:r>
              <a:rPr lang="en-GB" sz="1400" dirty="0"/>
              <a:t>Electronic signatures are not needed for the test.</a:t>
            </a:r>
            <a:endParaRPr lang="nl-NL" sz="1400" dirty="0"/>
          </a:p>
          <a:p>
            <a:pPr marL="285750" indent="-285750">
              <a:buFont typeface="Arial" panose="020B0604020202020204" pitchFamily="34" charset="0"/>
              <a:buChar char="•"/>
            </a:pPr>
            <a:r>
              <a:rPr lang="en-GB" sz="1400" dirty="0"/>
              <a:t>In case you need to make a correction after pressing finish &gt; start over from the last tab “user tab”, update the form and “Finish Registration”.</a:t>
            </a:r>
            <a:r>
              <a:rPr lang="nl-NL" sz="1400" dirty="0"/>
              <a:t> </a:t>
            </a:r>
            <a:br>
              <a:rPr lang="nl-NL" sz="1400" dirty="0"/>
            </a:br>
            <a:r>
              <a:rPr lang="en-GB" sz="1400" dirty="0"/>
              <a:t>(the old info is still there)</a:t>
            </a:r>
          </a:p>
          <a:p>
            <a:pPr marL="285750" indent="-285750">
              <a:buFont typeface="Arial" panose="020B0604020202020204" pitchFamily="34" charset="0"/>
              <a:buChar char="•"/>
            </a:pPr>
            <a:r>
              <a:rPr lang="en-GB" sz="1400" dirty="0"/>
              <a:t>In case you need to make a correction after saving than please make the change and also reconfirm all other input, screen by screen, before again you “Finish Registration” .</a:t>
            </a:r>
            <a:endParaRPr lang="nl-NL" sz="1400" dirty="0"/>
          </a:p>
        </p:txBody>
      </p:sp>
    </p:spTree>
    <p:extLst>
      <p:ext uri="{BB962C8B-B14F-4D97-AF65-F5344CB8AC3E}">
        <p14:creationId xmlns:p14="http://schemas.microsoft.com/office/powerpoint/2010/main" val="1942908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34</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pic>
        <p:nvPicPr>
          <p:cNvPr id="9" name="Picture 8">
            <a:extLst>
              <a:ext uri="{FF2B5EF4-FFF2-40B4-BE49-F238E27FC236}">
                <a16:creationId xmlns:a16="http://schemas.microsoft.com/office/drawing/2014/main" id="{45C93D36-CEC9-40B1-9231-7B5471C80450}"/>
              </a:ext>
            </a:extLst>
          </p:cNvPr>
          <p:cNvPicPr>
            <a:picLocks noChangeAspect="1"/>
          </p:cNvPicPr>
          <p:nvPr/>
        </p:nvPicPr>
        <p:blipFill>
          <a:blip r:embed="rId2"/>
          <a:stretch>
            <a:fillRect/>
          </a:stretch>
        </p:blipFill>
        <p:spPr>
          <a:xfrm>
            <a:off x="1130123" y="1114306"/>
            <a:ext cx="6883754" cy="4629388"/>
          </a:xfrm>
          <a:prstGeom prst="rect">
            <a:avLst/>
          </a:prstGeom>
        </p:spPr>
      </p:pic>
    </p:spTree>
    <p:extLst>
      <p:ext uri="{BB962C8B-B14F-4D97-AF65-F5344CB8AC3E}">
        <p14:creationId xmlns:p14="http://schemas.microsoft.com/office/powerpoint/2010/main" val="4004386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35</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pic>
        <p:nvPicPr>
          <p:cNvPr id="7" name="Afbeelding 25">
            <a:extLst>
              <a:ext uri="{FF2B5EF4-FFF2-40B4-BE49-F238E27FC236}">
                <a16:creationId xmlns:a16="http://schemas.microsoft.com/office/drawing/2014/main" id="{806515EC-F6BD-48F2-8857-AC923ACC33A6}"/>
              </a:ext>
            </a:extLst>
          </p:cNvPr>
          <p:cNvPicPr/>
          <p:nvPr/>
        </p:nvPicPr>
        <p:blipFill>
          <a:blip r:embed="rId2"/>
          <a:stretch>
            <a:fillRect/>
          </a:stretch>
        </p:blipFill>
        <p:spPr>
          <a:xfrm>
            <a:off x="427839" y="1333850"/>
            <a:ext cx="8372212" cy="4479721"/>
          </a:xfrm>
          <a:prstGeom prst="rect">
            <a:avLst/>
          </a:prstGeom>
        </p:spPr>
      </p:pic>
    </p:spTree>
    <p:extLst>
      <p:ext uri="{BB962C8B-B14F-4D97-AF65-F5344CB8AC3E}">
        <p14:creationId xmlns:p14="http://schemas.microsoft.com/office/powerpoint/2010/main" val="1023354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E72-EA1C-4BAC-8020-874341F14E62}"/>
              </a:ext>
            </a:extLst>
          </p:cNvPr>
          <p:cNvSpPr>
            <a:spLocks noGrp="1"/>
          </p:cNvSpPr>
          <p:nvPr>
            <p:ph type="title"/>
          </p:nvPr>
        </p:nvSpPr>
        <p:spPr/>
        <p:txBody>
          <a:bodyPr/>
          <a:lstStyle/>
          <a:p>
            <a:r>
              <a:rPr lang="en-GB" dirty="0"/>
              <a:t>Registration</a:t>
            </a:r>
          </a:p>
        </p:txBody>
      </p:sp>
      <p:sp>
        <p:nvSpPr>
          <p:cNvPr id="4" name="Date Placeholder 3">
            <a:extLst>
              <a:ext uri="{FF2B5EF4-FFF2-40B4-BE49-F238E27FC236}">
                <a16:creationId xmlns:a16="http://schemas.microsoft.com/office/drawing/2014/main" id="{FC282B35-0603-4CFC-9777-392398D31568}"/>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70431F69-A436-4D80-9710-102A433D3F6D}"/>
              </a:ext>
            </a:extLst>
          </p:cNvPr>
          <p:cNvSpPr>
            <a:spLocks noGrp="1"/>
          </p:cNvSpPr>
          <p:nvPr>
            <p:ph type="sldNum" sz="quarter" idx="12"/>
          </p:nvPr>
        </p:nvSpPr>
        <p:spPr/>
        <p:txBody>
          <a:bodyPr/>
          <a:lstStyle/>
          <a:p>
            <a:fld id="{7B8ED951-382B-447F-B3BE-01DE8B75F844}" type="slidenum">
              <a:rPr lang="de-DE" smtClean="0"/>
              <a:t>36</a:t>
            </a:fld>
            <a:endParaRPr lang="de-DE" dirty="0"/>
          </a:p>
        </p:txBody>
      </p:sp>
      <p:sp>
        <p:nvSpPr>
          <p:cNvPr id="6" name="Text Placeholder 5">
            <a:extLst>
              <a:ext uri="{FF2B5EF4-FFF2-40B4-BE49-F238E27FC236}">
                <a16:creationId xmlns:a16="http://schemas.microsoft.com/office/drawing/2014/main" id="{501EF51D-08C3-4F4D-9C15-3106FE623B7D}"/>
              </a:ext>
            </a:extLst>
          </p:cNvPr>
          <p:cNvSpPr>
            <a:spLocks noGrp="1"/>
          </p:cNvSpPr>
          <p:nvPr>
            <p:ph type="body" sz="quarter" idx="13"/>
          </p:nvPr>
        </p:nvSpPr>
        <p:spPr/>
        <p:txBody>
          <a:bodyPr>
            <a:normAutofit fontScale="92500" lnSpcReduction="20000"/>
          </a:bodyPr>
          <a:lstStyle/>
          <a:p>
            <a:endParaRPr lang="en-GB" dirty="0"/>
          </a:p>
        </p:txBody>
      </p:sp>
      <p:sp>
        <p:nvSpPr>
          <p:cNvPr id="3" name="Rectangle 2">
            <a:extLst>
              <a:ext uri="{FF2B5EF4-FFF2-40B4-BE49-F238E27FC236}">
                <a16:creationId xmlns:a16="http://schemas.microsoft.com/office/drawing/2014/main" id="{184E2B28-37AD-4185-A22E-940CECD1286F}"/>
              </a:ext>
            </a:extLst>
          </p:cNvPr>
          <p:cNvSpPr/>
          <p:nvPr/>
        </p:nvSpPr>
        <p:spPr>
          <a:xfrm>
            <a:off x="2286000" y="1907590"/>
            <a:ext cx="4572000" cy="3042821"/>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Cash Account cannot be deleted if there still are valid instances of the following entities linked to it: Liquidity Transfer Order, Liquidity Transfer Order Link Set, Credit Memorandum Balance, Authorised Account User, Data Aggregation, Limit, Standing Order for Reservation, Direct Debit Mandate, or if it is referenced in another Cash Account as a Linked Account, Associated LT Account or Debited MCA.</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1255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C08D-6C8D-46A9-8625-86CFC5380BBA}"/>
              </a:ext>
            </a:extLst>
          </p:cNvPr>
          <p:cNvSpPr>
            <a:spLocks noGrp="1"/>
          </p:cNvSpPr>
          <p:nvPr>
            <p:ph type="title"/>
          </p:nvPr>
        </p:nvSpPr>
        <p:spPr/>
        <p:txBody>
          <a:bodyPr/>
          <a:lstStyle/>
          <a:p>
            <a:r>
              <a:rPr lang="nl-NL" dirty="0" err="1"/>
              <a:t>Documentation</a:t>
            </a:r>
            <a:r>
              <a:rPr lang="nl-NL" dirty="0"/>
              <a:t> </a:t>
            </a:r>
            <a:r>
              <a:rPr lang="nl-NL" dirty="0" err="1"/>
              <a:t>and</a:t>
            </a:r>
            <a:r>
              <a:rPr lang="nl-NL" dirty="0"/>
              <a:t> Communication	</a:t>
            </a:r>
          </a:p>
        </p:txBody>
      </p:sp>
      <p:sp>
        <p:nvSpPr>
          <p:cNvPr id="3" name="Content Placeholder 2">
            <a:extLst>
              <a:ext uri="{FF2B5EF4-FFF2-40B4-BE49-F238E27FC236}">
                <a16:creationId xmlns:a16="http://schemas.microsoft.com/office/drawing/2014/main" id="{74EEBDBC-51E9-4406-99DD-86BC3BFA9127}"/>
              </a:ext>
            </a:extLst>
          </p:cNvPr>
          <p:cNvSpPr>
            <a:spLocks noGrp="1"/>
          </p:cNvSpPr>
          <p:nvPr>
            <p:ph idx="1"/>
          </p:nvPr>
        </p:nvSpPr>
        <p:spPr/>
        <p:txBody>
          <a:bodyPr>
            <a:normAutofit fontScale="92500" lnSpcReduction="10000"/>
          </a:bodyPr>
          <a:lstStyle/>
          <a:p>
            <a:r>
              <a:rPr lang="nl-NL" dirty="0" err="1"/>
              <a:t>To</a:t>
            </a:r>
            <a:r>
              <a:rPr lang="nl-NL" dirty="0"/>
              <a:t> </a:t>
            </a:r>
            <a:r>
              <a:rPr lang="nl-NL" dirty="0" err="1"/>
              <a:t>be</a:t>
            </a:r>
            <a:r>
              <a:rPr lang="nl-NL" dirty="0"/>
              <a:t> found on </a:t>
            </a:r>
            <a:r>
              <a:rPr lang="nl-NL" dirty="0" err="1"/>
              <a:t>ECB’s</a:t>
            </a:r>
            <a:r>
              <a:rPr lang="nl-NL" dirty="0"/>
              <a:t> </a:t>
            </a:r>
            <a:r>
              <a:rPr lang="nl-NL" dirty="0" err="1"/>
              <a:t>website:</a:t>
            </a:r>
            <a:r>
              <a:rPr lang="nl-NL" dirty="0" err="1">
                <a:hlinkClick r:id="rId2"/>
              </a:rPr>
              <a:t>For</a:t>
            </a:r>
            <a:r>
              <a:rPr lang="nl-NL" dirty="0">
                <a:hlinkClick r:id="rId2"/>
              </a:rPr>
              <a:t> professional </a:t>
            </a:r>
            <a:r>
              <a:rPr lang="nl-NL" dirty="0" err="1">
                <a:hlinkClick r:id="rId2"/>
              </a:rPr>
              <a:t>use</a:t>
            </a:r>
            <a:r>
              <a:rPr lang="nl-NL" dirty="0">
                <a:hlinkClick r:id="rId2"/>
              </a:rPr>
              <a:t> (europa.eu)</a:t>
            </a:r>
            <a:r>
              <a:rPr lang="nl-NL" dirty="0"/>
              <a:t>:</a:t>
            </a:r>
          </a:p>
          <a:p>
            <a:pPr>
              <a:buFont typeface="Wingdings" panose="05000000000000000000" pitchFamily="2" charset="2"/>
              <a:buChar char="v"/>
            </a:pPr>
            <a:r>
              <a:rPr lang="en-US" sz="2200" dirty="0">
                <a:hlinkClick r:id="rId3"/>
              </a:rPr>
              <a:t>TARGET registration and </a:t>
            </a:r>
            <a:r>
              <a:rPr lang="en-US" sz="2200" b="1" dirty="0">
                <a:hlinkClick r:id="rId3"/>
              </a:rPr>
              <a:t>onboarding guide</a:t>
            </a:r>
            <a:endParaRPr lang="en-US" sz="2200" b="1" dirty="0"/>
          </a:p>
          <a:p>
            <a:pPr>
              <a:buFont typeface="Wingdings" panose="05000000000000000000" pitchFamily="2" charset="2"/>
              <a:buChar char="v"/>
            </a:pPr>
            <a:r>
              <a:rPr lang="nl-NL" sz="2400" dirty="0">
                <a:hlinkClick r:id="rId4"/>
              </a:rPr>
              <a:t>Consolidatieproject TARGET (dnb.nl)</a:t>
            </a:r>
            <a:endParaRPr lang="en-US" sz="2200" b="1" dirty="0"/>
          </a:p>
          <a:p>
            <a:pPr>
              <a:buFont typeface="Wingdings" panose="05000000000000000000" pitchFamily="2" charset="2"/>
              <a:buChar char="v"/>
            </a:pPr>
            <a:r>
              <a:rPr lang="nl-NL" sz="2000" dirty="0">
                <a:hlinkClick r:id="rId5"/>
              </a:rPr>
              <a:t>T2 User </a:t>
            </a:r>
            <a:r>
              <a:rPr lang="nl-NL" sz="2000" dirty="0" err="1">
                <a:hlinkClick r:id="rId5"/>
              </a:rPr>
              <a:t>Detailed</a:t>
            </a:r>
            <a:r>
              <a:rPr lang="nl-NL" sz="2000" dirty="0">
                <a:hlinkClick r:id="rId5"/>
              </a:rPr>
              <a:t> </a:t>
            </a:r>
            <a:r>
              <a:rPr lang="nl-NL" sz="2000" dirty="0" err="1">
                <a:hlinkClick r:id="rId5"/>
              </a:rPr>
              <a:t>Functional</a:t>
            </a:r>
            <a:r>
              <a:rPr lang="nl-NL" sz="2000" dirty="0">
                <a:hlinkClick r:id="rId5"/>
              </a:rPr>
              <a:t> </a:t>
            </a:r>
            <a:r>
              <a:rPr lang="nl-NL" sz="2000" dirty="0" err="1">
                <a:hlinkClick r:id="rId5"/>
              </a:rPr>
              <a:t>Specifications</a:t>
            </a:r>
            <a:r>
              <a:rPr lang="nl-NL" sz="2000" dirty="0">
                <a:hlinkClick r:id="rId5"/>
              </a:rPr>
              <a:t> v2.2 - Common Reference Data Management (CRDM) (europa.eu</a:t>
            </a:r>
            <a:r>
              <a:rPr lang="nl-NL" dirty="0">
                <a:hlinkClick r:id="rId5"/>
              </a:rPr>
              <a:t>)</a:t>
            </a:r>
            <a:endParaRPr lang="nl-NL" dirty="0"/>
          </a:p>
          <a:p>
            <a:pPr>
              <a:buFont typeface="Wingdings" panose="05000000000000000000" pitchFamily="2" charset="2"/>
              <a:buChar char="v"/>
            </a:pPr>
            <a:r>
              <a:rPr lang="en-US" sz="2200" dirty="0">
                <a:hlinkClick r:id="rId6"/>
              </a:rPr>
              <a:t>T2-T2S User Handbook v2.0 - Common Reference Data Management (CRDM) (europa.eu)</a:t>
            </a:r>
            <a:endParaRPr lang="nl-NL" sz="2200" dirty="0"/>
          </a:p>
          <a:p>
            <a:pPr marL="0" indent="0">
              <a:buNone/>
            </a:pPr>
            <a:endParaRPr lang="nl-NL" dirty="0"/>
          </a:p>
          <a:p>
            <a:r>
              <a:rPr lang="en-GB" sz="2000" dirty="0"/>
              <a:t>New from November 2021: Target Services NL newsletters to inform you of relevant developments, interesting Q&amp;A and other migration related news items</a:t>
            </a:r>
          </a:p>
          <a:p>
            <a:endParaRPr lang="nl-NL" dirty="0"/>
          </a:p>
          <a:p>
            <a:r>
              <a:rPr lang="nl-NL" dirty="0">
                <a:hlinkClick r:id="rId7"/>
              </a:rPr>
              <a:t>TARGET2@DNB.NL</a:t>
            </a:r>
            <a:r>
              <a:rPr lang="nl-NL" dirty="0"/>
              <a:t> </a:t>
            </a:r>
            <a:r>
              <a:rPr lang="nl-NL" dirty="0" err="1"/>
              <a:t>for</a:t>
            </a:r>
            <a:r>
              <a:rPr lang="nl-NL" dirty="0"/>
              <a:t> </a:t>
            </a:r>
            <a:r>
              <a:rPr lang="nl-NL" dirty="0" err="1"/>
              <a:t>all</a:t>
            </a:r>
            <a:r>
              <a:rPr lang="nl-NL" dirty="0"/>
              <a:t> </a:t>
            </a:r>
            <a:r>
              <a:rPr lang="nl-NL" dirty="0" err="1"/>
              <a:t>your</a:t>
            </a:r>
            <a:r>
              <a:rPr lang="nl-NL" dirty="0"/>
              <a:t> </a:t>
            </a:r>
            <a:r>
              <a:rPr lang="nl-NL" dirty="0" err="1"/>
              <a:t>questions</a:t>
            </a:r>
            <a:r>
              <a:rPr lang="nl-NL" dirty="0"/>
              <a:t>.</a:t>
            </a:r>
          </a:p>
          <a:p>
            <a:endParaRPr lang="nl-NL" dirty="0"/>
          </a:p>
        </p:txBody>
      </p:sp>
      <p:sp>
        <p:nvSpPr>
          <p:cNvPr id="4" name="Date Placeholder 3">
            <a:extLst>
              <a:ext uri="{FF2B5EF4-FFF2-40B4-BE49-F238E27FC236}">
                <a16:creationId xmlns:a16="http://schemas.microsoft.com/office/drawing/2014/main" id="{C13FE238-31E5-4F75-A381-2948DFCD7B6E}"/>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2649BD83-3966-40D8-A38D-96C720580035}"/>
              </a:ext>
            </a:extLst>
          </p:cNvPr>
          <p:cNvSpPr>
            <a:spLocks noGrp="1"/>
          </p:cNvSpPr>
          <p:nvPr>
            <p:ph type="sldNum" sz="quarter" idx="12"/>
          </p:nvPr>
        </p:nvSpPr>
        <p:spPr/>
        <p:txBody>
          <a:bodyPr/>
          <a:lstStyle/>
          <a:p>
            <a:fld id="{7B8ED951-382B-447F-B3BE-01DE8B75F844}" type="slidenum">
              <a:rPr lang="de-DE" smtClean="0"/>
              <a:t>37</a:t>
            </a:fld>
            <a:endParaRPr lang="de-DE" dirty="0"/>
          </a:p>
        </p:txBody>
      </p:sp>
      <p:sp>
        <p:nvSpPr>
          <p:cNvPr id="6" name="Text Placeholder 5">
            <a:extLst>
              <a:ext uri="{FF2B5EF4-FFF2-40B4-BE49-F238E27FC236}">
                <a16:creationId xmlns:a16="http://schemas.microsoft.com/office/drawing/2014/main" id="{946089A0-9B0E-4304-9134-1FAA237D2EEF}"/>
              </a:ext>
            </a:extLst>
          </p:cNvPr>
          <p:cNvSpPr>
            <a:spLocks noGrp="1"/>
          </p:cNvSpPr>
          <p:nvPr>
            <p:ph type="body" sz="quarter" idx="13"/>
          </p:nvPr>
        </p:nvSpPr>
        <p:spPr/>
        <p:txBody>
          <a:bodyPr>
            <a:normAutofit fontScale="92500" lnSpcReduction="20000"/>
          </a:bodyPr>
          <a:lstStyle/>
          <a:p>
            <a:endParaRPr lang="nl-NL" dirty="0"/>
          </a:p>
        </p:txBody>
      </p:sp>
    </p:spTree>
    <p:extLst>
      <p:ext uri="{BB962C8B-B14F-4D97-AF65-F5344CB8AC3E}">
        <p14:creationId xmlns:p14="http://schemas.microsoft.com/office/powerpoint/2010/main" val="2108027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510F-7AF6-452E-BD00-422C753D4859}"/>
              </a:ext>
            </a:extLst>
          </p:cNvPr>
          <p:cNvSpPr>
            <a:spLocks noGrp="1"/>
          </p:cNvSpPr>
          <p:nvPr>
            <p:ph type="title"/>
          </p:nvPr>
        </p:nvSpPr>
        <p:spPr/>
        <p:txBody>
          <a:bodyPr/>
          <a:lstStyle/>
          <a:p>
            <a:r>
              <a:rPr lang="en-GB" dirty="0"/>
              <a:t>To conclude</a:t>
            </a:r>
          </a:p>
        </p:txBody>
      </p:sp>
      <p:sp>
        <p:nvSpPr>
          <p:cNvPr id="3" name="Content Placeholder 2">
            <a:extLst>
              <a:ext uri="{FF2B5EF4-FFF2-40B4-BE49-F238E27FC236}">
                <a16:creationId xmlns:a16="http://schemas.microsoft.com/office/drawing/2014/main" id="{92BAF01B-4D06-431C-8874-D6DDA788E840}"/>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endParaRPr lang="en-GB" sz="3600" dirty="0"/>
          </a:p>
          <a:p>
            <a:pPr marL="0" indent="0" algn="ctr">
              <a:buNone/>
            </a:pPr>
            <a:r>
              <a:rPr lang="en-GB" sz="3600" dirty="0">
                <a:hlinkClick r:id="rId2"/>
              </a:rPr>
              <a:t>TARGET2@DNB.NL</a:t>
            </a:r>
            <a:endParaRPr lang="en-GB" sz="3600" dirty="0"/>
          </a:p>
          <a:p>
            <a:pPr marL="0" indent="0" algn="ctr">
              <a:buNone/>
            </a:pPr>
            <a:endParaRPr lang="en-GB" sz="3600" dirty="0"/>
          </a:p>
          <a:p>
            <a:endParaRPr lang="en-GB" dirty="0"/>
          </a:p>
          <a:p>
            <a:pPr marL="0" indent="0">
              <a:buNone/>
            </a:pPr>
            <a:endParaRPr lang="en-GB" dirty="0"/>
          </a:p>
        </p:txBody>
      </p:sp>
      <p:sp>
        <p:nvSpPr>
          <p:cNvPr id="4" name="Date Placeholder 3">
            <a:extLst>
              <a:ext uri="{FF2B5EF4-FFF2-40B4-BE49-F238E27FC236}">
                <a16:creationId xmlns:a16="http://schemas.microsoft.com/office/drawing/2014/main" id="{1355E0FE-DDEF-40E7-937D-398EF0F7040A}"/>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A60F3E93-AFC2-4F32-B3D1-F0BD3EC5159A}"/>
              </a:ext>
            </a:extLst>
          </p:cNvPr>
          <p:cNvSpPr>
            <a:spLocks noGrp="1"/>
          </p:cNvSpPr>
          <p:nvPr>
            <p:ph type="sldNum" sz="quarter" idx="12"/>
          </p:nvPr>
        </p:nvSpPr>
        <p:spPr/>
        <p:txBody>
          <a:bodyPr/>
          <a:lstStyle/>
          <a:p>
            <a:fld id="{7B8ED951-382B-447F-B3BE-01DE8B75F844}" type="slidenum">
              <a:rPr lang="de-DE" smtClean="0"/>
              <a:t>38</a:t>
            </a:fld>
            <a:endParaRPr lang="de-DE" dirty="0"/>
          </a:p>
        </p:txBody>
      </p:sp>
      <p:sp>
        <p:nvSpPr>
          <p:cNvPr id="6" name="Text Placeholder 5">
            <a:extLst>
              <a:ext uri="{FF2B5EF4-FFF2-40B4-BE49-F238E27FC236}">
                <a16:creationId xmlns:a16="http://schemas.microsoft.com/office/drawing/2014/main" id="{1778E0E0-3FE2-40E4-B16B-97334AD328D2}"/>
              </a:ext>
            </a:extLst>
          </p:cNvPr>
          <p:cNvSpPr>
            <a:spLocks noGrp="1"/>
          </p:cNvSpPr>
          <p:nvPr>
            <p:ph type="body" sz="quarter" idx="13"/>
          </p:nvPr>
        </p:nvSpPr>
        <p:spPr/>
        <p:txBody>
          <a:bodyPr>
            <a:normAutofit fontScale="92500" lnSpcReduction="20000"/>
          </a:bodyPr>
          <a:lstStyle/>
          <a:p>
            <a:endParaRPr lang="en-GB" dirty="0"/>
          </a:p>
        </p:txBody>
      </p:sp>
    </p:spTree>
    <p:extLst>
      <p:ext uri="{BB962C8B-B14F-4D97-AF65-F5344CB8AC3E}">
        <p14:creationId xmlns:p14="http://schemas.microsoft.com/office/powerpoint/2010/main" val="348516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DA1B-815B-4271-88AF-9343FC6FD2C8}"/>
              </a:ext>
            </a:extLst>
          </p:cNvPr>
          <p:cNvSpPr>
            <a:spLocks noGrp="1"/>
          </p:cNvSpPr>
          <p:nvPr>
            <p:ph type="title"/>
          </p:nvPr>
        </p:nvSpPr>
        <p:spPr/>
        <p:txBody>
          <a:bodyPr/>
          <a:lstStyle/>
          <a:p>
            <a:r>
              <a:rPr lang="en-GB" dirty="0"/>
              <a:t>The registration form</a:t>
            </a:r>
          </a:p>
        </p:txBody>
      </p:sp>
      <p:sp>
        <p:nvSpPr>
          <p:cNvPr id="3" name="Content Placeholder 2">
            <a:extLst>
              <a:ext uri="{FF2B5EF4-FFF2-40B4-BE49-F238E27FC236}">
                <a16:creationId xmlns:a16="http://schemas.microsoft.com/office/drawing/2014/main" id="{3ABC7333-8BE8-4B2B-B228-5019218390BE}"/>
              </a:ext>
            </a:extLst>
          </p:cNvPr>
          <p:cNvSpPr>
            <a:spLocks noGrp="1"/>
          </p:cNvSpPr>
          <p:nvPr>
            <p:ph idx="1"/>
          </p:nvPr>
        </p:nvSpPr>
        <p:spPr/>
        <p:txBody>
          <a:bodyPr/>
          <a:lstStyle/>
          <a:p>
            <a:r>
              <a:rPr lang="en-GB" sz="2000" dirty="0"/>
              <a:t>Version 1.1 has become available – distributed by DNB</a:t>
            </a:r>
            <a:r>
              <a:rPr lang="en-GB" dirty="0"/>
              <a:t>.</a:t>
            </a:r>
          </a:p>
          <a:p>
            <a:endParaRPr lang="en-GB" dirty="0"/>
          </a:p>
          <a:p>
            <a:endParaRPr lang="en-GB" dirty="0"/>
          </a:p>
        </p:txBody>
      </p:sp>
      <p:sp>
        <p:nvSpPr>
          <p:cNvPr id="4" name="Date Placeholder 3">
            <a:extLst>
              <a:ext uri="{FF2B5EF4-FFF2-40B4-BE49-F238E27FC236}">
                <a16:creationId xmlns:a16="http://schemas.microsoft.com/office/drawing/2014/main" id="{8A8D5B68-8897-4099-AD98-DED1494EC3B3}"/>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5B715310-46AA-438E-92FE-F551A93CFBF4}"/>
              </a:ext>
            </a:extLst>
          </p:cNvPr>
          <p:cNvSpPr>
            <a:spLocks noGrp="1"/>
          </p:cNvSpPr>
          <p:nvPr>
            <p:ph type="sldNum" sz="quarter" idx="12"/>
          </p:nvPr>
        </p:nvSpPr>
        <p:spPr/>
        <p:txBody>
          <a:bodyPr/>
          <a:lstStyle/>
          <a:p>
            <a:fld id="{7B8ED951-382B-447F-B3BE-01DE8B75F844}" type="slidenum">
              <a:rPr lang="de-DE" smtClean="0"/>
              <a:t>4</a:t>
            </a:fld>
            <a:endParaRPr lang="de-DE" dirty="0"/>
          </a:p>
        </p:txBody>
      </p:sp>
      <p:sp>
        <p:nvSpPr>
          <p:cNvPr id="6" name="Text Placeholder 5">
            <a:extLst>
              <a:ext uri="{FF2B5EF4-FFF2-40B4-BE49-F238E27FC236}">
                <a16:creationId xmlns:a16="http://schemas.microsoft.com/office/drawing/2014/main" id="{BA65A1D0-0FD3-4534-AEAE-05BD14D0D086}"/>
              </a:ext>
            </a:extLst>
          </p:cNvPr>
          <p:cNvSpPr>
            <a:spLocks noGrp="1"/>
          </p:cNvSpPr>
          <p:nvPr>
            <p:ph type="body" sz="quarter" idx="13"/>
          </p:nvPr>
        </p:nvSpPr>
        <p:spPr/>
        <p:txBody>
          <a:bodyPr>
            <a:normAutofit fontScale="92500" lnSpcReduction="20000"/>
          </a:bodyPr>
          <a:lstStyle/>
          <a:p>
            <a:endParaRPr lang="en-GB" dirty="0"/>
          </a:p>
        </p:txBody>
      </p:sp>
      <p:pic>
        <p:nvPicPr>
          <p:cNvPr id="7" name="Picture 6">
            <a:extLst>
              <a:ext uri="{FF2B5EF4-FFF2-40B4-BE49-F238E27FC236}">
                <a16:creationId xmlns:a16="http://schemas.microsoft.com/office/drawing/2014/main" id="{57D3999A-4B63-4CA1-935E-95AF2ABED690}"/>
              </a:ext>
            </a:extLst>
          </p:cNvPr>
          <p:cNvPicPr>
            <a:picLocks noChangeAspect="1"/>
          </p:cNvPicPr>
          <p:nvPr/>
        </p:nvPicPr>
        <p:blipFill>
          <a:blip r:embed="rId2"/>
          <a:stretch>
            <a:fillRect/>
          </a:stretch>
        </p:blipFill>
        <p:spPr>
          <a:xfrm>
            <a:off x="975360" y="1348436"/>
            <a:ext cx="5745480" cy="4623478"/>
          </a:xfrm>
          <a:prstGeom prst="rect">
            <a:avLst/>
          </a:prstGeom>
        </p:spPr>
      </p:pic>
      <p:cxnSp>
        <p:nvCxnSpPr>
          <p:cNvPr id="9" name="Straight Arrow Connector 8">
            <a:extLst>
              <a:ext uri="{FF2B5EF4-FFF2-40B4-BE49-F238E27FC236}">
                <a16:creationId xmlns:a16="http://schemas.microsoft.com/office/drawing/2014/main" id="{5C1BE250-A85E-4C84-BA59-977598ABE286}"/>
              </a:ext>
            </a:extLst>
          </p:cNvPr>
          <p:cNvCxnSpPr>
            <a:cxnSpLocks/>
          </p:cNvCxnSpPr>
          <p:nvPr/>
        </p:nvCxnSpPr>
        <p:spPr>
          <a:xfrm flipH="1" flipV="1">
            <a:off x="4213860" y="3909060"/>
            <a:ext cx="960120" cy="44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5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a:t>
            </a:r>
          </a:p>
        </p:txBody>
      </p:sp>
      <p:pic>
        <p:nvPicPr>
          <p:cNvPr id="7" name="Content Placeholder 6">
            <a:extLst>
              <a:ext uri="{FF2B5EF4-FFF2-40B4-BE49-F238E27FC236}">
                <a16:creationId xmlns:a16="http://schemas.microsoft.com/office/drawing/2014/main" id="{4A3E0757-F528-4EA1-9968-6B354E784586}"/>
              </a:ext>
            </a:extLst>
          </p:cNvPr>
          <p:cNvPicPr>
            <a:picLocks noGrp="1" noChangeAspect="1"/>
          </p:cNvPicPr>
          <p:nvPr>
            <p:ph idx="1"/>
          </p:nvPr>
        </p:nvPicPr>
        <p:blipFill>
          <a:blip r:embed="rId2"/>
          <a:stretch>
            <a:fillRect/>
          </a:stretch>
        </p:blipFill>
        <p:spPr>
          <a:xfrm>
            <a:off x="2571471" y="2496202"/>
            <a:ext cx="4001058" cy="2029108"/>
          </a:xfrm>
          <a:prstGeom prst="rect">
            <a:avLst/>
          </a:prstGeom>
        </p:spPr>
      </p:pic>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5</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cxnSp>
        <p:nvCxnSpPr>
          <p:cNvPr id="8" name="Straight Arrow Connector 7">
            <a:extLst>
              <a:ext uri="{FF2B5EF4-FFF2-40B4-BE49-F238E27FC236}">
                <a16:creationId xmlns:a16="http://schemas.microsoft.com/office/drawing/2014/main" id="{02AAA16F-FCB1-45FE-84AC-556A304E311A}"/>
              </a:ext>
            </a:extLst>
          </p:cNvPr>
          <p:cNvCxnSpPr/>
          <p:nvPr/>
        </p:nvCxnSpPr>
        <p:spPr>
          <a:xfrm flipH="1" flipV="1">
            <a:off x="5257800" y="4206240"/>
            <a:ext cx="800100" cy="746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9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Opening Form (R&amp;O guide 3.1.1.)</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6</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7" name="Picture 6">
            <a:extLst>
              <a:ext uri="{FF2B5EF4-FFF2-40B4-BE49-F238E27FC236}">
                <a16:creationId xmlns:a16="http://schemas.microsoft.com/office/drawing/2014/main" id="{0374164A-26A7-4C45-815F-52BB44DF0C52}"/>
              </a:ext>
            </a:extLst>
          </p:cNvPr>
          <p:cNvPicPr>
            <a:picLocks noChangeAspect="1"/>
          </p:cNvPicPr>
          <p:nvPr/>
        </p:nvPicPr>
        <p:blipFill>
          <a:blip r:embed="rId2"/>
          <a:stretch>
            <a:fillRect/>
          </a:stretch>
        </p:blipFill>
        <p:spPr>
          <a:xfrm>
            <a:off x="575598" y="877859"/>
            <a:ext cx="3673635" cy="5326772"/>
          </a:xfrm>
          <a:prstGeom prst="rect">
            <a:avLst/>
          </a:prstGeom>
        </p:spPr>
      </p:pic>
      <p:sp>
        <p:nvSpPr>
          <p:cNvPr id="20" name="Arrow: Left 19">
            <a:extLst>
              <a:ext uri="{FF2B5EF4-FFF2-40B4-BE49-F238E27FC236}">
                <a16:creationId xmlns:a16="http://schemas.microsoft.com/office/drawing/2014/main" id="{C1B55353-4F50-4233-BC65-FB753C42150B}"/>
              </a:ext>
            </a:extLst>
          </p:cNvPr>
          <p:cNvSpPr/>
          <p:nvPr/>
        </p:nvSpPr>
        <p:spPr>
          <a:xfrm>
            <a:off x="4348475" y="3541245"/>
            <a:ext cx="80093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Box 20">
            <a:extLst>
              <a:ext uri="{FF2B5EF4-FFF2-40B4-BE49-F238E27FC236}">
                <a16:creationId xmlns:a16="http://schemas.microsoft.com/office/drawing/2014/main" id="{31F8477C-B971-4B02-A3FA-BE447C838C92}"/>
              </a:ext>
            </a:extLst>
          </p:cNvPr>
          <p:cNvSpPr txBox="1"/>
          <p:nvPr/>
        </p:nvSpPr>
        <p:spPr>
          <a:xfrm>
            <a:off x="5248656" y="3429000"/>
            <a:ext cx="2298584" cy="1754326"/>
          </a:xfrm>
          <a:prstGeom prst="rect">
            <a:avLst/>
          </a:prstGeom>
          <a:noFill/>
        </p:spPr>
        <p:txBody>
          <a:bodyPr wrap="square" rtlCol="0">
            <a:spAutoFit/>
          </a:bodyPr>
          <a:lstStyle/>
          <a:p>
            <a:r>
              <a:rPr lang="nl-NL" dirty="0" err="1"/>
              <a:t>Please</a:t>
            </a:r>
            <a:r>
              <a:rPr lang="nl-NL" dirty="0"/>
              <a:t> </a:t>
            </a:r>
            <a:r>
              <a:rPr lang="nl-NL" dirty="0" err="1"/>
              <a:t>use</a:t>
            </a:r>
            <a:r>
              <a:rPr lang="nl-NL" dirty="0"/>
              <a:t> “-” in </a:t>
            </a:r>
            <a:r>
              <a:rPr lang="nl-NL" dirty="0" err="1"/>
              <a:t>the</a:t>
            </a:r>
            <a:r>
              <a:rPr lang="nl-NL" dirty="0"/>
              <a:t> </a:t>
            </a:r>
            <a:r>
              <a:rPr lang="nl-NL" dirty="0" err="1"/>
              <a:t>Activation</a:t>
            </a:r>
            <a:r>
              <a:rPr lang="nl-NL" dirty="0"/>
              <a:t> date, 2021-12-01 is </a:t>
            </a:r>
            <a:r>
              <a:rPr lang="nl-NL" dirty="0" err="1"/>
              <a:t>the</a:t>
            </a:r>
            <a:r>
              <a:rPr lang="nl-NL" dirty="0"/>
              <a:t> first date </a:t>
            </a:r>
            <a:r>
              <a:rPr lang="nl-NL" dirty="0" err="1"/>
              <a:t>allowed</a:t>
            </a:r>
            <a:r>
              <a:rPr lang="nl-NL" dirty="0"/>
              <a:t> </a:t>
            </a:r>
            <a:r>
              <a:rPr lang="nl-NL" dirty="0" err="1"/>
              <a:t>for</a:t>
            </a:r>
            <a:r>
              <a:rPr lang="nl-NL" dirty="0"/>
              <a:t> </a:t>
            </a:r>
            <a:r>
              <a:rPr lang="nl-NL" dirty="0" err="1"/>
              <a:t>the</a:t>
            </a:r>
            <a:r>
              <a:rPr lang="nl-NL" dirty="0"/>
              <a:t> UTEST environment. We </a:t>
            </a:r>
            <a:r>
              <a:rPr lang="nl-NL" dirty="0" err="1"/>
              <a:t>will</a:t>
            </a:r>
            <a:r>
              <a:rPr lang="nl-NL" dirty="0"/>
              <a:t> </a:t>
            </a:r>
            <a:r>
              <a:rPr lang="nl-NL" dirty="0" err="1"/>
              <a:t>see</a:t>
            </a:r>
            <a:r>
              <a:rPr lang="nl-NL" dirty="0"/>
              <a:t> </a:t>
            </a:r>
            <a:r>
              <a:rPr lang="nl-NL" dirty="0" err="1"/>
              <a:t>what</a:t>
            </a:r>
            <a:r>
              <a:rPr lang="nl-NL" dirty="0"/>
              <a:t> is </a:t>
            </a:r>
            <a:r>
              <a:rPr lang="nl-NL" dirty="0" err="1"/>
              <a:t>feasible</a:t>
            </a:r>
            <a:endParaRPr lang="nl-NL" dirty="0"/>
          </a:p>
        </p:txBody>
      </p:sp>
      <p:sp>
        <p:nvSpPr>
          <p:cNvPr id="22" name="Arrow: Left 21">
            <a:extLst>
              <a:ext uri="{FF2B5EF4-FFF2-40B4-BE49-F238E27FC236}">
                <a16:creationId xmlns:a16="http://schemas.microsoft.com/office/drawing/2014/main" id="{E338509B-2708-401B-B264-F1F5582A21BA}"/>
              </a:ext>
            </a:extLst>
          </p:cNvPr>
          <p:cNvSpPr/>
          <p:nvPr/>
        </p:nvSpPr>
        <p:spPr>
          <a:xfrm>
            <a:off x="4318906" y="1719743"/>
            <a:ext cx="80093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a:extLst>
              <a:ext uri="{FF2B5EF4-FFF2-40B4-BE49-F238E27FC236}">
                <a16:creationId xmlns:a16="http://schemas.microsoft.com/office/drawing/2014/main" id="{7BE3261B-2391-485A-B377-D9911C8530DF}"/>
              </a:ext>
            </a:extLst>
          </p:cNvPr>
          <p:cNvSpPr txBox="1"/>
          <p:nvPr/>
        </p:nvSpPr>
        <p:spPr>
          <a:xfrm>
            <a:off x="5228158" y="1561870"/>
            <a:ext cx="3171445" cy="338554"/>
          </a:xfrm>
          <a:prstGeom prst="rect">
            <a:avLst/>
          </a:prstGeom>
          <a:noFill/>
        </p:spPr>
        <p:txBody>
          <a:bodyPr wrap="square" rtlCol="0">
            <a:spAutoFit/>
          </a:bodyPr>
          <a:lstStyle/>
          <a:p>
            <a:r>
              <a:rPr lang="nl-NL" sz="1600" dirty="0"/>
              <a:t>BIC11 of DNB; FLORNL2AXXX</a:t>
            </a:r>
          </a:p>
        </p:txBody>
      </p:sp>
      <p:sp>
        <p:nvSpPr>
          <p:cNvPr id="24" name="Arrow: Left 23">
            <a:extLst>
              <a:ext uri="{FF2B5EF4-FFF2-40B4-BE49-F238E27FC236}">
                <a16:creationId xmlns:a16="http://schemas.microsoft.com/office/drawing/2014/main" id="{0E32F71D-5DCB-4D94-B824-91C8CF53C51A}"/>
              </a:ext>
            </a:extLst>
          </p:cNvPr>
          <p:cNvSpPr/>
          <p:nvPr/>
        </p:nvSpPr>
        <p:spPr>
          <a:xfrm>
            <a:off x="4318905" y="2064644"/>
            <a:ext cx="80093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xtBox 24">
            <a:extLst>
              <a:ext uri="{FF2B5EF4-FFF2-40B4-BE49-F238E27FC236}">
                <a16:creationId xmlns:a16="http://schemas.microsoft.com/office/drawing/2014/main" id="{525B57C4-BFB4-45C5-966C-D31ED3702B4A}"/>
              </a:ext>
            </a:extLst>
          </p:cNvPr>
          <p:cNvSpPr txBox="1"/>
          <p:nvPr/>
        </p:nvSpPr>
        <p:spPr>
          <a:xfrm>
            <a:off x="5872293" y="2973897"/>
            <a:ext cx="914400" cy="914400"/>
          </a:xfrm>
          <a:prstGeom prst="rect">
            <a:avLst/>
          </a:prstGeom>
          <a:noFill/>
        </p:spPr>
        <p:txBody>
          <a:bodyPr wrap="square" rtlCol="0">
            <a:spAutoFit/>
          </a:bodyPr>
          <a:lstStyle/>
          <a:p>
            <a:endParaRPr lang="nl-NL"/>
          </a:p>
        </p:txBody>
      </p:sp>
      <p:sp>
        <p:nvSpPr>
          <p:cNvPr id="9" name="TextBox 8">
            <a:extLst>
              <a:ext uri="{FF2B5EF4-FFF2-40B4-BE49-F238E27FC236}">
                <a16:creationId xmlns:a16="http://schemas.microsoft.com/office/drawing/2014/main" id="{1F188B97-D87C-4AFD-B61D-6B941514319C}"/>
              </a:ext>
            </a:extLst>
          </p:cNvPr>
          <p:cNvSpPr txBox="1"/>
          <p:nvPr/>
        </p:nvSpPr>
        <p:spPr>
          <a:xfrm>
            <a:off x="5228158" y="1902837"/>
            <a:ext cx="2856641" cy="369332"/>
          </a:xfrm>
          <a:prstGeom prst="rect">
            <a:avLst/>
          </a:prstGeom>
          <a:noFill/>
        </p:spPr>
        <p:txBody>
          <a:bodyPr wrap="square" rtlCol="0">
            <a:spAutoFit/>
          </a:bodyPr>
          <a:lstStyle/>
          <a:p>
            <a:r>
              <a:rPr lang="nl-NL" dirty="0"/>
              <a:t>BIC11 of </a:t>
            </a:r>
            <a:r>
              <a:rPr lang="nl-NL" dirty="0" err="1"/>
              <a:t>the</a:t>
            </a:r>
            <a:r>
              <a:rPr lang="nl-NL" dirty="0"/>
              <a:t> </a:t>
            </a:r>
            <a:r>
              <a:rPr lang="nl-NL" dirty="0" err="1"/>
              <a:t>Payment</a:t>
            </a:r>
            <a:r>
              <a:rPr lang="nl-NL" dirty="0"/>
              <a:t> Bank</a:t>
            </a:r>
          </a:p>
        </p:txBody>
      </p:sp>
      <p:sp>
        <p:nvSpPr>
          <p:cNvPr id="11" name="Arrow: Left 10">
            <a:extLst>
              <a:ext uri="{FF2B5EF4-FFF2-40B4-BE49-F238E27FC236}">
                <a16:creationId xmlns:a16="http://schemas.microsoft.com/office/drawing/2014/main" id="{EF4E3DF8-C4A6-42F9-AEDA-F4C8832168D7}"/>
              </a:ext>
            </a:extLst>
          </p:cNvPr>
          <p:cNvSpPr/>
          <p:nvPr/>
        </p:nvSpPr>
        <p:spPr>
          <a:xfrm>
            <a:off x="4318905" y="2317150"/>
            <a:ext cx="80093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a:extLst>
              <a:ext uri="{FF2B5EF4-FFF2-40B4-BE49-F238E27FC236}">
                <a16:creationId xmlns:a16="http://schemas.microsoft.com/office/drawing/2014/main" id="{45A6AFE0-4AB1-4A3F-A0EC-C672C09D415E}"/>
              </a:ext>
            </a:extLst>
          </p:cNvPr>
          <p:cNvSpPr txBox="1"/>
          <p:nvPr/>
        </p:nvSpPr>
        <p:spPr>
          <a:xfrm>
            <a:off x="5295635" y="2247676"/>
            <a:ext cx="2461260" cy="553998"/>
          </a:xfrm>
          <a:prstGeom prst="rect">
            <a:avLst/>
          </a:prstGeom>
          <a:noFill/>
        </p:spPr>
        <p:txBody>
          <a:bodyPr wrap="square" rtlCol="0">
            <a:spAutoFit/>
          </a:bodyPr>
          <a:lstStyle/>
          <a:p>
            <a:r>
              <a:rPr lang="nl-NL" dirty="0"/>
              <a:t>Select </a:t>
            </a:r>
            <a:r>
              <a:rPr lang="nl-NL" dirty="0" err="1"/>
              <a:t>Payment</a:t>
            </a:r>
            <a:r>
              <a:rPr lang="nl-NL" dirty="0"/>
              <a:t> Bank</a:t>
            </a:r>
          </a:p>
          <a:p>
            <a:r>
              <a:rPr lang="nl-NL" sz="1200" dirty="0"/>
              <a:t>(focus of </a:t>
            </a:r>
            <a:r>
              <a:rPr lang="nl-NL" sz="1200" dirty="0" err="1"/>
              <a:t>this</a:t>
            </a:r>
            <a:r>
              <a:rPr lang="nl-NL" sz="1200" dirty="0"/>
              <a:t> training)</a:t>
            </a:r>
          </a:p>
        </p:txBody>
      </p:sp>
      <p:pic>
        <p:nvPicPr>
          <p:cNvPr id="13" name="Picture 12">
            <a:extLst>
              <a:ext uri="{FF2B5EF4-FFF2-40B4-BE49-F238E27FC236}">
                <a16:creationId xmlns:a16="http://schemas.microsoft.com/office/drawing/2014/main" id="{711EB825-8D25-4D94-9FBE-B71EA4611C61}"/>
              </a:ext>
            </a:extLst>
          </p:cNvPr>
          <p:cNvPicPr>
            <a:picLocks noChangeAspect="1"/>
          </p:cNvPicPr>
          <p:nvPr/>
        </p:nvPicPr>
        <p:blipFill>
          <a:blip r:embed="rId3"/>
          <a:stretch>
            <a:fillRect/>
          </a:stretch>
        </p:blipFill>
        <p:spPr>
          <a:xfrm>
            <a:off x="4439849" y="835759"/>
            <a:ext cx="3779287" cy="5326772"/>
          </a:xfrm>
          <a:prstGeom prst="rect">
            <a:avLst/>
          </a:prstGeom>
        </p:spPr>
      </p:pic>
    </p:spTree>
    <p:extLst>
      <p:ext uri="{BB962C8B-B14F-4D97-AF65-F5344CB8AC3E}">
        <p14:creationId xmlns:p14="http://schemas.microsoft.com/office/powerpoint/2010/main" val="19505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Opening Form (R&amp;O guide 3.1.1.)</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7</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Picture 2">
            <a:extLst>
              <a:ext uri="{FF2B5EF4-FFF2-40B4-BE49-F238E27FC236}">
                <a16:creationId xmlns:a16="http://schemas.microsoft.com/office/drawing/2014/main" id="{DBA88742-BB87-4CB9-8B44-FF9D80C5EE9F}"/>
              </a:ext>
            </a:extLst>
          </p:cNvPr>
          <p:cNvPicPr>
            <a:picLocks noChangeAspect="1"/>
          </p:cNvPicPr>
          <p:nvPr/>
        </p:nvPicPr>
        <p:blipFill>
          <a:blip r:embed="rId2"/>
          <a:stretch>
            <a:fillRect/>
          </a:stretch>
        </p:blipFill>
        <p:spPr>
          <a:xfrm>
            <a:off x="5288679" y="911567"/>
            <a:ext cx="3593854" cy="5212960"/>
          </a:xfrm>
          <a:prstGeom prst="rect">
            <a:avLst/>
          </a:prstGeom>
        </p:spPr>
      </p:pic>
      <p:pic>
        <p:nvPicPr>
          <p:cNvPr id="13" name="Content Placeholder 12">
            <a:extLst>
              <a:ext uri="{FF2B5EF4-FFF2-40B4-BE49-F238E27FC236}">
                <a16:creationId xmlns:a16="http://schemas.microsoft.com/office/drawing/2014/main" id="{97C583CA-82CA-47F2-AC2F-99DD75BA28B0}"/>
              </a:ext>
            </a:extLst>
          </p:cNvPr>
          <p:cNvPicPr>
            <a:picLocks noGrp="1" noChangeAspect="1"/>
          </p:cNvPicPr>
          <p:nvPr>
            <p:ph idx="1"/>
          </p:nvPr>
        </p:nvPicPr>
        <p:blipFill>
          <a:blip r:embed="rId3"/>
          <a:stretch>
            <a:fillRect/>
          </a:stretch>
        </p:blipFill>
        <p:spPr>
          <a:xfrm>
            <a:off x="1181520" y="3320206"/>
            <a:ext cx="3410426" cy="1495634"/>
          </a:xfrm>
          <a:prstGeom prst="rect">
            <a:avLst/>
          </a:prstGeom>
        </p:spPr>
      </p:pic>
      <p:cxnSp>
        <p:nvCxnSpPr>
          <p:cNvPr id="11" name="Straight Arrow Connector 10">
            <a:extLst>
              <a:ext uri="{FF2B5EF4-FFF2-40B4-BE49-F238E27FC236}">
                <a16:creationId xmlns:a16="http://schemas.microsoft.com/office/drawing/2014/main" id="{49487029-795A-4F64-8AA1-998117803015}"/>
              </a:ext>
            </a:extLst>
          </p:cNvPr>
          <p:cNvCxnSpPr/>
          <p:nvPr/>
        </p:nvCxnSpPr>
        <p:spPr>
          <a:xfrm>
            <a:off x="4130040" y="4815840"/>
            <a:ext cx="1394460" cy="87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6ACE2B-6D3A-4FA5-88B0-E6B13C0AAD69}"/>
              </a:ext>
            </a:extLst>
          </p:cNvPr>
          <p:cNvSpPr txBox="1"/>
          <p:nvPr/>
        </p:nvSpPr>
        <p:spPr>
          <a:xfrm>
            <a:off x="1181520" y="2648383"/>
            <a:ext cx="2910420" cy="646331"/>
          </a:xfrm>
          <a:prstGeom prst="rect">
            <a:avLst/>
          </a:prstGeom>
          <a:noFill/>
        </p:spPr>
        <p:txBody>
          <a:bodyPr wrap="square" rtlCol="0">
            <a:spAutoFit/>
          </a:bodyPr>
          <a:lstStyle/>
          <a:p>
            <a:r>
              <a:rPr lang="nl-NL" dirty="0"/>
              <a:t>Click on “</a:t>
            </a:r>
            <a:r>
              <a:rPr lang="nl-NL" dirty="0" err="1"/>
              <a:t>Validate</a:t>
            </a:r>
            <a:r>
              <a:rPr lang="nl-NL" dirty="0"/>
              <a:t>”, a pop-up </a:t>
            </a:r>
            <a:r>
              <a:rPr lang="nl-NL" dirty="0" err="1"/>
              <a:t>will</a:t>
            </a:r>
            <a:r>
              <a:rPr lang="nl-NL" dirty="0"/>
              <a:t> </a:t>
            </a:r>
            <a:r>
              <a:rPr lang="nl-NL" dirty="0" err="1"/>
              <a:t>appear</a:t>
            </a:r>
            <a:endParaRPr lang="nl-NL" dirty="0"/>
          </a:p>
        </p:txBody>
      </p:sp>
    </p:spTree>
    <p:extLst>
      <p:ext uri="{BB962C8B-B14F-4D97-AF65-F5344CB8AC3E}">
        <p14:creationId xmlns:p14="http://schemas.microsoft.com/office/powerpoint/2010/main" val="409406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Form Menu</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8</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3" name="Content Placeholder 2">
            <a:extLst>
              <a:ext uri="{FF2B5EF4-FFF2-40B4-BE49-F238E27FC236}">
                <a16:creationId xmlns:a16="http://schemas.microsoft.com/office/drawing/2014/main" id="{C0D6EBD8-7711-407A-9C56-0F24C2972B3D}"/>
              </a:ext>
            </a:extLst>
          </p:cNvPr>
          <p:cNvPicPr>
            <a:picLocks noGrp="1" noChangeAspect="1"/>
          </p:cNvPicPr>
          <p:nvPr>
            <p:ph idx="1"/>
          </p:nvPr>
        </p:nvPicPr>
        <p:blipFill>
          <a:blip r:embed="rId2"/>
          <a:stretch>
            <a:fillRect/>
          </a:stretch>
        </p:blipFill>
        <p:spPr>
          <a:xfrm>
            <a:off x="1140643" y="944118"/>
            <a:ext cx="6900421" cy="5105378"/>
          </a:xfrm>
          <a:prstGeom prst="rect">
            <a:avLst/>
          </a:prstGeom>
        </p:spPr>
      </p:pic>
    </p:spTree>
    <p:extLst>
      <p:ext uri="{BB962C8B-B14F-4D97-AF65-F5344CB8AC3E}">
        <p14:creationId xmlns:p14="http://schemas.microsoft.com/office/powerpoint/2010/main" val="120670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6E81-4B17-4DF5-9765-74235075FA19}"/>
              </a:ext>
            </a:extLst>
          </p:cNvPr>
          <p:cNvSpPr>
            <a:spLocks noGrp="1"/>
          </p:cNvSpPr>
          <p:nvPr>
            <p:ph type="title"/>
          </p:nvPr>
        </p:nvSpPr>
        <p:spPr/>
        <p:txBody>
          <a:bodyPr/>
          <a:lstStyle/>
          <a:p>
            <a:r>
              <a:rPr lang="en-GB" dirty="0"/>
              <a:t>Registration – 1. Party – </a:t>
            </a:r>
            <a:r>
              <a:rPr lang="en-GB" dirty="0" err="1"/>
              <a:t>A.Main</a:t>
            </a:r>
            <a:r>
              <a:rPr lang="en-GB" dirty="0"/>
              <a:t> Information and </a:t>
            </a:r>
            <a:r>
              <a:rPr lang="en-GB" dirty="0" err="1"/>
              <a:t>B.Technical</a:t>
            </a:r>
            <a:r>
              <a:rPr lang="en-GB" dirty="0"/>
              <a:t> Address</a:t>
            </a:r>
            <a:br>
              <a:rPr lang="en-GB" dirty="0"/>
            </a:br>
            <a:r>
              <a:rPr lang="en-GB" dirty="0"/>
              <a:t>		(R&amp;O guide 4.2)</a:t>
            </a:r>
          </a:p>
        </p:txBody>
      </p:sp>
      <p:sp>
        <p:nvSpPr>
          <p:cNvPr id="4" name="Date Placeholder 3">
            <a:extLst>
              <a:ext uri="{FF2B5EF4-FFF2-40B4-BE49-F238E27FC236}">
                <a16:creationId xmlns:a16="http://schemas.microsoft.com/office/drawing/2014/main" id="{EF8CAB2B-BAE4-4EE4-805F-2CE4E0B18D16}"/>
              </a:ext>
            </a:extLst>
          </p:cNvPr>
          <p:cNvSpPr>
            <a:spLocks noGrp="1"/>
          </p:cNvSpPr>
          <p:nvPr>
            <p:ph type="dt" sz="half" idx="10"/>
          </p:nvPr>
        </p:nvSpPr>
        <p:spPr/>
        <p:txBody>
          <a:bodyPr/>
          <a:lstStyle/>
          <a:p>
            <a:r>
              <a:rPr lang="en-GB"/>
              <a:t>02/11/2021</a:t>
            </a:r>
            <a:endParaRPr lang="de-DE" dirty="0"/>
          </a:p>
        </p:txBody>
      </p:sp>
      <p:sp>
        <p:nvSpPr>
          <p:cNvPr id="5" name="Slide Number Placeholder 4">
            <a:extLst>
              <a:ext uri="{FF2B5EF4-FFF2-40B4-BE49-F238E27FC236}">
                <a16:creationId xmlns:a16="http://schemas.microsoft.com/office/drawing/2014/main" id="{622159AC-516E-46D0-ABFB-D6E1487D0981}"/>
              </a:ext>
            </a:extLst>
          </p:cNvPr>
          <p:cNvSpPr>
            <a:spLocks noGrp="1"/>
          </p:cNvSpPr>
          <p:nvPr>
            <p:ph type="sldNum" sz="quarter" idx="12"/>
          </p:nvPr>
        </p:nvSpPr>
        <p:spPr/>
        <p:txBody>
          <a:bodyPr/>
          <a:lstStyle/>
          <a:p>
            <a:fld id="{7B8ED951-382B-447F-B3BE-01DE8B75F844}" type="slidenum">
              <a:rPr lang="de-DE" smtClean="0"/>
              <a:t>9</a:t>
            </a:fld>
            <a:endParaRPr lang="de-DE" dirty="0"/>
          </a:p>
        </p:txBody>
      </p:sp>
      <p:sp>
        <p:nvSpPr>
          <p:cNvPr id="6" name="Text Placeholder 5">
            <a:extLst>
              <a:ext uri="{FF2B5EF4-FFF2-40B4-BE49-F238E27FC236}">
                <a16:creationId xmlns:a16="http://schemas.microsoft.com/office/drawing/2014/main" id="{DEB3746B-5C25-4B51-9FDA-D8AC5591E3CA}"/>
              </a:ext>
            </a:extLst>
          </p:cNvPr>
          <p:cNvSpPr>
            <a:spLocks noGrp="1"/>
          </p:cNvSpPr>
          <p:nvPr>
            <p:ph type="body" sz="quarter" idx="13"/>
          </p:nvPr>
        </p:nvSpPr>
        <p:spPr/>
        <p:txBody>
          <a:bodyPr>
            <a:normAutofit fontScale="92500" lnSpcReduction="20000"/>
          </a:bodyPr>
          <a:lstStyle/>
          <a:p>
            <a:endParaRPr lang="en-GB" dirty="0"/>
          </a:p>
        </p:txBody>
      </p:sp>
      <p:pic>
        <p:nvPicPr>
          <p:cNvPr id="7" name="Picture 6">
            <a:extLst>
              <a:ext uri="{FF2B5EF4-FFF2-40B4-BE49-F238E27FC236}">
                <a16:creationId xmlns:a16="http://schemas.microsoft.com/office/drawing/2014/main" id="{A35B011C-9DF1-4D5F-9E4C-3892C1067235}"/>
              </a:ext>
            </a:extLst>
          </p:cNvPr>
          <p:cNvPicPr>
            <a:picLocks noChangeAspect="1"/>
          </p:cNvPicPr>
          <p:nvPr/>
        </p:nvPicPr>
        <p:blipFill>
          <a:blip r:embed="rId2"/>
          <a:stretch>
            <a:fillRect/>
          </a:stretch>
        </p:blipFill>
        <p:spPr>
          <a:xfrm>
            <a:off x="937259" y="829876"/>
            <a:ext cx="6851591" cy="5380876"/>
          </a:xfrm>
          <a:prstGeom prst="rect">
            <a:avLst/>
          </a:prstGeom>
        </p:spPr>
      </p:pic>
      <p:sp>
        <p:nvSpPr>
          <p:cNvPr id="10" name="Arrow: Right 9">
            <a:extLst>
              <a:ext uri="{FF2B5EF4-FFF2-40B4-BE49-F238E27FC236}">
                <a16:creationId xmlns:a16="http://schemas.microsoft.com/office/drawing/2014/main" id="{C66F2D11-EBFA-4FA6-935A-A2F6C340D352}"/>
              </a:ext>
            </a:extLst>
          </p:cNvPr>
          <p:cNvSpPr/>
          <p:nvPr/>
        </p:nvSpPr>
        <p:spPr>
          <a:xfrm>
            <a:off x="312420" y="1508760"/>
            <a:ext cx="624839"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Arrow Connector 15">
            <a:extLst>
              <a:ext uri="{FF2B5EF4-FFF2-40B4-BE49-F238E27FC236}">
                <a16:creationId xmlns:a16="http://schemas.microsoft.com/office/drawing/2014/main" id="{6DD2F014-1345-4D1B-8FE0-517F19FADC2B}"/>
              </a:ext>
            </a:extLst>
          </p:cNvPr>
          <p:cNvCxnSpPr>
            <a:cxnSpLocks/>
          </p:cNvCxnSpPr>
          <p:nvPr/>
        </p:nvCxnSpPr>
        <p:spPr>
          <a:xfrm>
            <a:off x="563879" y="2887980"/>
            <a:ext cx="533400" cy="54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9721173-C323-45DB-AF63-F559A3578B66}"/>
              </a:ext>
            </a:extLst>
          </p:cNvPr>
          <p:cNvSpPr txBox="1"/>
          <p:nvPr/>
        </p:nvSpPr>
        <p:spPr>
          <a:xfrm>
            <a:off x="11430" y="2030373"/>
            <a:ext cx="868679" cy="1061829"/>
          </a:xfrm>
          <a:prstGeom prst="rect">
            <a:avLst/>
          </a:prstGeom>
          <a:noFill/>
        </p:spPr>
        <p:txBody>
          <a:bodyPr wrap="square" rtlCol="0">
            <a:spAutoFit/>
          </a:bodyPr>
          <a:lstStyle/>
          <a:p>
            <a:r>
              <a:rPr lang="nl-NL" dirty="0"/>
              <a:t>LEI</a:t>
            </a:r>
          </a:p>
          <a:p>
            <a:r>
              <a:rPr lang="en-US" sz="900" dirty="0"/>
              <a:t>Mandatory in case the Party is linked to either CLM or RTGS</a:t>
            </a:r>
            <a:endParaRPr lang="nl-NL" sz="900" dirty="0"/>
          </a:p>
        </p:txBody>
      </p:sp>
      <p:pic>
        <p:nvPicPr>
          <p:cNvPr id="22" name="Picture 21">
            <a:extLst>
              <a:ext uri="{FF2B5EF4-FFF2-40B4-BE49-F238E27FC236}">
                <a16:creationId xmlns:a16="http://schemas.microsoft.com/office/drawing/2014/main" id="{B2976E42-6CCF-4BD3-B0A0-6ACFB61A6984}"/>
              </a:ext>
            </a:extLst>
          </p:cNvPr>
          <p:cNvPicPr>
            <a:picLocks noChangeAspect="1"/>
          </p:cNvPicPr>
          <p:nvPr/>
        </p:nvPicPr>
        <p:blipFill>
          <a:blip r:embed="rId3"/>
          <a:stretch>
            <a:fillRect/>
          </a:stretch>
        </p:blipFill>
        <p:spPr>
          <a:xfrm>
            <a:off x="967738" y="829876"/>
            <a:ext cx="6638231" cy="3979900"/>
          </a:xfrm>
          <a:prstGeom prst="rect">
            <a:avLst/>
          </a:prstGeom>
        </p:spPr>
      </p:pic>
      <p:sp>
        <p:nvSpPr>
          <p:cNvPr id="23" name="Arrow: Right 22">
            <a:extLst>
              <a:ext uri="{FF2B5EF4-FFF2-40B4-BE49-F238E27FC236}">
                <a16:creationId xmlns:a16="http://schemas.microsoft.com/office/drawing/2014/main" id="{FDBF8DCC-69F2-422A-BB56-F6CA56839E78}"/>
              </a:ext>
            </a:extLst>
          </p:cNvPr>
          <p:cNvSpPr/>
          <p:nvPr/>
        </p:nvSpPr>
        <p:spPr>
          <a:xfrm>
            <a:off x="342898" y="4958410"/>
            <a:ext cx="624839"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5" name="Straight Arrow Connector 24">
            <a:extLst>
              <a:ext uri="{FF2B5EF4-FFF2-40B4-BE49-F238E27FC236}">
                <a16:creationId xmlns:a16="http://schemas.microsoft.com/office/drawing/2014/main" id="{94394FDB-1DCE-4AF4-A59E-2104D4557E6F}"/>
              </a:ext>
            </a:extLst>
          </p:cNvPr>
          <p:cNvCxnSpPr/>
          <p:nvPr/>
        </p:nvCxnSpPr>
        <p:spPr>
          <a:xfrm flipV="1">
            <a:off x="662940" y="3747947"/>
            <a:ext cx="434339" cy="7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FA9966-090E-447B-AC07-B9C2F024F3DD}"/>
              </a:ext>
            </a:extLst>
          </p:cNvPr>
          <p:cNvSpPr txBox="1"/>
          <p:nvPr/>
        </p:nvSpPr>
        <p:spPr>
          <a:xfrm>
            <a:off x="327578" y="3681164"/>
            <a:ext cx="701194" cy="246221"/>
          </a:xfrm>
          <a:prstGeom prst="rect">
            <a:avLst/>
          </a:prstGeom>
          <a:noFill/>
        </p:spPr>
        <p:txBody>
          <a:bodyPr wrap="square" rtlCol="0">
            <a:spAutoFit/>
          </a:bodyPr>
          <a:lstStyle/>
          <a:p>
            <a:r>
              <a:rPr lang="nl-NL" sz="1000" dirty="0" err="1"/>
              <a:t>optional</a:t>
            </a:r>
            <a:endParaRPr lang="nl-NL" dirty="0"/>
          </a:p>
        </p:txBody>
      </p:sp>
      <p:sp>
        <p:nvSpPr>
          <p:cNvPr id="27" name="Rectangle: Top Corners Rounded 26">
            <a:extLst>
              <a:ext uri="{FF2B5EF4-FFF2-40B4-BE49-F238E27FC236}">
                <a16:creationId xmlns:a16="http://schemas.microsoft.com/office/drawing/2014/main" id="{A69E6C24-B53B-45EE-AB48-AF783C1E1B5B}"/>
              </a:ext>
            </a:extLst>
          </p:cNvPr>
          <p:cNvSpPr/>
          <p:nvPr/>
        </p:nvSpPr>
        <p:spPr>
          <a:xfrm>
            <a:off x="2369818" y="2994660"/>
            <a:ext cx="1684021" cy="18517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err="1"/>
              <a:t>Optional</a:t>
            </a:r>
            <a:r>
              <a:rPr lang="nl-NL" sz="1000" dirty="0"/>
              <a:t> (e.g. Utrecht)</a:t>
            </a:r>
            <a:endParaRPr lang="nl-NL" dirty="0"/>
          </a:p>
        </p:txBody>
      </p:sp>
      <p:pic>
        <p:nvPicPr>
          <p:cNvPr id="28" name="Picture 27">
            <a:extLst>
              <a:ext uri="{FF2B5EF4-FFF2-40B4-BE49-F238E27FC236}">
                <a16:creationId xmlns:a16="http://schemas.microsoft.com/office/drawing/2014/main" id="{355C1798-09E7-456E-82CC-13BFFFD63E7B}"/>
              </a:ext>
            </a:extLst>
          </p:cNvPr>
          <p:cNvPicPr>
            <a:picLocks noChangeAspect="1"/>
          </p:cNvPicPr>
          <p:nvPr/>
        </p:nvPicPr>
        <p:blipFill>
          <a:blip r:embed="rId4"/>
          <a:stretch>
            <a:fillRect/>
          </a:stretch>
        </p:blipFill>
        <p:spPr>
          <a:xfrm>
            <a:off x="994409" y="4861777"/>
            <a:ext cx="6851591" cy="998036"/>
          </a:xfrm>
          <a:prstGeom prst="rect">
            <a:avLst/>
          </a:prstGeom>
        </p:spPr>
      </p:pic>
      <p:cxnSp>
        <p:nvCxnSpPr>
          <p:cNvPr id="30" name="Straight Arrow Connector 29">
            <a:extLst>
              <a:ext uri="{FF2B5EF4-FFF2-40B4-BE49-F238E27FC236}">
                <a16:creationId xmlns:a16="http://schemas.microsoft.com/office/drawing/2014/main" id="{14DB878E-DEBD-4ED3-B4F2-5550B99E00A6}"/>
              </a:ext>
            </a:extLst>
          </p:cNvPr>
          <p:cNvCxnSpPr>
            <a:cxnSpLocks/>
          </p:cNvCxnSpPr>
          <p:nvPr/>
        </p:nvCxnSpPr>
        <p:spPr>
          <a:xfrm flipH="1" flipV="1">
            <a:off x="7788850" y="5696933"/>
            <a:ext cx="730310" cy="368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draft_4_3_v1.potx" id="{D3C7C4B7-65A2-4F8F-AE5F-EF693465790F}" vid="{C44ED9A7-BC53-4A9D-8394-24F798A8FDD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NB Project Document" ma:contentTypeID="0x0101001A9AF98CE4D646E7BAD5E0A615FBC4570033574BA5F6F8485F80DD011BE7D1CFF90023F4AB73563C5843BDD89388FCDFB9CE" ma:contentTypeVersion="53" ma:contentTypeDescription="Het Content Type “DNB Project Document” is afgeleid van het Content Type “DNB Document”. Het is het standaard document op projectensites. Door de naam van het project, het project ID en een label als metagegeven toe te voegen, kunnen projectdocumenten beter gezocht en gefilterd worden." ma:contentTypeScope="" ma:versionID="0ced91987b148bb88c3858c45c0a5078">
  <xsd:schema xmlns:xsd="http://www.w3.org/2001/XMLSchema" xmlns:xs="http://www.w3.org/2001/XMLSchema" xmlns:p="http://schemas.microsoft.com/office/2006/metadata/properties" xmlns:ns1="http://schemas.microsoft.com/sharepoint/v3" xmlns:ns2="c73b39cc-0e69-4665-8db4-7ab582043597" xmlns:ns3="03d6f7fb-10c8-4c3e-a6c7-df7b0011204a" xmlns:ns4="ab285385-18cf-46e6-bd7d-f67b07c7bdab" xmlns:ns5="http://schemas.microsoft.com/sharepoint/v4" targetNamespace="http://schemas.microsoft.com/office/2006/metadata/properties" ma:root="true" ma:fieldsID="48ae976cb6db099a59a3e477c66c9ada" ns1:_="" ns2:_="" ns3:_="" ns4:_="" ns5:_="">
    <xsd:import namespace="http://schemas.microsoft.com/sharepoint/v3"/>
    <xsd:import namespace="c73b39cc-0e69-4665-8db4-7ab582043597"/>
    <xsd:import namespace="03d6f7fb-10c8-4c3e-a6c7-df7b0011204a"/>
    <xsd:import namespace="ab285385-18cf-46e6-bd7d-f67b07c7bdab"/>
    <xsd:import namespace="http://schemas.microsoft.com/sharepoint/v4"/>
    <xsd:element name="properties">
      <xsd:complexType>
        <xsd:sequence>
          <xsd:element name="documentManagement">
            <xsd:complexType>
              <xsd:all>
                <xsd:element ref="ns2:_dlc_DocId" minOccurs="0"/>
                <xsd:element ref="ns3:_dlc_DocIdUrl" minOccurs="0"/>
                <xsd:element ref="ns3:_dlc_DocIdPersistId" minOccurs="0"/>
                <xsd:element ref="ns4:DNB_x002d_SecurityLevel_TaxHTField0" minOccurs="0"/>
                <xsd:element ref="ns3:TaxCatchAll" minOccurs="0"/>
                <xsd:element ref="ns3:TaxCatchAllLabel" minOccurs="0"/>
                <xsd:element ref="ns4:DNB_x002d_Afdeling_TaxHTField0" minOccurs="0"/>
                <xsd:element ref="ns4:DNB_x002d_Divisie_TaxHTField0" minOccurs="0"/>
                <xsd:element ref="ns4:DNB-AuteurFix" minOccurs="0"/>
                <xsd:element ref="ns4:DNB-Ontvanger" minOccurs="0"/>
                <xsd:element ref="ns4:DNB-CCOntvanger" minOccurs="0"/>
                <xsd:element ref="ns4:DNB_x002d_Opmerkingen" minOccurs="0"/>
                <xsd:element ref="ns4:DNB-Sjabloon" minOccurs="0"/>
                <xsd:element ref="ns4:EmTo" minOccurs="0"/>
                <xsd:element ref="ns4:EmFromName" minOccurs="0"/>
                <xsd:element ref="ns4:EmCC" minOccurs="0"/>
                <xsd:element ref="ns4:EmDate" minOccurs="0"/>
                <xsd:element ref="ns4:EmAttachCount" minOccurs="0"/>
                <xsd:element ref="ns4:EmAttachmentNames" minOccurs="0"/>
                <xsd:element ref="ns4:DNB_x002d_Distributie" minOccurs="0"/>
                <xsd:element ref="ns4:DNB_x002d_Projectnaam"/>
                <xsd:element ref="ns4:DNB_x002d_DNBLabel_TaxHTField0" minOccurs="0"/>
                <xsd:element ref="ns4:DNB_x002d_ProjectId" minOccurs="0"/>
                <xsd:element ref="ns4:DNB_x002d_Publiceren" minOccurs="0"/>
                <xsd:element ref="ns4:DNB_x002d_Show"/>
                <xsd:element ref="ns5: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9" nillable="true" ma:displayName="Declared Record" ma:hidden="true" ma:internalName="_vti_ItemDeclaredRecord" ma:readOnly="true">
      <xsd:simpleType>
        <xsd:restriction base="dms:DateTime"/>
      </xsd:simpleType>
    </xsd:element>
    <xsd:element name="_vti_ItemHoldRecordStatus" ma:index="4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3b39cc-0e69-4665-8db4-7ab5820435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d6f7fb-10c8-4c3e-a6c7-df7b0011204a" elementFormDefault="qualified">
    <xsd:import namespace="http://schemas.microsoft.com/office/2006/documentManagement/types"/>
    <xsd:import namespace="http://schemas.microsoft.com/office/infopath/2007/PartnerControls"/>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de027345-1213-419d-a28b-714dca1ae529}" ma:internalName="TaxCatchAll" ma:showField="CatchAllData" ma:web="03d6f7fb-10c8-4c3e-a6c7-df7b0011204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e027345-1213-419d-a28b-714dca1ae529}" ma:internalName="TaxCatchAllLabel" ma:readOnly="true" ma:showField="CatchAllDataLabel" ma:web="03d6f7fb-10c8-4c3e-a6c7-df7b001120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285385-18cf-46e6-bd7d-f67b07c7bdab" elementFormDefault="qualified">
    <xsd:import namespace="http://schemas.microsoft.com/office/2006/documentManagement/types"/>
    <xsd:import namespace="http://schemas.microsoft.com/office/infopath/2007/PartnerControls"/>
    <xsd:element name="DNB_x002d_SecurityLevel_TaxHTField0" ma:index="11" nillable="true" ma:taxonomy="true" ma:internalName="DNB_x002d_SecurityLevel_TaxHTField0" ma:taxonomyFieldName="DNB_x002d_SecurityLevel" ma:displayName="Confidentiality" ma:readOnly="false" ma:fieldId="{fad229a5-1b92-4077-bad6-f12c552b436b}" ma:sspId="1e3213a6-3d3a-4fd1-b2e1-5dac641bbf5e" ma:termSetId="d600dd74-336e-46fc-bce3-731836ca1738" ma:anchorId="00000000-0000-0000-0000-000000000000" ma:open="false" ma:isKeyword="false">
      <xsd:complexType>
        <xsd:sequence>
          <xsd:element ref="pc:Terms" minOccurs="0" maxOccurs="1"/>
        </xsd:sequence>
      </xsd:complexType>
    </xsd:element>
    <xsd:element name="DNB_x002d_Afdeling_TaxHTField0" ma:index="15" nillable="true" ma:taxonomy="true" ma:internalName="DNB_x002d_Afdeling_TaxHTField0" ma:taxonomyFieldName="DNB_x002d_Afdeling" ma:displayName="Department" ma:fieldId="{8647aae0-ad2f-4ff5-acdc-41f964aa5af6}" ma:sspId="1e3213a6-3d3a-4fd1-b2e1-5dac641bbf5e" ma:termSetId="f1bb8585-b79d-427a-822a-3c18649c7534" ma:anchorId="b61b89a1-fb9f-476c-9b0d-f5c5c893d3bc" ma:open="false" ma:isKeyword="false">
      <xsd:complexType>
        <xsd:sequence>
          <xsd:element ref="pc:Terms" minOccurs="0" maxOccurs="1"/>
        </xsd:sequence>
      </xsd:complexType>
    </xsd:element>
    <xsd:element name="DNB_x002d_Divisie_TaxHTField0" ma:index="17" nillable="true" ma:taxonomy="true" ma:internalName="DNB_x002d_Divisie_TaxHTField0" ma:taxonomyFieldName="DNB_x002d_Divisie" ma:displayName="Division" ma:fieldId="{2d6c789c-ff80-4afb-a200-fcd377146773}" ma:sspId="1e3213a6-3d3a-4fd1-b2e1-5dac641bbf5e" ma:termSetId="f1bb8585-b79d-427a-822a-3c18649c7534" ma:anchorId="b61b89a1-fb9f-476c-9b0d-f5c5c893d3bc" ma:open="false" ma:isKeyword="false">
      <xsd:complexType>
        <xsd:sequence>
          <xsd:element ref="pc:Terms" minOccurs="0" maxOccurs="1"/>
        </xsd:sequence>
      </xsd:complexType>
    </xsd:element>
    <xsd:element name="DNB-AuteurFix" ma:index="19" nillable="true" ma:displayName="Author" ma:SearchPeopleOnly="false" ma:internalName="DNB_x002d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Ontvanger" ma:index="20" nillable="true" ma:displayName="Recipient" ma:SearchPeopleOnly="false" ma:internalName="DNB_x002d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CCOntvanger" ma:index="21" nillable="true" ma:displayName="CC Recipient" ma:SearchPeopleOnly="false" ma:internalName="DNB_x002d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x002d_Opmerkingen" ma:index="22" nillable="true" ma:displayName="Remarks" ma:hidden="true" ma:internalName="DNB_x002d_Opmerkingen">
      <xsd:simpleType>
        <xsd:restriction base="dms:Note"/>
      </xsd:simpleType>
    </xsd:element>
    <xsd:element name="DNB-Sjabloon" ma:index="23" nillable="true" ma:displayName="Sjabloon" ma:hidden="true" ma:internalName="DNB_x002d_Sjabloon">
      <xsd:simpleType>
        <xsd:restriction base="dms:Text"/>
      </xsd:simpleType>
    </xsd:element>
    <xsd:element name="EmTo" ma:index="24" nillable="true" ma:displayName="E-mail To" ma:hidden="true" ma:internalName="EmTo">
      <xsd:simpleType>
        <xsd:restriction base="dms:Note">
          <xsd:maxLength value="255"/>
        </xsd:restriction>
      </xsd:simpleType>
    </xsd:element>
    <xsd:element name="EmFromName" ma:index="25" nillable="true" ma:displayName="E-mail From" ma:hidden="true" ma:internalName="EmFromName">
      <xsd:simpleType>
        <xsd:restriction base="dms:Text"/>
      </xsd:simpleType>
    </xsd:element>
    <xsd:element name="EmCC" ma:index="26" nillable="true" ma:displayName="E-mail CC" ma:hidden="true" ma:internalName="EmCC">
      <xsd:simpleType>
        <xsd:restriction base="dms:Note">
          <xsd:maxLength value="255"/>
        </xsd:restriction>
      </xsd:simpleType>
    </xsd:element>
    <xsd:element name="EmDate" ma:index="27" nillable="true" ma:displayName="E-mail Date" ma:hidden="true" ma:internalName="EmDate">
      <xsd:simpleType>
        <xsd:restriction base="dms:DateTime"/>
      </xsd:simpleType>
    </xsd:element>
    <xsd:element name="EmAttachCount" ma:index="28" nillable="true" ma:displayName="E-mail Attachment Count" ma:hidden="true" ma:internalName="EmAttachCount">
      <xsd:simpleType>
        <xsd:restriction base="dms:Text"/>
      </xsd:simpleType>
    </xsd:element>
    <xsd:element name="EmAttachmentNames" ma:index="29" nillable="true" ma:displayName="E-mail Attachment Names" ma:hidden="true" ma:internalName="EmAttachmentNames">
      <xsd:simpleType>
        <xsd:restriction base="dms:Note">
          <xsd:maxLength value="255"/>
        </xsd:restriction>
      </xsd:simpleType>
    </xsd:element>
    <xsd:element name="DNB_x002d_Distributie" ma:index="30" nillable="true" ma:displayName="Distributie" ma:default="False" ma:hidden="true" ma:internalName="DNB_x002d_Distributie">
      <xsd:simpleType>
        <xsd:restriction base="dms:Boolean"/>
      </xsd:simpleType>
    </xsd:element>
    <xsd:element name="DNB_x002d_Projectnaam" ma:index="31" ma:displayName="Project Name" ma:internalName="DNB_x002d_Projectnaam" ma:readOnly="false">
      <xsd:simpleType>
        <xsd:restriction base="dms:Text"/>
      </xsd:simpleType>
    </xsd:element>
    <xsd:element name="DNB_x002d_DNBLabel_TaxHTField0" ma:index="32" ma:taxonomy="true" ma:internalName="DNB_x002d_DNBLabel_TaxHTField0" ma:taxonomyFieldName="DNBProjectLabel" ma:displayName="DNB Label" ma:readOnly="false" ma:fieldId="{81b0d8a7-ae50-43af-bb47-8d247fa91ac6}" ma:taxonomyMulti="true" ma:sspId="1e3213a6-3d3a-4fd1-b2e1-5dac641bbf5e" ma:termSetId="4e9423d1-34f4-40fe-9ef1-6e83ad29c3f3" ma:anchorId="00000000-0000-0000-0000-000000000000" ma:open="false" ma:isKeyword="false">
      <xsd:complexType>
        <xsd:sequence>
          <xsd:element ref="pc:Terms" minOccurs="0" maxOccurs="1"/>
        </xsd:sequence>
      </xsd:complexType>
    </xsd:element>
    <xsd:element name="DNB_x002d_ProjectId" ma:index="34" nillable="true" ma:displayName="Project ID" ma:internalName="DNB_x002d_ProjectId" ma:readOnly="false">
      <xsd:simpleType>
        <xsd:restriction base="dms:Text"/>
      </xsd:simpleType>
    </xsd:element>
    <xsd:element name="DNB_x002d_Publiceren" ma:index="35" nillable="true" ma:displayName="Publish" ma:default="False" ma:internalName="DNB_x002d_Publiceren">
      <xsd:simpleType>
        <xsd:restriction base="dms:Boolean"/>
      </xsd:simpleType>
    </xsd:element>
    <xsd:element name="DNB_x002d_Show" ma:index="36" ma:displayName="Show" ma:default="True" ma:description="A boolean value that indicates if a listitem is showed in the default view" ma:internalName="DNB_x002d_Show">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NB-Ontvanger xmlns="ab285385-18cf-46e6-bd7d-f67b07c7bdab">
      <UserInfo>
        <DisplayName/>
        <AccountId xsi:nil="true"/>
        <AccountType/>
      </UserInfo>
    </DNB-Ontvanger>
    <DNB_x002d_SecurityLevel_TaxHTField0 xmlns="ab285385-18cf-46e6-bd7d-f67b07c7bdab">
      <Terms xmlns="http://schemas.microsoft.com/office/infopath/2007/PartnerControls">
        <TermInfo xmlns="http://schemas.microsoft.com/office/infopath/2007/PartnerControls">
          <TermName xmlns="http://schemas.microsoft.com/office/infopath/2007/PartnerControls">DNB-UNRESTRICTED</TermName>
          <TermId xmlns="http://schemas.microsoft.com/office/infopath/2007/PartnerControls">2ea0aa57-80a3-4f67-9a8d-cb9c5b6ba549</TermId>
        </TermInfo>
      </Terms>
    </DNB_x002d_SecurityLevel_TaxHTField0>
    <DNB-Sjabloon xmlns="ab285385-18cf-46e6-bd7d-f67b07c7bdab" xsi:nil="true"/>
    <EmCC xmlns="ab285385-18cf-46e6-bd7d-f67b07c7bdab" xsi:nil="true"/>
    <DNB_x002d_Show xmlns="ab285385-18cf-46e6-bd7d-f67b07c7bdab">false</DNB_x002d_Show>
    <DNB_x002d_DNBLabel_TaxHTField0 xmlns="ab285385-18cf-46e6-bd7d-f67b07c7bdab">
      <Terms xmlns="http://schemas.microsoft.com/office/infopath/2007/PartnerControls">
        <TermInfo xmlns="http://schemas.microsoft.com/office/infopath/2007/PartnerControls">
          <TermName xmlns="http://schemas.microsoft.com/office/infopath/2007/PartnerControls">Opleidingen</TermName>
          <TermId xmlns="http://schemas.microsoft.com/office/infopath/2007/PartnerControls">7d9433ef-deb9-48d5-92da-b34d88ed1517</TermId>
        </TermInfo>
      </Terms>
    </DNB_x002d_DNBLabel_TaxHTField0>
    <DNB_x002d_Publiceren xmlns="ab285385-18cf-46e6-bd7d-f67b07c7bdab">false</DNB_x002d_Publiceren>
    <DNB_x002d_Afdeling_TaxHTField0 xmlns="ab285385-18cf-46e6-bd7d-f67b07c7bdab">
      <Terms xmlns="http://schemas.microsoft.com/office/infopath/2007/PartnerControls">
        <TermInfo xmlns="http://schemas.microsoft.com/office/infopath/2007/PartnerControls">
          <TermName xmlns="http://schemas.microsoft.com/office/infopath/2007/PartnerControls">Betalingsverkeer ＆ Onderpandservices</TermName>
          <TermId xmlns="http://schemas.microsoft.com/office/infopath/2007/PartnerControls">6c9fcb16-7089-4fc0-a43d-57b0227173f8</TermId>
        </TermInfo>
      </Terms>
    </DNB_x002d_Afdeling_TaxHTField0>
    <DNB-AuteurFix xmlns="ab285385-18cf-46e6-bd7d-f67b07c7bdab">
      <UserInfo>
        <DisplayName/>
        <AccountId xsi:nil="true"/>
        <AccountType/>
      </UserInfo>
    </DNB-AuteurFix>
    <DNB_x002d_ProjectId xmlns="ab285385-18cf-46e6-bd7d-f67b07c7bdab">DNB3155</DNB_x002d_ProjectId>
    <IconOverlay xmlns="http://schemas.microsoft.com/sharepoint/v4" xsi:nil="true"/>
    <DNB-CCOntvanger xmlns="ab285385-18cf-46e6-bd7d-f67b07c7bdab">
      <UserInfo>
        <DisplayName/>
        <AccountId xsi:nil="true"/>
        <AccountType/>
      </UserInfo>
    </DNB-CCOntvanger>
    <DNB_x002d_Opmerkingen xmlns="ab285385-18cf-46e6-bd7d-f67b07c7bdab" xsi:nil="true"/>
    <EmTo xmlns="ab285385-18cf-46e6-bd7d-f67b07c7bdab" xsi:nil="true"/>
    <EmAttachmentNames xmlns="ab285385-18cf-46e6-bd7d-f67b07c7bdab" xsi:nil="true"/>
    <DNB_x002d_Distributie xmlns="ab285385-18cf-46e6-bd7d-f67b07c7bdab">false</DNB_x002d_Distributie>
    <DNB_x002d_Divisie_TaxHTField0 xmlns="ab285385-18cf-46e6-bd7d-f67b07c7bdab">
      <Terms xmlns="http://schemas.microsoft.com/office/infopath/2007/PartnerControls">
        <TermInfo xmlns="http://schemas.microsoft.com/office/infopath/2007/PartnerControls">
          <TermName xmlns="http://schemas.microsoft.com/office/infopath/2007/PartnerControls">Betalingsverkeer ＆ Marktinfrastructuur</TermName>
          <TermId xmlns="http://schemas.microsoft.com/office/infopath/2007/PartnerControls">63b47962-3507-4440-842f-305816cd5da5</TermId>
        </TermInfo>
      </Terms>
    </DNB_x002d_Divisie_TaxHTField0>
    <EmDate xmlns="ab285385-18cf-46e6-bd7d-f67b07c7bdab" xsi:nil="true"/>
    <TaxCatchAll xmlns="03d6f7fb-10c8-4c3e-a6c7-df7b0011204a">
      <Value>5</Value>
      <Value>4</Value>
      <Value>29</Value>
      <Value>2</Value>
      <Value>1</Value>
    </TaxCatchAll>
    <DNB_x002d_Projectnaam xmlns="ab285385-18cf-46e6-bd7d-f67b07c7bdab">T2/T2S Consolidation NL</DNB_x002d_Projectnaam>
    <EmAttachCount xmlns="ab285385-18cf-46e6-bd7d-f67b07c7bdab" xsi:nil="true"/>
    <EmFromName xmlns="ab285385-18cf-46e6-bd7d-f67b07c7bdab" xsi:nil="true"/>
    <_dlc_DocIdPersistId xmlns="03d6f7fb-10c8-4c3e-a6c7-df7b0011204a" xsi:nil="true"/>
    <_dlc_DocId xmlns="c73b39cc-0e69-4665-8db4-7ab582043597">P288-674594403-328</_dlc_DocId>
    <_dlc_DocIdUrl xmlns="03d6f7fb-10c8-4c3e-a6c7-df7b0011204a">
      <Url>https://projects.sharepoint.dnb.nl/sites/T2T2SConsolidationNL/_layouts/15/DocIdRedir.aspx?ID=P288-674594403-328</Url>
      <Description>P288-674594403-328</Description>
    </_dlc_DocIdUrl>
  </documentManagement>
</p:properties>
</file>

<file path=customXml/itemProps1.xml><?xml version="1.0" encoding="utf-8"?>
<ds:datastoreItem xmlns:ds="http://schemas.openxmlformats.org/officeDocument/2006/customXml" ds:itemID="{EF8A8013-2BB4-4538-A96C-45256390127B}">
  <ds:schemaRefs>
    <ds:schemaRef ds:uri="http://schemas.microsoft.com/sharepoint/events"/>
  </ds:schemaRefs>
</ds:datastoreItem>
</file>

<file path=customXml/itemProps2.xml><?xml version="1.0" encoding="utf-8"?>
<ds:datastoreItem xmlns:ds="http://schemas.openxmlformats.org/officeDocument/2006/customXml" ds:itemID="{D039CC06-2A02-40C6-83E7-31A2050D2D80}">
  <ds:schemaRefs>
    <ds:schemaRef ds:uri="http://schemas.microsoft.com/sharepoint/v3/contenttype/forms"/>
  </ds:schemaRefs>
</ds:datastoreItem>
</file>

<file path=customXml/itemProps3.xml><?xml version="1.0" encoding="utf-8"?>
<ds:datastoreItem xmlns:ds="http://schemas.openxmlformats.org/officeDocument/2006/customXml" ds:itemID="{1C8E46B2-6D2D-4589-86C5-13775EC52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3b39cc-0e69-4665-8db4-7ab582043597"/>
    <ds:schemaRef ds:uri="03d6f7fb-10c8-4c3e-a6c7-df7b0011204a"/>
    <ds:schemaRef ds:uri="ab285385-18cf-46e6-bd7d-f67b07c7bda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BFB88DD-4D95-4682-8717-B3BFEA6A8F52}">
  <ds:schemaRefs>
    <ds:schemaRef ds:uri="http://schemas.microsoft.com/office/2006/metadata/properties"/>
    <ds:schemaRef ds:uri="ab285385-18cf-46e6-bd7d-f67b07c7bdab"/>
    <ds:schemaRef ds:uri="http://www.w3.org/XML/1998/namespace"/>
    <ds:schemaRef ds:uri="03d6f7fb-10c8-4c3e-a6c7-df7b0011204a"/>
    <ds:schemaRef ds:uri="http://schemas.microsoft.com/sharepoint/v4"/>
    <ds:schemaRef ds:uri="http://schemas.microsoft.com/sharepoint/v3"/>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c73b39cc-0e69-4665-8db4-7ab58204359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Template_draft_4_3_v1</Template>
  <TotalTime>4003</TotalTime>
  <Words>1635</Words>
  <Application>Microsoft Office PowerPoint</Application>
  <PresentationFormat>Diavoorstelling (4:3)</PresentationFormat>
  <Paragraphs>259</Paragraphs>
  <Slides>38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Times New Roman</vt:lpstr>
      <vt:lpstr>Wingdings</vt:lpstr>
      <vt:lpstr>Office</vt:lpstr>
      <vt:lpstr>T2-T2S Consolidation</vt:lpstr>
      <vt:lpstr> Agenda</vt:lpstr>
      <vt:lpstr>Time lines; receipt of Registration forms, set up and actual Testing</vt:lpstr>
      <vt:lpstr>The registration form</vt:lpstr>
      <vt:lpstr>Registration</vt:lpstr>
      <vt:lpstr>Registration Opening Form (R&amp;O guide 3.1.1.)</vt:lpstr>
      <vt:lpstr>Registration Opening Form (R&amp;O guide 3.1.1.)</vt:lpstr>
      <vt:lpstr>Registration Form Menu</vt:lpstr>
      <vt:lpstr>Registration – 1. Party – A.Main Information and B.Technical Address   (R&amp;O guide 4.2)</vt:lpstr>
      <vt:lpstr>Registration - 1. Party – B. Technical Address (Add)</vt:lpstr>
      <vt:lpstr>Registration – 1. Party – A)Main Information and B)Technical Address   (R&amp;O guide 4.2)</vt:lpstr>
      <vt:lpstr>Registration</vt:lpstr>
      <vt:lpstr>Registration – 1. Party – C) Party Service Link   (R&amp;O guide 4.2)</vt:lpstr>
      <vt:lpstr>Registration – 1. Party – E) CLM Configuration Data F)RTGS Configuration Data      (R&amp;O guide 4.2)</vt:lpstr>
      <vt:lpstr>Registration</vt:lpstr>
      <vt:lpstr>Registration – 1. Party – G) Banking Group G2) Billing Group     (R&amp;O guide 4.2)</vt:lpstr>
      <vt:lpstr>Registration 1. Party – H) Roles   (R&amp;O guide 4.2)</vt:lpstr>
      <vt:lpstr>Registration – 1. Party – completed, click “menu” to return to Form Menu</vt:lpstr>
      <vt:lpstr>Registration 2. Cash Account </vt:lpstr>
      <vt:lpstr>Registration</vt:lpstr>
      <vt:lpstr>Registration</vt:lpstr>
      <vt:lpstr>PowerPoint-presentatie</vt:lpstr>
      <vt:lpstr>Registration</vt:lpstr>
      <vt:lpstr>Registration – 2. Cash Account  F) Authorised Account User  (R&amp;O guide 6.1)</vt:lpstr>
      <vt:lpstr>PowerPoint-presentatie</vt:lpstr>
      <vt:lpstr>Registration</vt:lpstr>
      <vt:lpstr>Registration Form Menu</vt:lpstr>
      <vt:lpstr>Registration</vt:lpstr>
      <vt:lpstr>Registration Form Menu</vt:lpstr>
      <vt:lpstr>Registration</vt:lpstr>
      <vt:lpstr>Registration Form Menu</vt:lpstr>
      <vt:lpstr>Registration</vt:lpstr>
      <vt:lpstr>Registration</vt:lpstr>
      <vt:lpstr>Registration</vt:lpstr>
      <vt:lpstr>Registration</vt:lpstr>
      <vt:lpstr>Registration</vt:lpstr>
      <vt:lpstr>Documentation and Communication </vt:lpstr>
      <vt:lpstr>To conclude</vt:lpstr>
    </vt:vector>
  </TitlesOfParts>
  <Company>Deutsche Bundesbank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CSLD - TCCG-NL - training - Registration forms Guidance</dc:title>
  <dc:creator>Lena Dyllick</dc:creator>
  <cp:lastModifiedBy>Brokmann, B. (Bob) (BVM_BOS)</cp:lastModifiedBy>
  <cp:revision>212</cp:revision>
  <dcterms:created xsi:type="dcterms:W3CDTF">2021-03-16T11:19:05Z</dcterms:created>
  <dcterms:modified xsi:type="dcterms:W3CDTF">2021-11-03T10:18:46Z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0x0101001A9AF98CE4D646E7BAD5E0A615FBC4570033574BA5F6F8485F80DD011BE7D1CFF90023F4AB73563C5843BDD89388FCDFB9CE</vt:lpwstr>
  </property>
  <property fmtid="{D5CDD505-2E9C-101B-9397-08002B2CF9AE}" pid="3" name="DNB-Status_TaxHTField0">
    <vt:lpwstr>Lopend|9178452f-7c5d-4617-8a9d-cb6cbffbcbfc</vt:lpwstr>
  </property>
  <property fmtid="{D5CDD505-2E9C-101B-9397-08002B2CF9AE}" pid="4" name="DNB-Divisie">
    <vt:lpwstr>2;#Betalingsverkeer ＆ Marktinfrastructuur|63b47962-3507-4440-842f-305816cd5da5</vt:lpwstr>
  </property>
  <property fmtid="{D5CDD505-2E9C-101B-9397-08002B2CF9AE}" pid="5" name="DNBProjectLabel">
    <vt:lpwstr>29;#Opleidingen|7d9433ef-deb9-48d5-92da-b34d88ed1517</vt:lpwstr>
  </property>
  <property fmtid="{D5CDD505-2E9C-101B-9397-08002B2CF9AE}" pid="6" name="DNB-Status">
    <vt:lpwstr>5;#Lopend|9178452f-7c5d-4617-8a9d-cb6cbffbcbfc</vt:lpwstr>
  </property>
  <property fmtid="{D5CDD505-2E9C-101B-9397-08002B2CF9AE}" pid="7" name="DNB-SecurityLevel">
    <vt:lpwstr>4;#DNB-UNRESTRICTED|2ea0aa57-80a3-4f67-9a8d-cb9c5b6ba549</vt:lpwstr>
  </property>
  <property fmtid="{D5CDD505-2E9C-101B-9397-08002B2CF9AE}" pid="8" name="DNB-Afdeling">
    <vt:lpwstr>1;#Betalingsverkeer ＆ Onderpandservices|6c9fcb16-7089-4fc0-a43d-57b0227173f8</vt:lpwstr>
  </property>
  <property fmtid="{D5CDD505-2E9C-101B-9397-08002B2CF9AE}" pid="9" name="_dlc_DocIdItemGuid">
    <vt:lpwstr>f8534a50-bf24-44b8-b45c-6700160752af</vt:lpwstr>
  </property>
</Properties>
</file>