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60" r:id="rId4"/>
    <p:sldId id="261" r:id="rId5"/>
    <p:sldId id="320" r:id="rId6"/>
    <p:sldId id="257" r:id="rId7"/>
    <p:sldId id="259" r:id="rId8"/>
    <p:sldId id="313" r:id="rId9"/>
    <p:sldId id="311" r:id="rId10"/>
    <p:sldId id="314" r:id="rId11"/>
    <p:sldId id="315" r:id="rId12"/>
    <p:sldId id="319" r:id="rId13"/>
    <p:sldId id="321" r:id="rId14"/>
    <p:sldId id="322" r:id="rId15"/>
    <p:sldId id="323" r:id="rId16"/>
    <p:sldId id="317" r:id="rId17"/>
    <p:sldId id="312" r:id="rId18"/>
    <p:sldId id="316"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6/30/2022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5647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6/30/2022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8445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6/30/2022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1192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6/30/2022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780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6/30/2022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3213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6/30/2022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5943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6/30/2022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2135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6/30/2022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117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6/30/2022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3216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6/30/2022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37128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6/30/2022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5104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6/30/2022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871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7433F-4DCA-D9F6-E4B7-3A3452595AB8}"/>
              </a:ext>
            </a:extLst>
          </p:cNvPr>
          <p:cNvSpPr>
            <a:spLocks noGrp="1"/>
          </p:cNvSpPr>
          <p:nvPr>
            <p:ph type="ctrTitle"/>
          </p:nvPr>
        </p:nvSpPr>
        <p:spPr>
          <a:xfrm>
            <a:off x="5289754" y="639097"/>
            <a:ext cx="6253317" cy="3686015"/>
          </a:xfrm>
        </p:spPr>
        <p:txBody>
          <a:bodyPr>
            <a:noAutofit/>
          </a:bodyPr>
          <a:lstStyle/>
          <a:p>
            <a:r>
              <a:rPr lang="en-GB" sz="4500" dirty="0"/>
              <a:t>A quantity-based approach to constructing climate risk hedge portfolio by Johannes </a:t>
            </a:r>
            <a:r>
              <a:rPr lang="en-GB" sz="4500" dirty="0" err="1"/>
              <a:t>Stroebel</a:t>
            </a:r>
            <a:r>
              <a:rPr lang="en-GB" sz="4500" dirty="0"/>
              <a:t> et al.</a:t>
            </a:r>
          </a:p>
        </p:txBody>
      </p:sp>
      <p:sp>
        <p:nvSpPr>
          <p:cNvPr id="3" name="Subtitle 2">
            <a:extLst>
              <a:ext uri="{FF2B5EF4-FFF2-40B4-BE49-F238E27FC236}">
                <a16:creationId xmlns:a16="http://schemas.microsoft.com/office/drawing/2014/main" id="{97565636-2E7B-651D-501D-C4F3401859E8}"/>
              </a:ext>
            </a:extLst>
          </p:cNvPr>
          <p:cNvSpPr>
            <a:spLocks noGrp="1"/>
          </p:cNvSpPr>
          <p:nvPr>
            <p:ph type="subTitle" idx="1"/>
          </p:nvPr>
        </p:nvSpPr>
        <p:spPr>
          <a:xfrm>
            <a:off x="5289753" y="4672738"/>
            <a:ext cx="6269347" cy="1342167"/>
          </a:xfrm>
        </p:spPr>
        <p:txBody>
          <a:bodyPr>
            <a:normAutofit fontScale="77500" lnSpcReduction="20000"/>
          </a:bodyPr>
          <a:lstStyle/>
          <a:p>
            <a:r>
              <a:rPr lang="en-GB" dirty="0">
                <a:solidFill>
                  <a:schemeClr val="tx1">
                    <a:lumMod val="85000"/>
                    <a:lumOff val="15000"/>
                  </a:schemeClr>
                </a:solidFill>
              </a:rPr>
              <a:t>Comment rick van der ploeg</a:t>
            </a:r>
          </a:p>
          <a:p>
            <a:r>
              <a:rPr lang="en-GB" dirty="0">
                <a:solidFill>
                  <a:schemeClr val="tx1">
                    <a:lumMod val="85000"/>
                    <a:lumOff val="15000"/>
                  </a:schemeClr>
                </a:solidFill>
              </a:rPr>
              <a:t>DNB-</a:t>
            </a:r>
            <a:r>
              <a:rPr lang="en-GB" dirty="0" err="1">
                <a:solidFill>
                  <a:schemeClr val="tx1">
                    <a:lumMod val="85000"/>
                    <a:lumOff val="15000"/>
                  </a:schemeClr>
                </a:solidFill>
              </a:rPr>
              <a:t>Riksbank</a:t>
            </a:r>
            <a:r>
              <a:rPr lang="en-GB" dirty="0">
                <a:solidFill>
                  <a:schemeClr val="tx1">
                    <a:lumMod val="85000"/>
                    <a:lumOff val="15000"/>
                  </a:schemeClr>
                </a:solidFill>
              </a:rPr>
              <a:t>-Bundesbank macroprudential conference series 20-21 June 2022 </a:t>
            </a:r>
          </a:p>
        </p:txBody>
      </p:sp>
      <p:pic>
        <p:nvPicPr>
          <p:cNvPr id="4" name="Picture 3" descr="Colorful flowers on field">
            <a:extLst>
              <a:ext uri="{FF2B5EF4-FFF2-40B4-BE49-F238E27FC236}">
                <a16:creationId xmlns:a16="http://schemas.microsoft.com/office/drawing/2014/main" id="{C8EDDDFD-BB03-765F-851D-B64D23389EC0}"/>
              </a:ext>
            </a:extLst>
          </p:cNvPr>
          <p:cNvPicPr>
            <a:picLocks noChangeAspect="1"/>
          </p:cNvPicPr>
          <p:nvPr/>
        </p:nvPicPr>
        <p:blipFill rotWithShape="1">
          <a:blip r:embed="rId2"/>
          <a:srcRect l="41402" r="13481" b="-2"/>
          <a:stretch/>
        </p:blipFill>
        <p:spPr>
          <a:xfrm>
            <a:off x="-1" y="1"/>
            <a:ext cx="4635315" cy="6857999"/>
          </a:xfrm>
          <a:prstGeom prst="rect">
            <a:avLst/>
          </a:prstGeom>
        </p:spPr>
      </p:pic>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633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DED9-8BA1-ECD8-DE8C-E6264FE6B693}"/>
              </a:ext>
            </a:extLst>
          </p:cNvPr>
          <p:cNvSpPr>
            <a:spLocks noGrp="1"/>
          </p:cNvSpPr>
          <p:nvPr>
            <p:ph type="title"/>
          </p:nvPr>
        </p:nvSpPr>
        <p:spPr/>
        <p:txBody>
          <a:bodyPr>
            <a:normAutofit fontScale="90000"/>
          </a:bodyPr>
          <a:lstStyle/>
          <a:p>
            <a:r>
              <a:rPr lang="en-GB" dirty="0"/>
              <a:t>Alekseev, Giglio, </a:t>
            </a:r>
            <a:r>
              <a:rPr lang="en-GB" dirty="0" err="1"/>
              <a:t>Maingi</a:t>
            </a:r>
            <a:r>
              <a:rPr lang="en-GB" dirty="0"/>
              <a:t>, </a:t>
            </a:r>
            <a:r>
              <a:rPr lang="en-GB" dirty="0" err="1"/>
              <a:t>Selgrad</a:t>
            </a:r>
            <a:r>
              <a:rPr lang="en-GB" dirty="0"/>
              <a:t> and </a:t>
            </a:r>
            <a:r>
              <a:rPr lang="en-GB" dirty="0" err="1"/>
              <a:t>Stroebel</a:t>
            </a:r>
            <a:r>
              <a:rPr lang="en-GB" dirty="0"/>
              <a:t>: Climate hedging risk portfolios</a:t>
            </a:r>
          </a:p>
        </p:txBody>
      </p:sp>
      <p:sp>
        <p:nvSpPr>
          <p:cNvPr id="3" name="Content Placeholder 2">
            <a:extLst>
              <a:ext uri="{FF2B5EF4-FFF2-40B4-BE49-F238E27FC236}">
                <a16:creationId xmlns:a16="http://schemas.microsoft.com/office/drawing/2014/main" id="{C5997617-E380-2301-6446-3962987ABAEE}"/>
              </a:ext>
            </a:extLst>
          </p:cNvPr>
          <p:cNvSpPr>
            <a:spLocks noGrp="1"/>
          </p:cNvSpPr>
          <p:nvPr>
            <p:ph idx="1"/>
          </p:nvPr>
        </p:nvSpPr>
        <p:spPr>
          <a:xfrm>
            <a:off x="1097280" y="2013358"/>
            <a:ext cx="10689252" cy="4404220"/>
          </a:xfrm>
        </p:spPr>
        <p:txBody>
          <a:bodyPr>
            <a:normAutofit/>
          </a:bodyPr>
          <a:lstStyle/>
          <a:p>
            <a:r>
              <a:rPr lang="en-GB" dirty="0" err="1"/>
              <a:t>Koijen</a:t>
            </a:r>
            <a:r>
              <a:rPr lang="en-GB" dirty="0"/>
              <a:t>  and </a:t>
            </a:r>
            <a:r>
              <a:rPr lang="en-GB" dirty="0" err="1"/>
              <a:t>Yogo</a:t>
            </a:r>
            <a:r>
              <a:rPr lang="en-GB" dirty="0"/>
              <a:t> (JPE, 2019): use holdings data to predict price responses to fundamental shocks</a:t>
            </a:r>
          </a:p>
          <a:p>
            <a:r>
              <a:rPr lang="en-GB" dirty="0"/>
              <a:t>Quantity-based approach to hedge risks from climate change</a:t>
            </a:r>
          </a:p>
          <a:p>
            <a:r>
              <a:rPr lang="en-GB" dirty="0"/>
              <a:t>Novelty: exploit information on how mutual fund managers respond to four types of idiosyncratic (and almost uncorrelated) shifts in their beliefs about climate change:</a:t>
            </a:r>
          </a:p>
          <a:p>
            <a:pPr lvl="1"/>
            <a:r>
              <a:rPr lang="en-GB" dirty="0"/>
              <a:t>Experience local extreme heat events: mortalities, extreme temperature relative to the history of that location, crop indemnity payments related to such events (validate using Google searches)</a:t>
            </a:r>
          </a:p>
          <a:p>
            <a:pPr lvl="1"/>
            <a:r>
              <a:rPr lang="en-GB" dirty="0"/>
              <a:t>Instance when mutual fund managers change their language to specifically mention climate risks</a:t>
            </a:r>
          </a:p>
          <a:p>
            <a:r>
              <a:rPr lang="en-GB" sz="2000" dirty="0"/>
              <a:t>Use observed changes in portfolio following such idiosyncratic belief shifts to predict how investors will reallocate capital once aggregate climate news occurs that shifts beliefs of many investors and thus change equilibrium prices</a:t>
            </a:r>
          </a:p>
        </p:txBody>
      </p:sp>
    </p:spTree>
    <p:extLst>
      <p:ext uri="{BB962C8B-B14F-4D97-AF65-F5344CB8AC3E}">
        <p14:creationId xmlns:p14="http://schemas.microsoft.com/office/powerpoint/2010/main" val="342447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90AD-1561-44B9-47BA-F1F91198D278}"/>
              </a:ext>
            </a:extLst>
          </p:cNvPr>
          <p:cNvSpPr>
            <a:spLocks noGrp="1"/>
          </p:cNvSpPr>
          <p:nvPr>
            <p:ph type="title"/>
          </p:nvPr>
        </p:nvSpPr>
        <p:spPr/>
        <p:txBody>
          <a:bodyPr>
            <a:normAutofit/>
          </a:bodyPr>
          <a:lstStyle/>
          <a:p>
            <a:r>
              <a:rPr lang="en-GB" sz="4400" dirty="0"/>
              <a:t>Hedging climate risks</a:t>
            </a:r>
          </a:p>
        </p:txBody>
      </p:sp>
      <p:sp>
        <p:nvSpPr>
          <p:cNvPr id="3" name="Content Placeholder 2">
            <a:extLst>
              <a:ext uri="{FF2B5EF4-FFF2-40B4-BE49-F238E27FC236}">
                <a16:creationId xmlns:a16="http://schemas.microsoft.com/office/drawing/2014/main" id="{FB99AB66-5A39-4528-EADE-B641C2B2CFFC}"/>
              </a:ext>
            </a:extLst>
          </p:cNvPr>
          <p:cNvSpPr>
            <a:spLocks noGrp="1"/>
          </p:cNvSpPr>
          <p:nvPr>
            <p:ph idx="1"/>
          </p:nvPr>
        </p:nvSpPr>
        <p:spPr>
          <a:xfrm>
            <a:off x="1103991" y="1980641"/>
            <a:ext cx="10747975" cy="3760891"/>
          </a:xfrm>
        </p:spPr>
        <p:txBody>
          <a:bodyPr>
            <a:noAutofit/>
          </a:bodyPr>
          <a:lstStyle/>
          <a:p>
            <a:r>
              <a:rPr lang="en-GB" sz="1900" dirty="0"/>
              <a:t>A portfolio that holds stocks that investors buy following idiosyncratic climate belief shocks appreciates in value in periods with aggregate negative climate shocks</a:t>
            </a:r>
          </a:p>
          <a:p>
            <a:r>
              <a:rPr lang="en-GB" sz="1900" dirty="0"/>
              <a:t>Quantity-based approach gives better out-of-sample hedging performance</a:t>
            </a:r>
          </a:p>
          <a:p>
            <a:r>
              <a:rPr lang="en-GB" sz="1900" dirty="0"/>
              <a:t>Point is that it learns from rich cross-sectional trading responses which do not affect equilibrium asset prices rather than from time-series price information which is not of much help with newly emerging risks</a:t>
            </a:r>
          </a:p>
          <a:p>
            <a:r>
              <a:rPr lang="en-GB" sz="1900" dirty="0"/>
              <a:t>The methodology is also used to design hedge portfolios that deal with aggregate unemployment and housing risks</a:t>
            </a:r>
          </a:p>
          <a:p>
            <a:r>
              <a:rPr lang="en-GB" sz="1900" dirty="0"/>
              <a:t>Go long on assets that investors buy after an idiosyncratic shock and go short on assets investors tend to sell after such a shock</a:t>
            </a:r>
          </a:p>
          <a:p>
            <a:r>
              <a:rPr lang="en-GB" sz="1900" dirty="0"/>
              <a:t>Such a portfolio should rise in value after an aggregate climate shock</a:t>
            </a:r>
          </a:p>
        </p:txBody>
      </p:sp>
    </p:spTree>
    <p:extLst>
      <p:ext uri="{BB962C8B-B14F-4D97-AF65-F5344CB8AC3E}">
        <p14:creationId xmlns:p14="http://schemas.microsoft.com/office/powerpoint/2010/main" val="259961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203F-FC79-574E-7942-B9CBC09FCAD4}"/>
              </a:ext>
            </a:extLst>
          </p:cNvPr>
          <p:cNvSpPr>
            <a:spLocks noGrp="1"/>
          </p:cNvSpPr>
          <p:nvPr>
            <p:ph type="title"/>
          </p:nvPr>
        </p:nvSpPr>
        <p:spPr/>
        <p:txBody>
          <a:bodyPr/>
          <a:lstStyle/>
          <a:p>
            <a:r>
              <a:rPr lang="en-GB" dirty="0"/>
              <a:t>Match location of mutual fund advisers with local climate shocks</a:t>
            </a:r>
          </a:p>
        </p:txBody>
      </p:sp>
      <p:pic>
        <p:nvPicPr>
          <p:cNvPr id="4" name="Content Placeholder 3">
            <a:extLst>
              <a:ext uri="{FF2B5EF4-FFF2-40B4-BE49-F238E27FC236}">
                <a16:creationId xmlns:a16="http://schemas.microsoft.com/office/drawing/2014/main" id="{3E7D1536-B242-39ED-B565-E9DA6850C4EF}"/>
              </a:ext>
            </a:extLst>
          </p:cNvPr>
          <p:cNvPicPr>
            <a:picLocks noGrp="1" noChangeAspect="1"/>
          </p:cNvPicPr>
          <p:nvPr>
            <p:ph idx="1"/>
          </p:nvPr>
        </p:nvPicPr>
        <p:blipFill>
          <a:blip r:embed="rId2"/>
          <a:stretch>
            <a:fillRect/>
          </a:stretch>
        </p:blipFill>
        <p:spPr>
          <a:xfrm>
            <a:off x="947956" y="2108200"/>
            <a:ext cx="9218513" cy="4141598"/>
          </a:xfrm>
          <a:prstGeom prst="rect">
            <a:avLst/>
          </a:prstGeom>
        </p:spPr>
      </p:pic>
    </p:spTree>
    <p:extLst>
      <p:ext uri="{BB962C8B-B14F-4D97-AF65-F5344CB8AC3E}">
        <p14:creationId xmlns:p14="http://schemas.microsoft.com/office/powerpoint/2010/main" val="422111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8457-7116-5143-D8C3-A32C47B954FC}"/>
              </a:ext>
            </a:extLst>
          </p:cNvPr>
          <p:cNvSpPr>
            <a:spLocks noGrp="1"/>
          </p:cNvSpPr>
          <p:nvPr>
            <p:ph type="title"/>
          </p:nvPr>
        </p:nvSpPr>
        <p:spPr/>
        <p:txBody>
          <a:bodyPr/>
          <a:lstStyle/>
          <a:p>
            <a:r>
              <a:rPr lang="en-GB" dirty="0"/>
              <a:t>Method</a:t>
            </a:r>
          </a:p>
        </p:txBody>
      </p:sp>
      <p:sp>
        <p:nvSpPr>
          <p:cNvPr id="3" name="Content Placeholder 2">
            <a:extLst>
              <a:ext uri="{FF2B5EF4-FFF2-40B4-BE49-F238E27FC236}">
                <a16:creationId xmlns:a16="http://schemas.microsoft.com/office/drawing/2014/main" id="{2BF76530-86A6-7E98-777A-4AE3BBE89561}"/>
              </a:ext>
            </a:extLst>
          </p:cNvPr>
          <p:cNvSpPr>
            <a:spLocks noGrp="1"/>
          </p:cNvSpPr>
          <p:nvPr>
            <p:ph idx="1"/>
          </p:nvPr>
        </p:nvSpPr>
        <p:spPr>
          <a:xfrm>
            <a:off x="1097280" y="2108201"/>
            <a:ext cx="10058400" cy="4299743"/>
          </a:xfrm>
        </p:spPr>
        <p:txBody>
          <a:bodyPr>
            <a:normAutofit lnSpcReduction="10000"/>
          </a:bodyPr>
          <a:lstStyle/>
          <a:p>
            <a:r>
              <a:rPr lang="en-GB" dirty="0"/>
              <a:t>First, calculate active change in the share of the portfolio held in industry through active trading (equation (2))</a:t>
            </a:r>
          </a:p>
          <a:p>
            <a:r>
              <a:rPr lang="en-GB" dirty="0"/>
              <a:t>Second, regress these on the four idiosyncratic beliefs of climate risks and time fixed effects to obtain the industry-specific climate quantity beta (equation (3))</a:t>
            </a:r>
          </a:p>
          <a:p>
            <a:r>
              <a:rPr lang="en-GB" dirty="0"/>
              <a:t>Third, use these betas to obtain the excess returns of the corresponding quantity-based hedge portfolio (equation (4))</a:t>
            </a:r>
          </a:p>
          <a:p>
            <a:r>
              <a:rPr lang="en-GB" dirty="0"/>
              <a:t>Fourth, regress these portfolio returns on returns of the market, size and value factors (equation (5)): the </a:t>
            </a:r>
            <a:r>
              <a:rPr lang="en-GB" dirty="0" err="1"/>
              <a:t>Fama</a:t>
            </a:r>
            <a:r>
              <a:rPr lang="en-GB" dirty="0"/>
              <a:t>-French factors capture about 30% of the variation</a:t>
            </a:r>
          </a:p>
          <a:p>
            <a:endParaRPr lang="en-GB" dirty="0"/>
          </a:p>
          <a:p>
            <a:r>
              <a:rPr lang="en-GB" dirty="0"/>
              <a:t>Alternatives: narrative approach and mimicking approach</a:t>
            </a:r>
          </a:p>
          <a:p>
            <a:endParaRPr lang="en-GB" dirty="0"/>
          </a:p>
          <a:p>
            <a:endParaRPr lang="en-GB" dirty="0"/>
          </a:p>
        </p:txBody>
      </p:sp>
    </p:spTree>
    <p:extLst>
      <p:ext uri="{BB962C8B-B14F-4D97-AF65-F5344CB8AC3E}">
        <p14:creationId xmlns:p14="http://schemas.microsoft.com/office/powerpoint/2010/main" val="372349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9A6B0-664E-7147-1BF9-624B0A4E6097}"/>
              </a:ext>
            </a:extLst>
          </p:cNvPr>
          <p:cNvPicPr>
            <a:picLocks noChangeAspect="1"/>
          </p:cNvPicPr>
          <p:nvPr/>
        </p:nvPicPr>
        <p:blipFill>
          <a:blip r:embed="rId2"/>
          <a:stretch>
            <a:fillRect/>
          </a:stretch>
        </p:blipFill>
        <p:spPr>
          <a:xfrm>
            <a:off x="1671484" y="0"/>
            <a:ext cx="8849032" cy="6293644"/>
          </a:xfrm>
          <a:prstGeom prst="rect">
            <a:avLst/>
          </a:prstGeom>
        </p:spPr>
      </p:pic>
    </p:spTree>
    <p:extLst>
      <p:ext uri="{BB962C8B-B14F-4D97-AF65-F5344CB8AC3E}">
        <p14:creationId xmlns:p14="http://schemas.microsoft.com/office/powerpoint/2010/main" val="323434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B9A4E-2AD1-2DC2-CE56-E534A1ED71DE}"/>
              </a:ext>
            </a:extLst>
          </p:cNvPr>
          <p:cNvSpPr>
            <a:spLocks noGrp="1"/>
          </p:cNvSpPr>
          <p:nvPr>
            <p:ph type="title"/>
          </p:nvPr>
        </p:nvSpPr>
        <p:spPr/>
        <p:txBody>
          <a:bodyPr/>
          <a:lstStyle/>
          <a:p>
            <a:r>
              <a:rPr lang="en-GB" dirty="0"/>
              <a:t>Industry-specific climate quantity betas</a:t>
            </a:r>
          </a:p>
        </p:txBody>
      </p:sp>
      <p:sp>
        <p:nvSpPr>
          <p:cNvPr id="3" name="Content Placeholder 2">
            <a:extLst>
              <a:ext uri="{FF2B5EF4-FFF2-40B4-BE49-F238E27FC236}">
                <a16:creationId xmlns:a16="http://schemas.microsoft.com/office/drawing/2014/main" id="{A49F19BB-C119-F841-C85A-80464E8559B5}"/>
              </a:ext>
            </a:extLst>
          </p:cNvPr>
          <p:cNvSpPr>
            <a:spLocks noGrp="1"/>
          </p:cNvSpPr>
          <p:nvPr>
            <p:ph idx="1"/>
          </p:nvPr>
        </p:nvSpPr>
        <p:spPr/>
        <p:txBody>
          <a:bodyPr>
            <a:normAutofit/>
          </a:bodyPr>
          <a:lstStyle/>
          <a:p>
            <a:r>
              <a:rPr lang="en-GB" sz="2600" dirty="0"/>
              <a:t>Positive industry-specific climate quantity betas: </a:t>
            </a:r>
          </a:p>
          <a:p>
            <a:pPr lvl="1"/>
            <a:r>
              <a:rPr lang="en-GB" sz="2600" dirty="0"/>
              <a:t>more trade in car stocks in response to idiosyncratic shocks (surge in demand for E.V.s?)</a:t>
            </a:r>
          </a:p>
          <a:p>
            <a:pPr lvl="1"/>
            <a:r>
              <a:rPr lang="en-GB" sz="2600" dirty="0"/>
              <a:t>even in fossil energy stocks (regulation keeps out competitors? play a role in green transition?)</a:t>
            </a:r>
          </a:p>
          <a:p>
            <a:pPr lvl="1"/>
            <a:r>
              <a:rPr lang="en-GB" sz="2600" dirty="0"/>
              <a:t>more trade in insurance stocks: </a:t>
            </a:r>
          </a:p>
          <a:p>
            <a:r>
              <a:rPr lang="en-GB" sz="2600" dirty="0"/>
              <a:t>More evidence on the mechanisms?</a:t>
            </a:r>
          </a:p>
        </p:txBody>
      </p:sp>
    </p:spTree>
    <p:extLst>
      <p:ext uri="{BB962C8B-B14F-4D97-AF65-F5344CB8AC3E}">
        <p14:creationId xmlns:p14="http://schemas.microsoft.com/office/powerpoint/2010/main" val="220828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3AC9-3669-6A78-1449-9D0E9C9BBF3A}"/>
              </a:ext>
            </a:extLst>
          </p:cNvPr>
          <p:cNvSpPr>
            <a:spLocks noGrp="1"/>
          </p:cNvSpPr>
          <p:nvPr>
            <p:ph type="title"/>
          </p:nvPr>
        </p:nvSpPr>
        <p:spPr/>
        <p:txBody>
          <a:bodyPr/>
          <a:lstStyle/>
          <a:p>
            <a:r>
              <a:rPr lang="en-GB" dirty="0"/>
              <a:t>Empirical strategies and results</a:t>
            </a:r>
          </a:p>
        </p:txBody>
      </p:sp>
      <p:sp>
        <p:nvSpPr>
          <p:cNvPr id="3" name="Content Placeholder 2">
            <a:extLst>
              <a:ext uri="{FF2B5EF4-FFF2-40B4-BE49-F238E27FC236}">
                <a16:creationId xmlns:a16="http://schemas.microsoft.com/office/drawing/2014/main" id="{C0465293-03C4-604D-BBF8-B6F3D918C43A}"/>
              </a:ext>
            </a:extLst>
          </p:cNvPr>
          <p:cNvSpPr>
            <a:spLocks noGrp="1"/>
          </p:cNvSpPr>
          <p:nvPr>
            <p:ph idx="1"/>
          </p:nvPr>
        </p:nvSpPr>
        <p:spPr>
          <a:xfrm>
            <a:off x="1097280" y="2088858"/>
            <a:ext cx="10815087" cy="4328719"/>
          </a:xfrm>
        </p:spPr>
        <p:txBody>
          <a:bodyPr>
            <a:normAutofit fontScale="92500" lnSpcReduction="20000"/>
          </a:bodyPr>
          <a:lstStyle/>
          <a:p>
            <a:r>
              <a:rPr lang="en-GB" dirty="0"/>
              <a:t>Construct long-short portfolios for each of the four types of idiosyncratic climate risks and then check out-of-sample performance with respect to various measures of aggregate climate risk</a:t>
            </a:r>
          </a:p>
          <a:p>
            <a:r>
              <a:rPr lang="en-GB" dirty="0"/>
              <a:t>Compare this strategy with:</a:t>
            </a:r>
          </a:p>
          <a:p>
            <a:pPr lvl="1"/>
            <a:r>
              <a:rPr lang="en-GB" dirty="0"/>
              <a:t>Narrative approach (e.g., buy clean energy, sell coal, buy companies with high ESG scores) works only if economic priors are correct (cf. Engle et al., RFS, 2020) but buying clean energy stocks works while shorting traditional energy companies is a bad hedge</a:t>
            </a:r>
          </a:p>
          <a:p>
            <a:pPr lvl="1"/>
            <a:r>
              <a:rPr lang="en-GB" dirty="0"/>
              <a:t>Mimicking portfolio approach which projects climate risks on a set of portfolio returns using time series data (not very good for short time series)</a:t>
            </a:r>
          </a:p>
          <a:p>
            <a:r>
              <a:rPr lang="en-GB" dirty="0"/>
              <a:t>These two approaches offer mixed results (good hedge for some risks and bad for others)</a:t>
            </a:r>
          </a:p>
          <a:p>
            <a:r>
              <a:rPr lang="en-GB" dirty="0"/>
              <a:t>Hedging climate risks is tough: few attain more than 20% out-of-sample correlation with the climate shock series</a:t>
            </a:r>
          </a:p>
          <a:p>
            <a:r>
              <a:rPr lang="en-GB" dirty="0"/>
              <a:t>But quantity-based method hedges against all risks and maximum out-of-sample correlation above 30%</a:t>
            </a:r>
          </a:p>
        </p:txBody>
      </p:sp>
    </p:spTree>
    <p:extLst>
      <p:ext uri="{BB962C8B-B14F-4D97-AF65-F5344CB8AC3E}">
        <p14:creationId xmlns:p14="http://schemas.microsoft.com/office/powerpoint/2010/main" val="372720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F417-9248-2CE8-34FA-16B87C79218B}"/>
              </a:ext>
            </a:extLst>
          </p:cNvPr>
          <p:cNvSpPr>
            <a:spLocks noGrp="1"/>
          </p:cNvSpPr>
          <p:nvPr>
            <p:ph type="title"/>
          </p:nvPr>
        </p:nvSpPr>
        <p:spPr/>
        <p:txBody>
          <a:bodyPr/>
          <a:lstStyle/>
          <a:p>
            <a:r>
              <a:rPr lang="en-GB" dirty="0"/>
              <a:t>Less effective strategies?</a:t>
            </a:r>
          </a:p>
        </p:txBody>
      </p:sp>
      <p:sp>
        <p:nvSpPr>
          <p:cNvPr id="3" name="Content Placeholder 2">
            <a:extLst>
              <a:ext uri="{FF2B5EF4-FFF2-40B4-BE49-F238E27FC236}">
                <a16:creationId xmlns:a16="http://schemas.microsoft.com/office/drawing/2014/main" id="{3129F197-40B4-1F6A-6B99-14314DC1398C}"/>
              </a:ext>
            </a:extLst>
          </p:cNvPr>
          <p:cNvSpPr>
            <a:spLocks noGrp="1"/>
          </p:cNvSpPr>
          <p:nvPr>
            <p:ph idx="1"/>
          </p:nvPr>
        </p:nvSpPr>
        <p:spPr>
          <a:xfrm>
            <a:off x="1097280" y="1971414"/>
            <a:ext cx="10058400" cy="4429386"/>
          </a:xfrm>
        </p:spPr>
        <p:txBody>
          <a:bodyPr>
            <a:normAutofit fontScale="85000" lnSpcReduction="20000"/>
          </a:bodyPr>
          <a:lstStyle/>
          <a:p>
            <a:r>
              <a:rPr lang="en-GB" sz="2600" dirty="0"/>
              <a:t>Long-short portfolios: buy assets that benefit from climate risk realisation and sell assets that loose (Engle et al., RFS, 2020)</a:t>
            </a:r>
          </a:p>
          <a:p>
            <a:r>
              <a:rPr lang="en-GB" sz="2600" dirty="0"/>
              <a:t>Mimicking portfolios (Lamont, 2001)</a:t>
            </a:r>
          </a:p>
          <a:p>
            <a:r>
              <a:rPr lang="en-GB" sz="2600" dirty="0"/>
              <a:t>Invest in ESG or other green trackers</a:t>
            </a:r>
          </a:p>
          <a:p>
            <a:r>
              <a:rPr lang="en-GB" sz="2600" dirty="0"/>
              <a:t>Divestment:</a:t>
            </a:r>
          </a:p>
          <a:p>
            <a:pPr lvl="1"/>
            <a:r>
              <a:rPr lang="en-GB" sz="2400" dirty="0"/>
              <a:t>Institutional investors are divesting away from carbon-intensive stocks</a:t>
            </a:r>
          </a:p>
          <a:p>
            <a:pPr lvl="1"/>
            <a:r>
              <a:rPr lang="en-GB" sz="2400" dirty="0"/>
              <a:t>Impact investing does not have much of an effect on cost of capital of carbon-intensive corporations (Berk and van </a:t>
            </a:r>
            <a:r>
              <a:rPr lang="en-GB" sz="2400" dirty="0" err="1"/>
              <a:t>Binsbergen</a:t>
            </a:r>
            <a:r>
              <a:rPr lang="en-GB" sz="2400" dirty="0"/>
              <a:t>, 2021)</a:t>
            </a:r>
          </a:p>
          <a:p>
            <a:r>
              <a:rPr lang="en-GB" sz="2600" dirty="0"/>
              <a:t>Catastrophe bonds</a:t>
            </a:r>
          </a:p>
          <a:p>
            <a:r>
              <a:rPr lang="en-GB" sz="2600" dirty="0"/>
              <a:t>Can we show empirically that the quantity-based hedging is also superior for the latter three strategies?</a:t>
            </a:r>
          </a:p>
        </p:txBody>
      </p:sp>
    </p:spTree>
    <p:extLst>
      <p:ext uri="{BB962C8B-B14F-4D97-AF65-F5344CB8AC3E}">
        <p14:creationId xmlns:p14="http://schemas.microsoft.com/office/powerpoint/2010/main" val="124549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F125-B68E-52E2-651C-4AFD1C8991B2}"/>
              </a:ext>
            </a:extLst>
          </p:cNvPr>
          <p:cNvSpPr>
            <a:spLocks noGrp="1"/>
          </p:cNvSpPr>
          <p:nvPr>
            <p:ph type="title"/>
          </p:nvPr>
        </p:nvSpPr>
        <p:spPr/>
        <p:txBody>
          <a:bodyPr/>
          <a:lstStyle/>
          <a:p>
            <a:r>
              <a:rPr lang="en-GB" dirty="0"/>
              <a:t>Other questions</a:t>
            </a:r>
          </a:p>
        </p:txBody>
      </p:sp>
      <p:sp>
        <p:nvSpPr>
          <p:cNvPr id="3" name="Content Placeholder 2">
            <a:extLst>
              <a:ext uri="{FF2B5EF4-FFF2-40B4-BE49-F238E27FC236}">
                <a16:creationId xmlns:a16="http://schemas.microsoft.com/office/drawing/2014/main" id="{F50BC0AE-92E1-87A5-497B-98D8B8E1D172}"/>
              </a:ext>
            </a:extLst>
          </p:cNvPr>
          <p:cNvSpPr>
            <a:spLocks noGrp="1"/>
          </p:cNvSpPr>
          <p:nvPr>
            <p:ph idx="1"/>
          </p:nvPr>
        </p:nvSpPr>
        <p:spPr>
          <a:xfrm>
            <a:off x="1097279" y="1864517"/>
            <a:ext cx="11004234" cy="4486275"/>
          </a:xfrm>
        </p:spPr>
        <p:txBody>
          <a:bodyPr>
            <a:noAutofit/>
          </a:bodyPr>
          <a:lstStyle/>
          <a:p>
            <a:r>
              <a:rPr lang="en-GB" sz="2100" dirty="0"/>
              <a:t>Is it reasonable to assume that investors react similarly to aggregate climate risks as to idiosyncratic risks?</a:t>
            </a:r>
          </a:p>
          <a:p>
            <a:r>
              <a:rPr lang="en-GB" sz="2100" dirty="0"/>
              <a:t>Exercise is done for U.S. mutual funds where we can observe trading: can results be improved for other types of investors, other types of assets, and other countries?</a:t>
            </a:r>
          </a:p>
          <a:p>
            <a:r>
              <a:rPr lang="en-GB" sz="2100" dirty="0"/>
              <a:t>Treat transition risks differently from physical risks when designing climate hedging portfolios? </a:t>
            </a:r>
          </a:p>
          <a:p>
            <a:r>
              <a:rPr lang="en-GB" sz="2100" dirty="0"/>
              <a:t>Do you recommend investors to have separate hedging portfolios for each of the four and possibly other climate risks given that they seem uncorrelated? </a:t>
            </a:r>
          </a:p>
          <a:p>
            <a:r>
              <a:rPr lang="en-GB" sz="2100" dirty="0"/>
              <a:t>Can you give some estimate of the counterfactual of how much money has been lost in the out-of-sample exercise by not using your climate hedging portfolios?</a:t>
            </a:r>
          </a:p>
        </p:txBody>
      </p:sp>
    </p:spTree>
    <p:extLst>
      <p:ext uri="{BB962C8B-B14F-4D97-AF65-F5344CB8AC3E}">
        <p14:creationId xmlns:p14="http://schemas.microsoft.com/office/powerpoint/2010/main" val="74597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C97F-3074-8B56-95B6-40D1A49CFAB3}"/>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BF487D76-4743-8BCA-E156-FC21DDD843D7}"/>
              </a:ext>
            </a:extLst>
          </p:cNvPr>
          <p:cNvSpPr>
            <a:spLocks noGrp="1"/>
          </p:cNvSpPr>
          <p:nvPr>
            <p:ph idx="1"/>
          </p:nvPr>
        </p:nvSpPr>
        <p:spPr>
          <a:xfrm>
            <a:off x="1097279" y="1936745"/>
            <a:ext cx="10554177" cy="3760891"/>
          </a:xfrm>
        </p:spPr>
        <p:txBody>
          <a:bodyPr>
            <a:noAutofit/>
          </a:bodyPr>
          <a:lstStyle/>
          <a:p>
            <a:r>
              <a:rPr lang="en-GB" sz="2200" dirty="0"/>
              <a:t>A great paper on quantity-based hedging which is a must for every investor and its hedge portfolio performs better than mimicking portfolios</a:t>
            </a:r>
          </a:p>
          <a:p>
            <a:r>
              <a:rPr lang="en-GB" sz="2200" dirty="0"/>
              <a:t>Novelty: look at idiosyncratic shocks rather than time-series evidence</a:t>
            </a:r>
          </a:p>
          <a:p>
            <a:r>
              <a:rPr lang="en-GB" sz="2200" dirty="0"/>
              <a:t>Can do even better if one also uses trading data on retail and other investors and uses other assets (e.g., carbon futures)</a:t>
            </a:r>
          </a:p>
          <a:p>
            <a:r>
              <a:rPr lang="en-GB" sz="2200" dirty="0"/>
              <a:t>The extent of data collection for the four types of idiosyncratic climate shocks and the holding and location data of the mutual fund managers needed to link portfolio holding to local heat shocks is impressive</a:t>
            </a:r>
          </a:p>
          <a:p>
            <a:r>
              <a:rPr lang="en-GB" sz="2200" dirty="0"/>
              <a:t>Leads the way on how to hedge climate risks, unemployment risks, housing risks using local climate, unemployment and house price shocks</a:t>
            </a:r>
          </a:p>
        </p:txBody>
      </p:sp>
    </p:spTree>
    <p:extLst>
      <p:ext uri="{BB962C8B-B14F-4D97-AF65-F5344CB8AC3E}">
        <p14:creationId xmlns:p14="http://schemas.microsoft.com/office/powerpoint/2010/main" val="112941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1183-FED7-180F-7631-51FD6C45C519}"/>
              </a:ext>
            </a:extLst>
          </p:cNvPr>
          <p:cNvSpPr>
            <a:spLocks noGrp="1"/>
          </p:cNvSpPr>
          <p:nvPr>
            <p:ph type="title"/>
          </p:nvPr>
        </p:nvSpPr>
        <p:spPr/>
        <p:txBody>
          <a:bodyPr/>
          <a:lstStyle/>
          <a:p>
            <a:r>
              <a:rPr lang="en-GB" dirty="0"/>
              <a:t>Transition risk</a:t>
            </a:r>
          </a:p>
        </p:txBody>
      </p:sp>
      <p:sp>
        <p:nvSpPr>
          <p:cNvPr id="3" name="Content Placeholder 2">
            <a:extLst>
              <a:ext uri="{FF2B5EF4-FFF2-40B4-BE49-F238E27FC236}">
                <a16:creationId xmlns:a16="http://schemas.microsoft.com/office/drawing/2014/main" id="{96505A6A-12FA-A2C7-53FC-077C4933DA6A}"/>
              </a:ext>
            </a:extLst>
          </p:cNvPr>
          <p:cNvSpPr>
            <a:spLocks noGrp="1"/>
          </p:cNvSpPr>
          <p:nvPr>
            <p:ph idx="1"/>
          </p:nvPr>
        </p:nvSpPr>
        <p:spPr>
          <a:xfrm>
            <a:off x="1097280" y="2108201"/>
            <a:ext cx="10058400" cy="3965428"/>
          </a:xfrm>
        </p:spPr>
        <p:txBody>
          <a:bodyPr>
            <a:normAutofit fontScale="85000" lnSpcReduction="20000"/>
          </a:bodyPr>
          <a:lstStyle/>
          <a:p>
            <a:r>
              <a:rPr lang="en-GB" sz="2400" dirty="0"/>
              <a:t>Transition risk: </a:t>
            </a:r>
          </a:p>
          <a:p>
            <a:pPr lvl="1"/>
            <a:r>
              <a:rPr lang="en-GB" sz="2200" dirty="0"/>
              <a:t>unanticipated regulatory change and intensification of climate policy</a:t>
            </a:r>
          </a:p>
          <a:p>
            <a:pPr lvl="1"/>
            <a:r>
              <a:rPr lang="en-GB" sz="2200" dirty="0"/>
              <a:t>sudden breakthrough of green technology</a:t>
            </a:r>
          </a:p>
          <a:p>
            <a:pPr lvl="1"/>
            <a:r>
              <a:rPr lang="en-GB" sz="2200" dirty="0"/>
              <a:t>rapid changing social norms, etc.</a:t>
            </a:r>
          </a:p>
          <a:p>
            <a:r>
              <a:rPr lang="en-GB" sz="2400" dirty="0"/>
              <a:t>Unexpected technological, social, and political tipping points</a:t>
            </a:r>
          </a:p>
          <a:p>
            <a:r>
              <a:rPr lang="en-GB" sz="2400" dirty="0"/>
              <a:t>Risk of stranded financial assets if investments are irreversible or subject to large intertemporal and intersectoral adjustment costs</a:t>
            </a:r>
          </a:p>
          <a:p>
            <a:r>
              <a:rPr lang="en-GB" sz="2400" dirty="0" err="1"/>
              <a:t>Unburnable</a:t>
            </a:r>
            <a:r>
              <a:rPr lang="en-GB" sz="2400" dirty="0"/>
              <a:t> carbon if temperature has to stay below 1.5 or 2 degrees Celsius</a:t>
            </a:r>
          </a:p>
          <a:p>
            <a:r>
              <a:rPr lang="en-GB" sz="2400" dirty="0"/>
              <a:t>Assets may be written off as they become obsolete</a:t>
            </a:r>
          </a:p>
          <a:p>
            <a:r>
              <a:rPr lang="en-GB" sz="2400" dirty="0"/>
              <a:t>Sudden unanticipated changes in stock prices of carbon-intensive and of green assets</a:t>
            </a:r>
          </a:p>
          <a:p>
            <a:endParaRPr lang="en-GB" sz="2400" dirty="0"/>
          </a:p>
        </p:txBody>
      </p:sp>
    </p:spTree>
    <p:extLst>
      <p:ext uri="{BB962C8B-B14F-4D97-AF65-F5344CB8AC3E}">
        <p14:creationId xmlns:p14="http://schemas.microsoft.com/office/powerpoint/2010/main" val="35331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21D3-6B4E-A540-CC4A-244D3925C72E}"/>
              </a:ext>
            </a:extLst>
          </p:cNvPr>
          <p:cNvSpPr>
            <a:spLocks noGrp="1"/>
          </p:cNvSpPr>
          <p:nvPr>
            <p:ph type="title"/>
          </p:nvPr>
        </p:nvSpPr>
        <p:spPr>
          <a:xfrm>
            <a:off x="1097279" y="286603"/>
            <a:ext cx="10496306" cy="1450757"/>
          </a:xfrm>
        </p:spPr>
        <p:txBody>
          <a:bodyPr>
            <a:noAutofit/>
          </a:bodyPr>
          <a:lstStyle/>
          <a:p>
            <a:r>
              <a:rPr lang="en-GB" sz="3800" dirty="0"/>
              <a:t>Atmospheric capacity vs fossil fuel reserves: keep one third, a half and 80% of oil, gas and coal reserves locked up forever to meet 1.5K cap</a:t>
            </a:r>
          </a:p>
        </p:txBody>
      </p:sp>
      <p:pic>
        <p:nvPicPr>
          <p:cNvPr id="4" name="Content Placeholder 3">
            <a:extLst>
              <a:ext uri="{FF2B5EF4-FFF2-40B4-BE49-F238E27FC236}">
                <a16:creationId xmlns:a16="http://schemas.microsoft.com/office/drawing/2014/main" id="{2B37AE62-F9EC-5911-F401-DB5B15DE8B74}"/>
              </a:ext>
            </a:extLst>
          </p:cNvPr>
          <p:cNvPicPr>
            <a:picLocks noGrp="1" noChangeAspect="1"/>
          </p:cNvPicPr>
          <p:nvPr>
            <p:ph idx="1"/>
          </p:nvPr>
        </p:nvPicPr>
        <p:blipFill>
          <a:blip r:embed="rId2"/>
          <a:stretch>
            <a:fillRect/>
          </a:stretch>
        </p:blipFill>
        <p:spPr>
          <a:xfrm>
            <a:off x="2399029" y="2108200"/>
            <a:ext cx="7454268" cy="3760788"/>
          </a:xfrm>
          <a:prstGeom prst="rect">
            <a:avLst/>
          </a:prstGeom>
        </p:spPr>
      </p:pic>
    </p:spTree>
    <p:extLst>
      <p:ext uri="{BB962C8B-B14F-4D97-AF65-F5344CB8AC3E}">
        <p14:creationId xmlns:p14="http://schemas.microsoft.com/office/powerpoint/2010/main" val="425810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08C5-EF9A-0187-6FFD-C4E0CFEF5B95}"/>
              </a:ext>
            </a:extLst>
          </p:cNvPr>
          <p:cNvSpPr>
            <a:spLocks noGrp="1"/>
          </p:cNvSpPr>
          <p:nvPr>
            <p:ph type="title"/>
          </p:nvPr>
        </p:nvSpPr>
        <p:spPr/>
        <p:txBody>
          <a:bodyPr/>
          <a:lstStyle/>
          <a:p>
            <a:r>
              <a:rPr lang="en-GB" dirty="0"/>
              <a:t>Disorderly green transition</a:t>
            </a:r>
          </a:p>
        </p:txBody>
      </p:sp>
      <p:sp>
        <p:nvSpPr>
          <p:cNvPr id="3" name="Content Placeholder 2">
            <a:extLst>
              <a:ext uri="{FF2B5EF4-FFF2-40B4-BE49-F238E27FC236}">
                <a16:creationId xmlns:a16="http://schemas.microsoft.com/office/drawing/2014/main" id="{2AA45681-6888-F7C6-EE9C-EA11AA8C49EE}"/>
              </a:ext>
            </a:extLst>
          </p:cNvPr>
          <p:cNvSpPr>
            <a:spLocks noGrp="1"/>
          </p:cNvSpPr>
          <p:nvPr>
            <p:ph idx="1"/>
          </p:nvPr>
        </p:nvSpPr>
        <p:spPr>
          <a:xfrm>
            <a:off x="1097280" y="1935956"/>
            <a:ext cx="10058400" cy="4493419"/>
          </a:xfrm>
        </p:spPr>
        <p:txBody>
          <a:bodyPr>
            <a:normAutofit/>
          </a:bodyPr>
          <a:lstStyle/>
          <a:p>
            <a:r>
              <a:rPr lang="en-GB" sz="2900" dirty="0"/>
              <a:t>Ongoing discoveries cannot go on</a:t>
            </a:r>
          </a:p>
          <a:p>
            <a:r>
              <a:rPr lang="en-GB" sz="2900" dirty="0"/>
              <a:t>195 “carbon bombs”: short-run expansion of oil &amp; gas reserves amount to 18 years of current global emissions </a:t>
            </a:r>
          </a:p>
          <a:p>
            <a:r>
              <a:rPr lang="en-GB" sz="2900" dirty="0"/>
              <a:t>Risk of stranded fossil-fuel-based financial assets</a:t>
            </a:r>
          </a:p>
          <a:p>
            <a:r>
              <a:rPr lang="en-GB" sz="2900" dirty="0"/>
              <a:t>Green Paradox</a:t>
            </a:r>
          </a:p>
          <a:p>
            <a:r>
              <a:rPr lang="en-GB" sz="2900" dirty="0"/>
              <a:t>Race to burn the last ton of carbon</a:t>
            </a:r>
          </a:p>
          <a:p>
            <a:r>
              <a:rPr lang="en-GB" sz="2900" dirty="0"/>
              <a:t>Disrupted financial markets and carbon bubble </a:t>
            </a:r>
          </a:p>
        </p:txBody>
      </p:sp>
    </p:spTree>
    <p:extLst>
      <p:ext uri="{BB962C8B-B14F-4D97-AF65-F5344CB8AC3E}">
        <p14:creationId xmlns:p14="http://schemas.microsoft.com/office/powerpoint/2010/main" val="361471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9421-2227-4A2B-72C5-40C9B5F4E645}"/>
              </a:ext>
            </a:extLst>
          </p:cNvPr>
          <p:cNvSpPr>
            <a:spLocks noGrp="1"/>
          </p:cNvSpPr>
          <p:nvPr>
            <p:ph type="title"/>
          </p:nvPr>
        </p:nvSpPr>
        <p:spPr/>
        <p:txBody>
          <a:bodyPr/>
          <a:lstStyle/>
          <a:p>
            <a:r>
              <a:rPr lang="en-GB" dirty="0"/>
              <a:t>Peak demand is the new peak oil</a:t>
            </a:r>
          </a:p>
        </p:txBody>
      </p:sp>
      <p:sp>
        <p:nvSpPr>
          <p:cNvPr id="3" name="Content Placeholder 2">
            <a:extLst>
              <a:ext uri="{FF2B5EF4-FFF2-40B4-BE49-F238E27FC236}">
                <a16:creationId xmlns:a16="http://schemas.microsoft.com/office/drawing/2014/main" id="{1072451D-FA40-491C-DF84-B6D805E4A6FA}"/>
              </a:ext>
            </a:extLst>
          </p:cNvPr>
          <p:cNvSpPr>
            <a:spLocks noGrp="1"/>
          </p:cNvSpPr>
          <p:nvPr>
            <p:ph idx="1"/>
          </p:nvPr>
        </p:nvSpPr>
        <p:spPr>
          <a:xfrm>
            <a:off x="1097280" y="1985964"/>
            <a:ext cx="4998720" cy="3925992"/>
          </a:xfrm>
        </p:spPr>
        <p:txBody>
          <a:bodyPr>
            <a:noAutofit/>
          </a:bodyPr>
          <a:lstStyle/>
          <a:p>
            <a:r>
              <a:rPr lang="en-GB" sz="2200" dirty="0"/>
              <a:t>“Investors biggest fear is that oil demand growth is no longer a given in perpetuity, with some demanding that by the end of the next decade the industry could be facing a peak in consumption, as government policies try to curb the use of fossil fuels”</a:t>
            </a:r>
          </a:p>
          <a:p>
            <a:r>
              <a:rPr lang="en-GB" sz="2200" dirty="0"/>
              <a:t>“ After all, no chief executive wants to be left holding multi-billion dollar oilfields the world no longer wants or needs”</a:t>
            </a:r>
          </a:p>
        </p:txBody>
      </p:sp>
      <p:pic>
        <p:nvPicPr>
          <p:cNvPr id="4" name="Picture 3">
            <a:extLst>
              <a:ext uri="{FF2B5EF4-FFF2-40B4-BE49-F238E27FC236}">
                <a16:creationId xmlns:a16="http://schemas.microsoft.com/office/drawing/2014/main" id="{D412BB7E-21CB-C2BD-0678-813F254BF887}"/>
              </a:ext>
            </a:extLst>
          </p:cNvPr>
          <p:cNvPicPr>
            <a:picLocks noChangeAspect="1"/>
          </p:cNvPicPr>
          <p:nvPr/>
        </p:nvPicPr>
        <p:blipFill>
          <a:blip r:embed="rId2"/>
          <a:stretch>
            <a:fillRect/>
          </a:stretch>
        </p:blipFill>
        <p:spPr>
          <a:xfrm>
            <a:off x="6357937" y="1900238"/>
            <a:ext cx="5186363" cy="4443411"/>
          </a:xfrm>
          <a:prstGeom prst="rect">
            <a:avLst/>
          </a:prstGeom>
        </p:spPr>
      </p:pic>
    </p:spTree>
    <p:extLst>
      <p:ext uri="{BB962C8B-B14F-4D97-AF65-F5344CB8AC3E}">
        <p14:creationId xmlns:p14="http://schemas.microsoft.com/office/powerpoint/2010/main" val="23505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59B8-1329-642C-5364-670EF140FB26}"/>
              </a:ext>
            </a:extLst>
          </p:cNvPr>
          <p:cNvSpPr>
            <a:spLocks noGrp="1"/>
          </p:cNvSpPr>
          <p:nvPr>
            <p:ph type="title"/>
          </p:nvPr>
        </p:nvSpPr>
        <p:spPr/>
        <p:txBody>
          <a:bodyPr/>
          <a:lstStyle/>
          <a:p>
            <a:r>
              <a:rPr lang="en-GB" dirty="0"/>
              <a:t>Carbon risk premia </a:t>
            </a:r>
          </a:p>
        </p:txBody>
      </p:sp>
      <p:sp>
        <p:nvSpPr>
          <p:cNvPr id="3" name="Content Placeholder 2">
            <a:extLst>
              <a:ext uri="{FF2B5EF4-FFF2-40B4-BE49-F238E27FC236}">
                <a16:creationId xmlns:a16="http://schemas.microsoft.com/office/drawing/2014/main" id="{529EACAF-39DF-9272-A5F6-26B0BB02BB52}"/>
              </a:ext>
            </a:extLst>
          </p:cNvPr>
          <p:cNvSpPr>
            <a:spLocks noGrp="1"/>
          </p:cNvSpPr>
          <p:nvPr>
            <p:ph idx="1"/>
          </p:nvPr>
        </p:nvSpPr>
        <p:spPr>
          <a:xfrm>
            <a:off x="1097279" y="2108201"/>
            <a:ext cx="10781531" cy="4015762"/>
          </a:xfrm>
        </p:spPr>
        <p:txBody>
          <a:bodyPr>
            <a:normAutofit fontScale="85000" lnSpcReduction="20000"/>
          </a:bodyPr>
          <a:lstStyle/>
          <a:p>
            <a:r>
              <a:rPr lang="en-GB" sz="2400" dirty="0"/>
              <a:t>Evidence that firms that emit a lot of carbon must offer higher expected returns than carbon-extensive firms even after controlling for the usual </a:t>
            </a:r>
            <a:r>
              <a:rPr lang="en-GB" sz="2400" dirty="0" err="1"/>
              <a:t>Fama</a:t>
            </a:r>
            <a:r>
              <a:rPr lang="en-GB" sz="2400" dirty="0"/>
              <a:t>-French factors such as size, book to market, momentum etc.  (Bolton and </a:t>
            </a:r>
            <a:r>
              <a:rPr lang="en-GB" sz="2400" dirty="0" err="1"/>
              <a:t>Kacperczyk</a:t>
            </a:r>
            <a:r>
              <a:rPr lang="en-GB" sz="2400" dirty="0"/>
              <a:t>, JFE, 2021; NBER WP 2021)</a:t>
            </a:r>
          </a:p>
          <a:p>
            <a:r>
              <a:rPr lang="en-GB" sz="2400" dirty="0"/>
              <a:t>Evidence for rising risk premia</a:t>
            </a:r>
          </a:p>
          <a:p>
            <a:r>
              <a:rPr lang="en-GB" sz="2400" dirty="0"/>
              <a:t>High-pollution firms are valued at a discount (also Hsu et al., 2022)</a:t>
            </a:r>
          </a:p>
          <a:p>
            <a:r>
              <a:rPr lang="en-GB" sz="2400" dirty="0"/>
              <a:t>Lower exposure to regulatory climate risk experience higher returns when there are negative climate shocks (Engle et al., RFS, 2020)</a:t>
            </a:r>
          </a:p>
          <a:p>
            <a:endParaRPr lang="en-GB" sz="2400" dirty="0"/>
          </a:p>
          <a:p>
            <a:r>
              <a:rPr lang="en-GB" sz="2400" dirty="0"/>
              <a:t>Evidence that banks demand a higher rate of interest on corporate loans from firms that are very carbon-intensive from 2015 onwards: 1 </a:t>
            </a:r>
            <a:r>
              <a:rPr lang="en-GB" sz="2400" dirty="0" err="1"/>
              <a:t>s.d.</a:t>
            </a:r>
            <a:r>
              <a:rPr lang="en-GB" sz="2400" dirty="0"/>
              <a:t> increase in climate policy exposure </a:t>
            </a:r>
            <a:r>
              <a:rPr lang="en-GB" sz="2400" dirty="0">
                <a:sym typeface="Symbol" panose="05050102010706020507" pitchFamily="18" charset="2"/>
              </a:rPr>
              <a:t></a:t>
            </a:r>
            <a:r>
              <a:rPr lang="en-GB" sz="2400" dirty="0"/>
              <a:t> 16bp increase in spread (Delis, de </a:t>
            </a:r>
            <a:r>
              <a:rPr lang="en-GB" sz="2400" dirty="0" err="1"/>
              <a:t>Greiff</a:t>
            </a:r>
            <a:r>
              <a:rPr lang="en-GB" sz="2400" dirty="0"/>
              <a:t> and </a:t>
            </a:r>
            <a:r>
              <a:rPr lang="en-GB" sz="2400" dirty="0" err="1"/>
              <a:t>Ongena</a:t>
            </a:r>
            <a:r>
              <a:rPr lang="en-GB" sz="2400" dirty="0"/>
              <a:t>, WP, 2019)</a:t>
            </a:r>
          </a:p>
        </p:txBody>
      </p:sp>
    </p:spTree>
    <p:extLst>
      <p:ext uri="{BB962C8B-B14F-4D97-AF65-F5344CB8AC3E}">
        <p14:creationId xmlns:p14="http://schemas.microsoft.com/office/powerpoint/2010/main" val="267106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C18B-DC0E-357A-5F81-6A5C1D2DE415}"/>
              </a:ext>
            </a:extLst>
          </p:cNvPr>
          <p:cNvSpPr>
            <a:spLocks noGrp="1"/>
          </p:cNvSpPr>
          <p:nvPr>
            <p:ph type="title"/>
          </p:nvPr>
        </p:nvSpPr>
        <p:spPr>
          <a:xfrm>
            <a:off x="1097279" y="286603"/>
            <a:ext cx="10391989" cy="1450757"/>
          </a:xfrm>
        </p:spPr>
        <p:txBody>
          <a:bodyPr>
            <a:noAutofit/>
          </a:bodyPr>
          <a:lstStyle/>
          <a:p>
            <a:r>
              <a:rPr lang="en-GB" sz="3800" dirty="0"/>
              <a:t>Physical risks: with global warming incidence of rare climate-induced weather events increases</a:t>
            </a:r>
          </a:p>
        </p:txBody>
      </p:sp>
      <p:sp>
        <p:nvSpPr>
          <p:cNvPr id="3" name="Content Placeholder 2">
            <a:extLst>
              <a:ext uri="{FF2B5EF4-FFF2-40B4-BE49-F238E27FC236}">
                <a16:creationId xmlns:a16="http://schemas.microsoft.com/office/drawing/2014/main" id="{9D9C2368-58C0-927A-BF13-F56E23545A60}"/>
              </a:ext>
            </a:extLst>
          </p:cNvPr>
          <p:cNvSpPr>
            <a:spLocks noGrp="1"/>
          </p:cNvSpPr>
          <p:nvPr>
            <p:ph idx="1"/>
          </p:nvPr>
        </p:nvSpPr>
        <p:spPr>
          <a:xfrm>
            <a:off x="1097280" y="2108201"/>
            <a:ext cx="10058400" cy="4124819"/>
          </a:xfrm>
        </p:spPr>
        <p:txBody>
          <a:bodyPr>
            <a:normAutofit lnSpcReduction="10000"/>
          </a:bodyPr>
          <a:lstStyle/>
          <a:p>
            <a:endParaRPr lang="en-GB" sz="2600" dirty="0"/>
          </a:p>
          <a:p>
            <a:endParaRPr lang="en-GB" sz="2600" dirty="0"/>
          </a:p>
          <a:p>
            <a:endParaRPr lang="en-GB" sz="2600" dirty="0"/>
          </a:p>
          <a:p>
            <a:endParaRPr lang="en-GB" sz="2600" dirty="0"/>
          </a:p>
          <a:p>
            <a:endParaRPr lang="en-GB" sz="2600" dirty="0"/>
          </a:p>
          <a:p>
            <a:endParaRPr lang="en-GB" sz="2600" dirty="0"/>
          </a:p>
          <a:p>
            <a:r>
              <a:rPr lang="en-GB" sz="2600" dirty="0"/>
              <a:t>Affects businesses and banks, but also the insurance industry</a:t>
            </a:r>
          </a:p>
        </p:txBody>
      </p:sp>
      <p:pic>
        <p:nvPicPr>
          <p:cNvPr id="4" name="Picture 3">
            <a:extLst>
              <a:ext uri="{FF2B5EF4-FFF2-40B4-BE49-F238E27FC236}">
                <a16:creationId xmlns:a16="http://schemas.microsoft.com/office/drawing/2014/main" id="{038DAF7F-448F-BA4E-3FB0-55D7CD4992C2}"/>
              </a:ext>
            </a:extLst>
          </p:cNvPr>
          <p:cNvPicPr/>
          <p:nvPr/>
        </p:nvPicPr>
        <p:blipFill rotWithShape="1">
          <a:blip r:embed="rId2">
            <a:clrChange>
              <a:clrFrom>
                <a:srgbClr val="FFFFFF"/>
              </a:clrFrom>
              <a:clrTo>
                <a:srgbClr val="FFFFFF">
                  <a:alpha val="0"/>
                </a:srgbClr>
              </a:clrTo>
            </a:clrChange>
          </a:blip>
          <a:srcRect l="47392" t="34143" r="7687" b="23585"/>
          <a:stretch/>
        </p:blipFill>
        <p:spPr bwMode="auto">
          <a:xfrm>
            <a:off x="887288" y="1984445"/>
            <a:ext cx="10601981" cy="36865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594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B62F-1C4C-6726-BC6F-8711E76280BB}"/>
              </a:ext>
            </a:extLst>
          </p:cNvPr>
          <p:cNvSpPr>
            <a:spLocks noGrp="1"/>
          </p:cNvSpPr>
          <p:nvPr>
            <p:ph type="title"/>
          </p:nvPr>
        </p:nvSpPr>
        <p:spPr/>
        <p:txBody>
          <a:bodyPr/>
          <a:lstStyle/>
          <a:p>
            <a:r>
              <a:rPr lang="en-GB" dirty="0"/>
              <a:t>Temperature extremes will be larger in frequency and intensity</a:t>
            </a:r>
          </a:p>
        </p:txBody>
      </p:sp>
      <p:pic>
        <p:nvPicPr>
          <p:cNvPr id="4" name="Picture 1">
            <a:extLst>
              <a:ext uri="{FF2B5EF4-FFF2-40B4-BE49-F238E27FC236}">
                <a16:creationId xmlns:a16="http://schemas.microsoft.com/office/drawing/2014/main" id="{43C13418-ECE5-163F-A5D0-D05A09AB6E2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856" b="6556"/>
          <a:stretch/>
        </p:blipFill>
        <p:spPr bwMode="auto">
          <a:xfrm>
            <a:off x="1669409" y="2004969"/>
            <a:ext cx="8716161" cy="417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09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3A3A-4033-6E74-9165-DD55BD97C709}"/>
              </a:ext>
            </a:extLst>
          </p:cNvPr>
          <p:cNvSpPr>
            <a:spLocks noGrp="1"/>
          </p:cNvSpPr>
          <p:nvPr>
            <p:ph type="title"/>
          </p:nvPr>
        </p:nvSpPr>
        <p:spPr/>
        <p:txBody>
          <a:bodyPr/>
          <a:lstStyle/>
          <a:p>
            <a:r>
              <a:rPr lang="en-GB" dirty="0"/>
              <a:t>Climate stress tests</a:t>
            </a:r>
          </a:p>
        </p:txBody>
      </p:sp>
      <p:sp>
        <p:nvSpPr>
          <p:cNvPr id="3" name="Content Placeholder 2">
            <a:extLst>
              <a:ext uri="{FF2B5EF4-FFF2-40B4-BE49-F238E27FC236}">
                <a16:creationId xmlns:a16="http://schemas.microsoft.com/office/drawing/2014/main" id="{A4855320-1AD1-22F1-C101-6FCEDD61BBFE}"/>
              </a:ext>
            </a:extLst>
          </p:cNvPr>
          <p:cNvSpPr>
            <a:spLocks noGrp="1"/>
          </p:cNvSpPr>
          <p:nvPr>
            <p:ph idx="1"/>
          </p:nvPr>
        </p:nvSpPr>
        <p:spPr>
          <a:xfrm>
            <a:off x="1097280" y="2108201"/>
            <a:ext cx="10675620" cy="4278312"/>
          </a:xfrm>
        </p:spPr>
        <p:txBody>
          <a:bodyPr>
            <a:normAutofit fontScale="92500"/>
          </a:bodyPr>
          <a:lstStyle/>
          <a:p>
            <a:r>
              <a:rPr lang="en-GB" sz="2600" dirty="0"/>
              <a:t>Following Mark Carney’s early warning, financial regulators and central banks are  checking and containing the effects of transition risk and physical risks on portfolios, systemic risks, and the stability of the financial system</a:t>
            </a:r>
          </a:p>
          <a:p>
            <a:r>
              <a:rPr lang="en-GB" sz="2600" dirty="0"/>
              <a:t>Network for Greening the Financial System</a:t>
            </a:r>
          </a:p>
          <a:p>
            <a:r>
              <a:rPr lang="en-GB" sz="2600" dirty="0"/>
              <a:t>Need full corporate disclosure of carbon risks (IFRS): efforts of Lucrezia Reichlin and others</a:t>
            </a:r>
          </a:p>
          <a:p>
            <a:r>
              <a:rPr lang="en-GB" sz="2600" dirty="0"/>
              <a:t>Need macro-prudential framework to include climate-related systemic risks</a:t>
            </a:r>
          </a:p>
          <a:p>
            <a:r>
              <a:rPr lang="en-GB" sz="2600" dirty="0"/>
              <a:t>Which regulators are responsible for these systemic risks?</a:t>
            </a:r>
          </a:p>
        </p:txBody>
      </p:sp>
    </p:spTree>
    <p:extLst>
      <p:ext uri="{BB962C8B-B14F-4D97-AF65-F5344CB8AC3E}">
        <p14:creationId xmlns:p14="http://schemas.microsoft.com/office/powerpoint/2010/main" val="1605905585"/>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30271B"/>
      </a:dk2>
      <a:lt2>
        <a:srgbClr val="F0F2F3"/>
      </a:lt2>
      <a:accent1>
        <a:srgbClr val="C3814D"/>
      </a:accent1>
      <a:accent2>
        <a:srgbClr val="B13D3B"/>
      </a:accent2>
      <a:accent3>
        <a:srgbClr val="C34D7B"/>
      </a:accent3>
      <a:accent4>
        <a:srgbClr val="B13B9B"/>
      </a:accent4>
      <a:accent5>
        <a:srgbClr val="A84DC3"/>
      </a:accent5>
      <a:accent6>
        <a:srgbClr val="673DB2"/>
      </a:accent6>
      <a:hlink>
        <a:srgbClr val="B73FBF"/>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948</TotalTime>
  <Words>1474</Words>
  <Application>Microsoft Office PowerPoint</Application>
  <PresentationFormat>Breedbeeld</PresentationFormat>
  <Paragraphs>103</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Avenir Next LT Pro</vt:lpstr>
      <vt:lpstr>Avenir Next LT Pro Light</vt:lpstr>
      <vt:lpstr>Calibri</vt:lpstr>
      <vt:lpstr>Symbol</vt:lpstr>
      <vt:lpstr>RetrospectVTI</vt:lpstr>
      <vt:lpstr>A quantity-based approach to constructing climate risk hedge portfolio by Johannes Stroebel et al.</vt:lpstr>
      <vt:lpstr>Transition risk</vt:lpstr>
      <vt:lpstr>Atmospheric capacity vs fossil fuel reserves: keep one third, a half and 80% of oil, gas and coal reserves locked up forever to meet 1.5K cap</vt:lpstr>
      <vt:lpstr>Disorderly green transition</vt:lpstr>
      <vt:lpstr>Peak demand is the new peak oil</vt:lpstr>
      <vt:lpstr>Carbon risk premia </vt:lpstr>
      <vt:lpstr>Physical risks: with global warming incidence of rare climate-induced weather events increases</vt:lpstr>
      <vt:lpstr>Temperature extremes will be larger in frequency and intensity</vt:lpstr>
      <vt:lpstr>Climate stress tests</vt:lpstr>
      <vt:lpstr>Alekseev, Giglio, Maingi, Selgrad and Stroebel: Climate hedging risk portfolios</vt:lpstr>
      <vt:lpstr>Hedging climate risks</vt:lpstr>
      <vt:lpstr>Match location of mutual fund advisers with local climate shocks</vt:lpstr>
      <vt:lpstr>Method</vt:lpstr>
      <vt:lpstr>PowerPoint-presentatie</vt:lpstr>
      <vt:lpstr>Industry-specific climate quantity betas</vt:lpstr>
      <vt:lpstr>Empirical strategies and results</vt:lpstr>
      <vt:lpstr>Less effective strategies?</vt:lpstr>
      <vt:lpstr>Other questions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quantity-based approach to constructing climate risk hedge portfolio by Johannes Stroebel et al.</dc:title>
  <dc:creator>rick van der ploeg</dc:creator>
  <cp:lastModifiedBy>Kok-Stuijfzand, J.H.M. (Jolanda) (EBO_OND)</cp:lastModifiedBy>
  <cp:revision>2</cp:revision>
  <dcterms:created xsi:type="dcterms:W3CDTF">2022-06-19T10:46:36Z</dcterms:created>
  <dcterms:modified xsi:type="dcterms:W3CDTF">2022-06-30T09:43:21Z</dcterms:modified>
</cp:coreProperties>
</file>