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4256" r:id="rId1"/>
  </p:sldMasterIdLst>
  <p:notesMasterIdLst>
    <p:notesMasterId r:id="rId36"/>
  </p:notesMasterIdLst>
  <p:handoutMasterIdLst>
    <p:handoutMasterId r:id="rId37"/>
  </p:handoutMasterIdLst>
  <p:sldIdLst>
    <p:sldId id="766" r:id="rId2"/>
    <p:sldId id="791" r:id="rId3"/>
    <p:sldId id="805" r:id="rId4"/>
    <p:sldId id="793" r:id="rId5"/>
    <p:sldId id="797" r:id="rId6"/>
    <p:sldId id="808" r:id="rId7"/>
    <p:sldId id="782" r:id="rId8"/>
    <p:sldId id="783" r:id="rId9"/>
    <p:sldId id="798" r:id="rId10"/>
    <p:sldId id="799" r:id="rId11"/>
    <p:sldId id="786" r:id="rId12"/>
    <p:sldId id="268" r:id="rId13"/>
    <p:sldId id="294" r:id="rId14"/>
    <p:sldId id="282" r:id="rId15"/>
    <p:sldId id="801" r:id="rId16"/>
    <p:sldId id="265" r:id="rId17"/>
    <p:sldId id="802" r:id="rId18"/>
    <p:sldId id="271" r:id="rId19"/>
    <p:sldId id="286" r:id="rId20"/>
    <p:sldId id="803" r:id="rId21"/>
    <p:sldId id="298" r:id="rId22"/>
    <p:sldId id="275" r:id="rId23"/>
    <p:sldId id="288" r:id="rId24"/>
    <p:sldId id="284" r:id="rId25"/>
    <p:sldId id="276" r:id="rId26"/>
    <p:sldId id="272" r:id="rId27"/>
    <p:sldId id="810" r:id="rId28"/>
    <p:sldId id="809" r:id="rId29"/>
    <p:sldId id="804" r:id="rId30"/>
    <p:sldId id="764" r:id="rId31"/>
    <p:sldId id="765" r:id="rId32"/>
    <p:sldId id="295" r:id="rId33"/>
    <p:sldId id="811" r:id="rId34"/>
    <p:sldId id="812" r:id="rId35"/>
  </p:sldIdLst>
  <p:sldSz cx="9144000" cy="6858000" type="screen4x3"/>
  <p:notesSz cx="6934200" cy="92202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0" autoAdjust="0"/>
    <p:restoredTop sz="93775" autoAdjust="0"/>
  </p:normalViewPr>
  <p:slideViewPr>
    <p:cSldViewPr>
      <p:cViewPr varScale="1">
        <p:scale>
          <a:sx n="68" d="100"/>
          <a:sy n="68" d="100"/>
        </p:scale>
        <p:origin x="891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gan\Dropbox\Documents\PAPERS\Andrea_Andrew_Carlo_Thomas\Histograms%20and%20graphs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gan\Dropbox\Documents\PAPERS\Andrea_Andrew_Carlo_Thomas\Histograms%20and%20graphs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Histograms!$N$8</c:f>
              <c:strCache>
                <c:ptCount val="1"/>
                <c:pt idx="0">
                  <c:v>Small </c:v>
                </c:pt>
              </c:strCache>
            </c:strRef>
          </c:tx>
          <c:spPr>
            <a:solidFill>
              <a:srgbClr val="003299"/>
            </a:solidFill>
            <a:ln>
              <a:noFill/>
            </a:ln>
            <a:effectLst/>
          </c:spPr>
          <c:invertIfNegative val="0"/>
          <c:cat>
            <c:strRef>
              <c:f>Histograms!$O$7:$R$7</c:f>
              <c:strCache>
                <c:ptCount val="4"/>
                <c:pt idx="0">
                  <c:v>DE</c:v>
                </c:pt>
                <c:pt idx="1">
                  <c:v>ES</c:v>
                </c:pt>
                <c:pt idx="2">
                  <c:v>FR</c:v>
                </c:pt>
                <c:pt idx="3">
                  <c:v>IT</c:v>
                </c:pt>
              </c:strCache>
            </c:strRef>
          </c:cat>
          <c:val>
            <c:numRef>
              <c:f>Histograms!$O$8:$R$8</c:f>
              <c:numCache>
                <c:formatCode>General</c:formatCode>
                <c:ptCount val="4"/>
                <c:pt idx="0">
                  <c:v>4406.4489999999996</c:v>
                </c:pt>
                <c:pt idx="1">
                  <c:v>46516.959999999999</c:v>
                </c:pt>
                <c:pt idx="2">
                  <c:v>24951.66</c:v>
                </c:pt>
                <c:pt idx="3">
                  <c:v>39657.79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9-4C40-92B9-DA2AFE1B952B}"/>
            </c:ext>
          </c:extLst>
        </c:ser>
        <c:ser>
          <c:idx val="1"/>
          <c:order val="1"/>
          <c:tx>
            <c:strRef>
              <c:f>Histograms!$N$9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FFB400"/>
            </a:solidFill>
            <a:ln>
              <a:noFill/>
            </a:ln>
            <a:effectLst/>
          </c:spPr>
          <c:invertIfNegative val="0"/>
          <c:cat>
            <c:strRef>
              <c:f>Histograms!$O$7:$R$7</c:f>
              <c:strCache>
                <c:ptCount val="4"/>
                <c:pt idx="0">
                  <c:v>DE</c:v>
                </c:pt>
                <c:pt idx="1">
                  <c:v>ES</c:v>
                </c:pt>
                <c:pt idx="2">
                  <c:v>FR</c:v>
                </c:pt>
                <c:pt idx="3">
                  <c:v>IT</c:v>
                </c:pt>
              </c:strCache>
            </c:strRef>
          </c:cat>
          <c:val>
            <c:numRef>
              <c:f>Histograms!$O$9:$R$9</c:f>
              <c:numCache>
                <c:formatCode>General</c:formatCode>
                <c:ptCount val="4"/>
                <c:pt idx="0">
                  <c:v>2929.4380000000001</c:v>
                </c:pt>
                <c:pt idx="1">
                  <c:v>18462.72</c:v>
                </c:pt>
                <c:pt idx="2">
                  <c:v>5801.0060000000003</c:v>
                </c:pt>
                <c:pt idx="3">
                  <c:v>12965.16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9-4C40-92B9-DA2AFE1B952B}"/>
            </c:ext>
          </c:extLst>
        </c:ser>
        <c:ser>
          <c:idx val="2"/>
          <c:order val="2"/>
          <c:tx>
            <c:strRef>
              <c:f>Histograms!$N$10</c:f>
              <c:strCache>
                <c:ptCount val="1"/>
                <c:pt idx="0">
                  <c:v>Large </c:v>
                </c:pt>
              </c:strCache>
            </c:strRef>
          </c:tx>
          <c:spPr>
            <a:solidFill>
              <a:srgbClr val="FF4B00"/>
            </a:solidFill>
            <a:ln>
              <a:noFill/>
            </a:ln>
            <a:effectLst/>
          </c:spPr>
          <c:invertIfNegative val="0"/>
          <c:cat>
            <c:strRef>
              <c:f>Histograms!$O$7:$R$7</c:f>
              <c:strCache>
                <c:ptCount val="4"/>
                <c:pt idx="0">
                  <c:v>DE</c:v>
                </c:pt>
                <c:pt idx="1">
                  <c:v>ES</c:v>
                </c:pt>
                <c:pt idx="2">
                  <c:v>FR</c:v>
                </c:pt>
                <c:pt idx="3">
                  <c:v>IT</c:v>
                </c:pt>
              </c:strCache>
            </c:strRef>
          </c:cat>
          <c:val>
            <c:numRef>
              <c:f>Histograms!$O$10:$R$10</c:f>
              <c:numCache>
                <c:formatCode>General</c:formatCode>
                <c:ptCount val="4"/>
                <c:pt idx="0">
                  <c:v>1120.7170000000001</c:v>
                </c:pt>
                <c:pt idx="1">
                  <c:v>11581.94</c:v>
                </c:pt>
                <c:pt idx="2">
                  <c:v>5512.4290000000001</c:v>
                </c:pt>
                <c:pt idx="3">
                  <c:v>2236.7809999999999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9-4C40-92B9-DA2AFE1B9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3508096"/>
        <c:axId val="343510016"/>
      </c:barChart>
      <c:lineChart>
        <c:grouping val="stacked"/>
        <c:varyColors val="0"/>
        <c:ser>
          <c:idx val="3"/>
          <c:order val="3"/>
          <c:tx>
            <c:v>dummy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A239-4C40-92B9-DA2AFE1B952B}"/>
              </c:ext>
            </c:extLst>
          </c:dPt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A239-4C40-92B9-DA2AFE1B9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521536"/>
        <c:axId val="343520000"/>
      </c:lineChart>
      <c:catAx>
        <c:axId val="34350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3510016"/>
        <c:crosses val="autoZero"/>
        <c:auto val="1"/>
        <c:lblAlgn val="ctr"/>
        <c:lblOffset val="100"/>
        <c:noMultiLvlLbl val="0"/>
      </c:catAx>
      <c:valAx>
        <c:axId val="343510016"/>
        <c:scaling>
          <c:orientation val="minMax"/>
          <c:max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3508096"/>
        <c:crosses val="autoZero"/>
        <c:crossBetween val="between"/>
      </c:valAx>
      <c:valAx>
        <c:axId val="343520000"/>
        <c:scaling>
          <c:orientation val="minMax"/>
          <c:max val="80000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3521536"/>
        <c:crosses val="max"/>
        <c:crossBetween val="between"/>
      </c:valAx>
      <c:catAx>
        <c:axId val="343521536"/>
        <c:scaling>
          <c:orientation val="minMax"/>
        </c:scaling>
        <c:delete val="1"/>
        <c:axPos val="b"/>
        <c:majorTickMark val="out"/>
        <c:minorTickMark val="none"/>
        <c:tickLblPos val="nextTo"/>
        <c:crossAx val="343520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Histograms!$N$26</c:f>
              <c:strCache>
                <c:ptCount val="1"/>
                <c:pt idx="0">
                  <c:v>Small </c:v>
                </c:pt>
              </c:strCache>
            </c:strRef>
          </c:tx>
          <c:spPr>
            <a:solidFill>
              <a:srgbClr val="003299"/>
            </a:solidFill>
            <a:ln>
              <a:noFill/>
            </a:ln>
            <a:effectLst/>
          </c:spPr>
          <c:invertIfNegative val="0"/>
          <c:cat>
            <c:strRef>
              <c:f>Histograms!$O$25:$R$25</c:f>
              <c:strCache>
                <c:ptCount val="4"/>
                <c:pt idx="0">
                  <c:v>DE</c:v>
                </c:pt>
                <c:pt idx="1">
                  <c:v>ES</c:v>
                </c:pt>
                <c:pt idx="2">
                  <c:v>FR</c:v>
                </c:pt>
                <c:pt idx="3">
                  <c:v>IT</c:v>
                </c:pt>
              </c:strCache>
            </c:strRef>
          </c:cat>
          <c:val>
            <c:numRef>
              <c:f>Histograms!$O$26:$R$26</c:f>
              <c:numCache>
                <c:formatCode>General</c:formatCode>
                <c:ptCount val="4"/>
                <c:pt idx="0">
                  <c:v>11343</c:v>
                </c:pt>
                <c:pt idx="1">
                  <c:v>215356</c:v>
                </c:pt>
                <c:pt idx="2" formatCode="#,##0">
                  <c:v>97139</c:v>
                </c:pt>
                <c:pt idx="3">
                  <c:v>351022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4-4FE6-B777-0CC36B0F0CA8}"/>
            </c:ext>
          </c:extLst>
        </c:ser>
        <c:ser>
          <c:idx val="1"/>
          <c:order val="1"/>
          <c:tx>
            <c:strRef>
              <c:f>Histograms!$N$27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FFB400"/>
            </a:solidFill>
            <a:ln>
              <a:noFill/>
            </a:ln>
            <a:effectLst/>
          </c:spPr>
          <c:invertIfNegative val="0"/>
          <c:cat>
            <c:strRef>
              <c:f>Histograms!$O$25:$R$25</c:f>
              <c:strCache>
                <c:ptCount val="4"/>
                <c:pt idx="0">
                  <c:v>DE</c:v>
                </c:pt>
                <c:pt idx="1">
                  <c:v>ES</c:v>
                </c:pt>
                <c:pt idx="2">
                  <c:v>FR</c:v>
                </c:pt>
                <c:pt idx="3">
                  <c:v>IT</c:v>
                </c:pt>
              </c:strCache>
            </c:strRef>
          </c:cat>
          <c:val>
            <c:numRef>
              <c:f>Histograms!$O$27:$R$27</c:f>
              <c:numCache>
                <c:formatCode>General</c:formatCode>
                <c:ptCount val="4"/>
                <c:pt idx="0">
                  <c:v>2284</c:v>
                </c:pt>
                <c:pt idx="1">
                  <c:v>8537</c:v>
                </c:pt>
                <c:pt idx="2" formatCode="#,##0">
                  <c:v>8246</c:v>
                </c:pt>
                <c:pt idx="3">
                  <c:v>6491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84-4FE6-B777-0CC36B0F0CA8}"/>
            </c:ext>
          </c:extLst>
        </c:ser>
        <c:ser>
          <c:idx val="2"/>
          <c:order val="2"/>
          <c:tx>
            <c:strRef>
              <c:f>Histograms!$N$28</c:f>
              <c:strCache>
                <c:ptCount val="1"/>
                <c:pt idx="0">
                  <c:v>Large </c:v>
                </c:pt>
              </c:strCache>
            </c:strRef>
          </c:tx>
          <c:spPr>
            <a:solidFill>
              <a:srgbClr val="FF4B00"/>
            </a:solidFill>
            <a:ln>
              <a:noFill/>
            </a:ln>
            <a:effectLst/>
          </c:spPr>
          <c:invertIfNegative val="0"/>
          <c:cat>
            <c:strRef>
              <c:f>Histograms!$O$25:$R$25</c:f>
              <c:strCache>
                <c:ptCount val="4"/>
                <c:pt idx="0">
                  <c:v>DE</c:v>
                </c:pt>
                <c:pt idx="1">
                  <c:v>ES</c:v>
                </c:pt>
                <c:pt idx="2">
                  <c:v>FR</c:v>
                </c:pt>
                <c:pt idx="3">
                  <c:v>IT</c:v>
                </c:pt>
              </c:strCache>
            </c:strRef>
          </c:cat>
          <c:val>
            <c:numRef>
              <c:f>Histograms!$O$28:$R$28</c:f>
              <c:numCache>
                <c:formatCode>General</c:formatCode>
                <c:ptCount val="4"/>
                <c:pt idx="0">
                  <c:v>277</c:v>
                </c:pt>
                <c:pt idx="1">
                  <c:v>1111</c:v>
                </c:pt>
                <c:pt idx="2" formatCode="#,##0">
                  <c:v>1940</c:v>
                </c:pt>
                <c:pt idx="3">
                  <c:v>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84-4FE6-B777-0CC36B0F0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3799680"/>
        <c:axId val="346300416"/>
      </c:barChart>
      <c:lineChart>
        <c:grouping val="stacked"/>
        <c:varyColors val="0"/>
        <c:ser>
          <c:idx val="3"/>
          <c:order val="3"/>
          <c:tx>
            <c:v>dummy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7884-4FE6-B777-0CC36B0F0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303488"/>
        <c:axId val="346301952"/>
      </c:lineChart>
      <c:catAx>
        <c:axId val="34379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6300416"/>
        <c:crosses val="autoZero"/>
        <c:auto val="1"/>
        <c:lblAlgn val="ctr"/>
        <c:lblOffset val="100"/>
        <c:noMultiLvlLbl val="0"/>
      </c:catAx>
      <c:valAx>
        <c:axId val="34630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3799680"/>
        <c:crosses val="autoZero"/>
        <c:crossBetween val="between"/>
      </c:valAx>
      <c:valAx>
        <c:axId val="346301952"/>
        <c:scaling>
          <c:orientation val="minMax"/>
          <c:max val="40000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6303488"/>
        <c:crosses val="max"/>
        <c:crossBetween val="between"/>
      </c:valAx>
      <c:catAx>
        <c:axId val="346303488"/>
        <c:scaling>
          <c:orientation val="minMax"/>
        </c:scaling>
        <c:delete val="1"/>
        <c:axPos val="b"/>
        <c:majorTickMark val="out"/>
        <c:minorTickMark val="none"/>
        <c:tickLblPos val="nextTo"/>
        <c:crossAx val="346301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1963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2"/>
            <a:ext cx="3005138" cy="461963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93597F-6860-4B89-A586-0B186C1E1095}" type="datetimeFigureOut">
              <a:rPr lang="en-US"/>
              <a:pPr>
                <a:defRPr/>
              </a:pPr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6652"/>
            <a:ext cx="3005138" cy="461963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6652"/>
            <a:ext cx="3005138" cy="461963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A07F68-3D40-4428-B320-1470F4E08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78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1963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2"/>
            <a:ext cx="3005138" cy="461963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B60F7F-B5EE-4E9E-AE33-EDF8D1105B8C}" type="datetimeFigureOut">
              <a:rPr lang="en-US"/>
              <a:pPr>
                <a:defRPr/>
              </a:pPr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5" tIns="46143" rIns="92285" bIns="461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9725"/>
          </a:xfrm>
          <a:prstGeom prst="rect">
            <a:avLst/>
          </a:prstGeom>
        </p:spPr>
        <p:txBody>
          <a:bodyPr vert="horz" lIns="92285" tIns="46143" rIns="92285" bIns="4614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6652"/>
            <a:ext cx="3005138" cy="461963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6652"/>
            <a:ext cx="3005138" cy="461963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7B19ABE-D2EE-4A3B-B90C-45DD177A8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buFontTx/>
              <a:buChar char="•"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CC6ECF-FED6-4514-B43C-88086F42A1E3}" type="slidenum">
              <a:rPr lang="en-GB" altLang="en-US" smtClean="0">
                <a:solidFill>
                  <a:prstClr val="black"/>
                </a:solidFill>
              </a:rPr>
              <a:pPr/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87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F5F0-F9C1-417D-A248-0BF4876A461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83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F5F0-F9C1-417D-A248-0BF4876A461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0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desriptive</a:t>
            </a:r>
            <a:r>
              <a:rPr lang="es-ES" baseline="0" dirty="0"/>
              <a:t> </a:t>
            </a:r>
            <a:r>
              <a:rPr lang="es-ES" baseline="0" dirty="0" err="1"/>
              <a:t>stats</a:t>
            </a:r>
            <a:r>
              <a:rPr lang="es-ES" baseline="0" dirty="0"/>
              <a:t> </a:t>
            </a:r>
            <a:r>
              <a:rPr lang="es-ES" baseline="0" dirty="0" err="1"/>
              <a:t>for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variables of </a:t>
            </a:r>
            <a:r>
              <a:rPr lang="es-ES" baseline="0" dirty="0" err="1"/>
              <a:t>this</a:t>
            </a:r>
            <a:r>
              <a:rPr lang="es-ES" baseline="0" dirty="0"/>
              <a:t> table in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subsample</a:t>
            </a:r>
            <a:r>
              <a:rPr lang="es-ES" baseline="0" dirty="0"/>
              <a:t> of </a:t>
            </a:r>
            <a:r>
              <a:rPr lang="es-ES" baseline="0" dirty="0" err="1"/>
              <a:t>firms</a:t>
            </a:r>
            <a:r>
              <a:rPr lang="es-ES" baseline="0" dirty="0"/>
              <a:t> </a:t>
            </a:r>
            <a:r>
              <a:rPr lang="es-ES" baseline="0" dirty="0" err="1"/>
              <a:t>with</a:t>
            </a:r>
            <a:r>
              <a:rPr lang="es-ES" baseline="0" dirty="0"/>
              <a:t> </a:t>
            </a:r>
            <a:r>
              <a:rPr lang="es-ES" baseline="0" dirty="0" err="1"/>
              <a:t>guarantees</a:t>
            </a:r>
            <a:r>
              <a:rPr lang="es-ES" baseline="0" dirty="0"/>
              <a:t>. </a:t>
            </a:r>
            <a:r>
              <a:rPr lang="es-ES" baseline="0" dirty="0" err="1"/>
              <a:t>Econ</a:t>
            </a:r>
            <a:r>
              <a:rPr lang="es-ES" baseline="0" dirty="0"/>
              <a:t> </a:t>
            </a:r>
            <a:r>
              <a:rPr lang="es-ES" baseline="0" dirty="0" err="1"/>
              <a:t>significance</a:t>
            </a:r>
            <a:r>
              <a:rPr lang="es-ES" baseline="0" dirty="0"/>
              <a:t>???? </a:t>
            </a:r>
            <a:r>
              <a:rPr lang="es-ES" baseline="0" dirty="0" err="1"/>
              <a:t>How</a:t>
            </a:r>
            <a:r>
              <a:rPr lang="es-ES" baseline="0" dirty="0"/>
              <a:t> </a:t>
            </a:r>
            <a:r>
              <a:rPr lang="es-ES" baseline="0" dirty="0" err="1"/>
              <a:t>much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guaranteed</a:t>
            </a:r>
            <a:r>
              <a:rPr lang="es-ES" baseline="0" dirty="0"/>
              <a:t> </a:t>
            </a:r>
            <a:r>
              <a:rPr lang="es-ES" baseline="0" dirty="0" err="1"/>
              <a:t>amount</a:t>
            </a:r>
            <a:r>
              <a:rPr lang="es-ES" baseline="0" dirty="0"/>
              <a:t> in </a:t>
            </a:r>
            <a:r>
              <a:rPr lang="es-ES" baseline="0" dirty="0" err="1"/>
              <a:t>this</a:t>
            </a:r>
            <a:r>
              <a:rPr lang="es-ES" baseline="0" dirty="0"/>
              <a:t> </a:t>
            </a:r>
            <a:r>
              <a:rPr lang="es-ES" baseline="0" dirty="0" err="1"/>
              <a:t>subsample</a:t>
            </a:r>
            <a:r>
              <a:rPr lang="es-ES" baseline="0" dirty="0"/>
              <a:t>?</a:t>
            </a:r>
          </a:p>
          <a:p>
            <a:r>
              <a:rPr lang="en-US" dirty="0"/>
              <a:t>Interpretation? For 1 unit increase in GGA/E (which means 100%: company had 25 k of credit and now obtains 25k in new guaranteed credit) on average the firms sees a reduction of 0.1 (10%) of the preexisting credit? </a:t>
            </a:r>
          </a:p>
          <a:p>
            <a:r>
              <a:rPr lang="en-US" dirty="0"/>
              <a:t>To understand</a:t>
            </a:r>
            <a:r>
              <a:rPr lang="en-US" baseline="0" dirty="0"/>
              <a:t> interaction, for instance:</a:t>
            </a:r>
          </a:p>
          <a:p>
            <a:r>
              <a:rPr lang="en-US" baseline="0" dirty="0"/>
              <a:t>Change in </a:t>
            </a:r>
            <a:r>
              <a:rPr lang="en-US" baseline="0" dirty="0" err="1"/>
              <a:t>gva</a:t>
            </a:r>
            <a:r>
              <a:rPr lang="en-US" baseline="0" dirty="0"/>
              <a:t> is 0.03 at 75p.le and 0.26 at 25 </a:t>
            </a:r>
            <a:r>
              <a:rPr lang="en-US" baseline="0" dirty="0" err="1"/>
              <a:t>p.le</a:t>
            </a:r>
            <a:r>
              <a:rPr lang="en-US" baseline="0" dirty="0"/>
              <a:t>. </a:t>
            </a:r>
            <a:r>
              <a:rPr lang="en-US" baseline="0" dirty="0" err="1"/>
              <a:t>Coeff</a:t>
            </a:r>
            <a:r>
              <a:rPr lang="en-US" baseline="0" dirty="0"/>
              <a:t> is 0.08 so 0.08*0.03=0.02, 0.26*0.08=0.021 so firms in industries at </a:t>
            </a:r>
            <a:r>
              <a:rPr lang="en-US" baseline="0" dirty="0" err="1"/>
              <a:t>at</a:t>
            </a:r>
            <a:r>
              <a:rPr lang="en-US" baseline="0" dirty="0"/>
              <a:t> 25p.le of lost sales (bad sectors) see a larger reduction in pre-existing credit of around 2% more (which corresponds to a 20% of the average reduction due the guarantee)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F5F0-F9C1-417D-A248-0BF4876A461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9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F5F0-F9C1-417D-A248-0BF4876A461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222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F5F0-F9C1-417D-A248-0BF4876A461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19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6424DF-D13D-4810-BC9E-19227FDB7E62}" type="slidenum">
              <a:rPr lang="en-GB" altLang="en-US" smtClean="0">
                <a:solidFill>
                  <a:prstClr val="black"/>
                </a:solidFill>
              </a:rPr>
              <a:pPr/>
              <a:t>30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4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5DDA81-3289-4A0E-884C-4F76F65CEDEC}" type="slidenum">
              <a:rPr lang="en-GB" altLang="en-US" smtClean="0">
                <a:solidFill>
                  <a:prstClr val="black"/>
                </a:solidFill>
              </a:rPr>
              <a:pPr/>
              <a:t>31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12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P16, p25, p50, p75, p84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F5F0-F9C1-417D-A248-0BF4876A461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buFontTx/>
              <a:buChar char="•"/>
            </a:pPr>
            <a:r>
              <a:rPr lang="it-IT" altLang="en-US" dirty="0" err="1">
                <a:ea typeface="ＭＳ Ｐゴシック" pitchFamily="34" charset="-128"/>
              </a:rPr>
              <a:t>Imagine</a:t>
            </a:r>
            <a:r>
              <a:rPr lang="it-IT" altLang="en-US" dirty="0">
                <a:ea typeface="ＭＳ Ｐゴシック" pitchFamily="34" charset="-128"/>
              </a:rPr>
              <a:t> i can </a:t>
            </a:r>
            <a:r>
              <a:rPr lang="it-IT" altLang="en-US" dirty="0" err="1">
                <a:ea typeface="ＭＳ Ｐゴシック" pitchFamily="34" charset="-128"/>
              </a:rPr>
              <a:t>rank</a:t>
            </a:r>
            <a:endParaRPr lang="it-IT" altLang="en-US" dirty="0">
              <a:ea typeface="ＭＳ Ｐゴシック" pitchFamily="34" charset="-128"/>
            </a:endParaRPr>
          </a:p>
          <a:p>
            <a:pPr marL="171450" indent="-171450">
              <a:buFontTx/>
              <a:buChar char="•"/>
            </a:pPr>
            <a:r>
              <a:rPr lang="it-IT" altLang="en-US" dirty="0" err="1">
                <a:ea typeface="ＭＳ Ｐゴシック" pitchFamily="34" charset="-128"/>
              </a:rPr>
              <a:t>Bad</a:t>
            </a:r>
            <a:r>
              <a:rPr lang="it-IT" altLang="en-US" dirty="0">
                <a:ea typeface="ＭＳ Ｐゴシック" pitchFamily="34" charset="-128"/>
              </a:rPr>
              <a:t> </a:t>
            </a:r>
            <a:r>
              <a:rPr lang="it-IT" altLang="en-US" dirty="0" err="1">
                <a:ea typeface="ＭＳ Ｐゴシック" pitchFamily="34" charset="-128"/>
              </a:rPr>
              <a:t>selection</a:t>
            </a:r>
            <a:r>
              <a:rPr lang="it-IT" altLang="en-US" dirty="0">
                <a:ea typeface="ＭＳ Ｐゴシック" pitchFamily="34" charset="-128"/>
              </a:rPr>
              <a:t> </a:t>
            </a:r>
            <a:r>
              <a:rPr lang="it-IT" altLang="en-US" dirty="0" err="1">
                <a:ea typeface="ＭＳ Ｐゴシック" pitchFamily="34" charset="-128"/>
              </a:rPr>
              <a:t>if</a:t>
            </a:r>
            <a:r>
              <a:rPr lang="it-IT" altLang="en-US" dirty="0">
                <a:ea typeface="ＭＳ Ｐゴシック" pitchFamily="34" charset="-128"/>
              </a:rPr>
              <a:t> </a:t>
            </a:r>
            <a:r>
              <a:rPr lang="it-IT" altLang="en-US" dirty="0" err="1">
                <a:ea typeface="ＭＳ Ｐゴシック" pitchFamily="34" charset="-128"/>
              </a:rPr>
              <a:t>they</a:t>
            </a:r>
            <a:r>
              <a:rPr lang="it-IT" altLang="en-US" dirty="0">
                <a:ea typeface="ＭＳ Ｐゴシック" pitchFamily="34" charset="-128"/>
              </a:rPr>
              <a:t> go to </a:t>
            </a:r>
            <a:r>
              <a:rPr lang="it-IT" altLang="en-US" dirty="0" err="1">
                <a:ea typeface="ＭＳ Ｐゴシック" pitchFamily="34" charset="-128"/>
              </a:rPr>
              <a:t>tails</a:t>
            </a:r>
            <a:r>
              <a:rPr lang="it-IT" altLang="en-US" dirty="0">
                <a:ea typeface="ＭＳ Ｐゴシック" pitchFamily="34" charset="-128"/>
              </a:rPr>
              <a:t>. Group 3 </a:t>
            </a:r>
            <a:r>
              <a:rPr lang="it-IT" altLang="en-US" dirty="0" err="1">
                <a:ea typeface="ＭＳ Ｐゴシック" pitchFamily="34" charset="-128"/>
              </a:rPr>
              <a:t>is</a:t>
            </a:r>
            <a:r>
              <a:rPr lang="it-IT" altLang="en-US" dirty="0">
                <a:ea typeface="ＭＳ Ｐゴシック" pitchFamily="34" charset="-128"/>
              </a:rPr>
              <a:t> support </a:t>
            </a:r>
            <a:r>
              <a:rPr lang="it-IT" altLang="en-US" dirty="0" err="1">
                <a:ea typeface="ＭＳ Ｐゴシック" pitchFamily="34" charset="-128"/>
              </a:rPr>
              <a:t>that</a:t>
            </a:r>
            <a:r>
              <a:rPr lang="it-IT" altLang="en-US" dirty="0">
                <a:ea typeface="ＭＳ Ｐゴシック" pitchFamily="34" charset="-128"/>
              </a:rPr>
              <a:t> companies do </a:t>
            </a:r>
            <a:r>
              <a:rPr lang="it-IT" altLang="en-US" dirty="0" err="1">
                <a:ea typeface="ＭＳ Ｐゴシック" pitchFamily="34" charset="-128"/>
              </a:rPr>
              <a:t>not</a:t>
            </a:r>
            <a:r>
              <a:rPr lang="it-IT" altLang="en-US" dirty="0">
                <a:ea typeface="ＭＳ Ｐゴシック" pitchFamily="34" charset="-128"/>
              </a:rPr>
              <a:t> need/</a:t>
            </a:r>
            <a:r>
              <a:rPr lang="it-IT" altLang="en-US" dirty="0" err="1">
                <a:ea typeface="ＭＳ Ｐゴシック" pitchFamily="34" charset="-128"/>
              </a:rPr>
              <a:t>limited</a:t>
            </a:r>
            <a:r>
              <a:rPr lang="it-IT" altLang="en-US" dirty="0">
                <a:ea typeface="ＭＳ Ｐゴシック" pitchFamily="34" charset="-128"/>
              </a:rPr>
              <a:t> resources </a:t>
            </a:r>
            <a:r>
              <a:rPr lang="it-IT" altLang="en-US" dirty="0" err="1">
                <a:ea typeface="ＭＳ Ｐゴシック" pitchFamily="34" charset="-128"/>
              </a:rPr>
              <a:t>given</a:t>
            </a:r>
            <a:r>
              <a:rPr lang="it-IT" altLang="en-US" dirty="0">
                <a:ea typeface="ＭＳ Ｐゴシック" pitchFamily="34" charset="-128"/>
              </a:rPr>
              <a:t> to </a:t>
            </a:r>
            <a:r>
              <a:rPr lang="it-IT" altLang="en-US" dirty="0" err="1">
                <a:ea typeface="ＭＳ Ｐゴシック" pitchFamily="34" charset="-128"/>
              </a:rPr>
              <a:t>firms</a:t>
            </a:r>
            <a:r>
              <a:rPr lang="it-IT" altLang="en-US" dirty="0">
                <a:ea typeface="ＭＳ Ｐゴシック" pitchFamily="34" charset="-128"/>
              </a:rPr>
              <a:t> in need. Group 1 </a:t>
            </a:r>
            <a:r>
              <a:rPr lang="it-IT" altLang="en-US" dirty="0" err="1">
                <a:ea typeface="ＭＳ Ｐゴシック" pitchFamily="34" charset="-128"/>
              </a:rPr>
              <a:t>they</a:t>
            </a:r>
            <a:r>
              <a:rPr lang="it-IT" altLang="en-US" dirty="0">
                <a:ea typeface="ＭＳ Ｐゴシック" pitchFamily="34" charset="-128"/>
              </a:rPr>
              <a:t> are </a:t>
            </a:r>
            <a:r>
              <a:rPr lang="it-IT" altLang="en-US" dirty="0" err="1">
                <a:ea typeface="ＭＳ Ｐゴシック" pitchFamily="34" charset="-128"/>
              </a:rPr>
              <a:t>not</a:t>
            </a:r>
            <a:r>
              <a:rPr lang="it-IT" altLang="en-US" dirty="0">
                <a:ea typeface="ＭＳ Ｐゴシック" pitchFamily="34" charset="-128"/>
              </a:rPr>
              <a:t> </a:t>
            </a:r>
            <a:r>
              <a:rPr lang="it-IT" altLang="en-US" dirty="0" err="1">
                <a:ea typeface="ＭＳ Ｐゴシック" pitchFamily="34" charset="-128"/>
              </a:rPr>
              <a:t>viable</a:t>
            </a:r>
            <a:r>
              <a:rPr lang="it-IT" altLang="en-US" dirty="0">
                <a:ea typeface="ＭＳ Ｐゴシック" pitchFamily="34" charset="-128"/>
              </a:rPr>
              <a:t> </a:t>
            </a:r>
            <a:r>
              <a:rPr lang="it-IT" altLang="en-US" dirty="0" err="1">
                <a:ea typeface="ＭＳ Ｐゴシック" pitchFamily="34" charset="-128"/>
              </a:rPr>
              <a:t>these</a:t>
            </a:r>
            <a:r>
              <a:rPr lang="it-IT" altLang="en-US" dirty="0">
                <a:ea typeface="ＭＳ Ｐゴシック" pitchFamily="34" charset="-128"/>
              </a:rPr>
              <a:t> </a:t>
            </a:r>
            <a:r>
              <a:rPr lang="it-IT" altLang="en-US" dirty="0" err="1">
                <a:ea typeface="ＭＳ Ｐゴシック" pitchFamily="34" charset="-128"/>
              </a:rPr>
              <a:t>programs</a:t>
            </a:r>
            <a:r>
              <a:rPr lang="it-IT" altLang="en-US" dirty="0">
                <a:ea typeface="ＭＳ Ｐゴシック" pitchFamily="34" charset="-128"/>
              </a:rPr>
              <a:t> </a:t>
            </a:r>
            <a:r>
              <a:rPr lang="it-IT" altLang="en-US" dirty="0" err="1">
                <a:ea typeface="ＭＳ Ｐゴシック" pitchFamily="34" charset="-128"/>
              </a:rPr>
              <a:t>usually</a:t>
            </a:r>
            <a:r>
              <a:rPr lang="it-IT" altLang="en-US" dirty="0">
                <a:ea typeface="ＭＳ Ｐゴシック" pitchFamily="34" charset="-128"/>
              </a:rPr>
              <a:t> </a:t>
            </a:r>
            <a:r>
              <a:rPr lang="it-IT" altLang="en-US" dirty="0" err="1">
                <a:ea typeface="ＭＳ Ｐゴシック" pitchFamily="34" charset="-128"/>
              </a:rPr>
              <a:t>cut</a:t>
            </a:r>
            <a:r>
              <a:rPr lang="it-IT" altLang="en-US" dirty="0">
                <a:ea typeface="ＭＳ Ｐゴシック" pitchFamily="34" charset="-128"/>
              </a:rPr>
              <a:t> companies </a:t>
            </a:r>
            <a:r>
              <a:rPr lang="it-IT" altLang="en-US" dirty="0" err="1">
                <a:ea typeface="ＭＳ Ｐゴシック" pitchFamily="34" charset="-128"/>
              </a:rPr>
              <a:t>who</a:t>
            </a:r>
            <a:r>
              <a:rPr lang="it-IT" altLang="en-US" dirty="0">
                <a:ea typeface="ＭＳ Ｐゴシック" pitchFamily="34" charset="-128"/>
              </a:rPr>
              <a:t> </a:t>
            </a:r>
            <a:r>
              <a:rPr lang="it-IT" altLang="en-US" dirty="0" err="1">
                <a:ea typeface="ＭＳ Ｐゴシック" pitchFamily="34" charset="-128"/>
              </a:rPr>
              <a:t>would</a:t>
            </a:r>
            <a:r>
              <a:rPr lang="it-IT" altLang="en-US" dirty="0">
                <a:ea typeface="ＭＳ Ｐゴシック" pitchFamily="34" charset="-128"/>
              </a:rPr>
              <a:t> </a:t>
            </a:r>
            <a:r>
              <a:rPr lang="it-IT" altLang="en-US" dirty="0" err="1">
                <a:ea typeface="ＭＳ Ｐゴシック" pitchFamily="34" charset="-128"/>
              </a:rPr>
              <a:t>fail</a:t>
            </a:r>
            <a:r>
              <a:rPr lang="it-IT" altLang="en-US" dirty="0">
                <a:ea typeface="ＭＳ Ｐゴシック" pitchFamily="34" charset="-128"/>
              </a:rPr>
              <a:t> </a:t>
            </a:r>
            <a:r>
              <a:rPr lang="it-IT" altLang="en-US" dirty="0" err="1">
                <a:ea typeface="ＭＳ Ｐゴシック" pitchFamily="34" charset="-128"/>
              </a:rPr>
              <a:t>anyways</a:t>
            </a:r>
            <a:endParaRPr lang="it-IT" altLang="en-US" dirty="0">
              <a:ea typeface="ＭＳ Ｐゴシック" pitchFamily="34" charset="-128"/>
            </a:endParaRPr>
          </a:p>
          <a:p>
            <a:pPr marL="171450" indent="-171450">
              <a:buFontTx/>
              <a:buChar char="•"/>
            </a:pPr>
            <a:r>
              <a:rPr lang="it-IT" altLang="en-US" dirty="0" err="1">
                <a:ea typeface="ＭＳ Ｐゴシック" pitchFamily="34" charset="-128"/>
              </a:rPr>
              <a:t>If</a:t>
            </a:r>
            <a:r>
              <a:rPr lang="it-IT" altLang="en-US" dirty="0">
                <a:ea typeface="ＭＳ Ｐゴシック" pitchFamily="34" charset="-128"/>
              </a:rPr>
              <a:t> </a:t>
            </a:r>
            <a:r>
              <a:rPr lang="it-IT" altLang="en-US" dirty="0" err="1">
                <a:ea typeface="ＭＳ Ｐゴシック" pitchFamily="34" charset="-128"/>
              </a:rPr>
              <a:t>bad</a:t>
            </a:r>
            <a:r>
              <a:rPr lang="it-IT" altLang="en-US" dirty="0">
                <a:ea typeface="ＭＳ Ｐゴシック" pitchFamily="34" charset="-128"/>
              </a:rPr>
              <a:t> a </a:t>
            </a:r>
            <a:r>
              <a:rPr lang="it-IT" altLang="en-US" dirty="0" err="1">
                <a:ea typeface="ＭＳ Ｐゴシック" pitchFamily="34" charset="-128"/>
              </a:rPr>
              <a:t>lot</a:t>
            </a:r>
            <a:r>
              <a:rPr lang="it-IT" altLang="en-US" dirty="0">
                <a:ea typeface="ＭＳ Ｐゴシック" pitchFamily="34" charset="-128"/>
              </a:rPr>
              <a:t> of </a:t>
            </a:r>
            <a:r>
              <a:rPr lang="it-IT" altLang="en-US" dirty="0" err="1">
                <a:ea typeface="ＭＳ Ｐゴシック" pitchFamily="34" charset="-128"/>
              </a:rPr>
              <a:t>substitution</a:t>
            </a:r>
            <a:r>
              <a:rPr lang="it-IT" altLang="en-US" dirty="0">
                <a:ea typeface="ＭＳ Ｐゴシック" pitchFamily="34" charset="-128"/>
              </a:rPr>
              <a:t>. Group 3, group 1 incentive for banks to take risk from </a:t>
            </a:r>
            <a:r>
              <a:rPr lang="it-IT" altLang="en-US" dirty="0" err="1">
                <a:ea typeface="ＭＳ Ｐゴシック" pitchFamily="34" charset="-128"/>
              </a:rPr>
              <a:t>their</a:t>
            </a:r>
            <a:r>
              <a:rPr lang="it-IT" altLang="en-US" dirty="0">
                <a:ea typeface="ＭＳ Ｐゴシック" pitchFamily="34" charset="-128"/>
              </a:rPr>
              <a:t> balance </a:t>
            </a:r>
            <a:r>
              <a:rPr lang="it-IT" altLang="en-US" dirty="0" err="1">
                <a:ea typeface="ＭＳ Ｐゴシック" pitchFamily="34" charset="-128"/>
              </a:rPr>
              <a:t>sheet</a:t>
            </a:r>
            <a:r>
              <a:rPr lang="it-IT" altLang="en-US" dirty="0">
                <a:ea typeface="ＭＳ Ｐゴシック" pitchFamily="34" charset="-128"/>
              </a:rPr>
              <a:t> to </a:t>
            </a:r>
            <a:r>
              <a:rPr lang="it-IT" altLang="en-US" dirty="0" err="1">
                <a:ea typeface="ＭＳ Ｐゴシック" pitchFamily="34" charset="-128"/>
              </a:rPr>
              <a:t>government</a:t>
            </a:r>
            <a:endParaRPr lang="it-IT" altLang="en-US" dirty="0">
              <a:ea typeface="ＭＳ Ｐゴシック" pitchFamily="34" charset="-128"/>
            </a:endParaRPr>
          </a:p>
          <a:p>
            <a:pPr marL="171450" indent="-171450">
              <a:buFontTx/>
              <a:buChar char="•"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CC6ECF-FED6-4514-B43C-88086F42A1E3}" type="slidenum">
              <a:rPr lang="en-GB" altLang="en-US" smtClean="0">
                <a:solidFill>
                  <a:prstClr val="black"/>
                </a:solidFill>
              </a:rPr>
              <a:pPr/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buFontTx/>
              <a:buChar char="•"/>
            </a:pPr>
            <a:r>
              <a:rPr lang="it-IT" altLang="en-US" dirty="0">
                <a:ea typeface="ＭＳ Ｐゴシック" pitchFamily="34" charset="-128"/>
              </a:rPr>
              <a:t>Empirica </a:t>
            </a:r>
            <a:r>
              <a:rPr lang="it-IT" altLang="en-US" dirty="0" err="1">
                <a:ea typeface="ＭＳ Ｐゴシック" pitchFamily="34" charset="-128"/>
              </a:rPr>
              <a:t>questions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CC6ECF-FED6-4514-B43C-88086F42A1E3}" type="slidenum">
              <a:rPr lang="en-GB" altLang="en-US" smtClean="0">
                <a:solidFill>
                  <a:prstClr val="black"/>
                </a:solidFill>
              </a:rPr>
              <a:pPr/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4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 the aggregate public data suggest 1) substitution and 2) need to focus on «big four»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19ABE-D2EE-4A3B-B90C-45DD177A8E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6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GB" altLang="en-US" sz="1000" dirty="0">
              <a:latin typeface="Arial " charset="0"/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98F1D1-7DC4-47DC-8303-AAF6BA09A057}" type="slidenum">
              <a:rPr lang="en-GB" altLang="en-US" smtClean="0">
                <a:solidFill>
                  <a:prstClr val="black"/>
                </a:solidFill>
              </a:rPr>
              <a:pPr/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8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12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mostly showing that they went disproportionately to worst hit areas and sectors, and to smaller, less liquid and more indebted  firms </a:t>
            </a:r>
          </a:p>
          <a:p>
            <a:pPr>
              <a:defRPr/>
            </a:pPr>
            <a:r>
              <a:rPr lang="en-US" sz="12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There is a </a:t>
            </a:r>
            <a:r>
              <a:rPr lang="en-US" sz="1200" dirty="0" err="1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a</a:t>
            </a:r>
            <a:r>
              <a:rPr lang="en-US" sz="1200" baseline="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paper by </a:t>
            </a:r>
            <a:r>
              <a:rPr lang="en-US" sz="1200" dirty="0" err="1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Cascarino</a:t>
            </a:r>
            <a:r>
              <a:rPr lang="en-US" sz="12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</a:t>
            </a:r>
            <a:r>
              <a:rPr lang="en-US" sz="1200" dirty="0" err="1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gallo</a:t>
            </a:r>
            <a:r>
              <a:rPr lang="en-US" sz="1200" baseline="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palazzo </a:t>
            </a:r>
            <a:r>
              <a:rPr lang="en-US" sz="1200" baseline="0" dirty="0" err="1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sette</a:t>
            </a:r>
            <a:r>
              <a:rPr lang="en-US" sz="1200" baseline="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on credit additionality (which shows that this is less than 100%) which is of course related to the issue of substitution (of what banks do with their pre-existing exposure which is the focus of our paper) the paper is with </a:t>
            </a:r>
            <a:r>
              <a:rPr lang="en-US" sz="1200" baseline="0" dirty="0" err="1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italian</a:t>
            </a:r>
            <a:r>
              <a:rPr lang="en-US" sz="1200" baseline="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data and analyze different programs within the country</a:t>
            </a:r>
          </a:p>
          <a:p>
            <a:pPr>
              <a:defRPr/>
            </a:pPr>
            <a:r>
              <a:rPr lang="en-US" sz="1200" baseline="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in the U.S., PPP loans raised employment at eligible firms and increased firms survival </a:t>
            </a:r>
          </a:p>
          <a:p>
            <a:pPr>
              <a:defRPr/>
            </a:pPr>
            <a:endParaRPr lang="en-US" sz="1200" baseline="0" dirty="0">
              <a:latin typeface="+mn-lt"/>
              <a:ea typeface="ＭＳ Ｐゴシック" pitchFamily="34" charset="-128"/>
              <a:cs typeface="Arial"/>
              <a:sym typeface="Times New Roman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0CB0DC-36CF-4694-A9C3-77750A8D3FB5}" type="slidenum">
              <a:rPr lang="en-GB" altLang="en-US" smtClean="0">
                <a:solidFill>
                  <a:prstClr val="black"/>
                </a:solidFill>
              </a:rPr>
              <a:pPr/>
              <a:t>10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F5F0-F9C1-417D-A248-0BF4876A461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561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F5F0-F9C1-417D-A248-0BF4876A46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56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Larger</a:t>
            </a:r>
            <a:r>
              <a:rPr lang="en-US" baseline="0" dirty="0"/>
              <a:t> and more dispersed loans in Germany than in other countries and especially Italy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9ABE-D2EE-4A3B-B90C-45DD177A8E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2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252AF7F-8322-4541-BC31-28B9FDDAAEC9}" type="datetimeFigureOut">
              <a:rPr lang="en-US" smtClean="0">
                <a:solidFill>
                  <a:prstClr val="black"/>
                </a:solidFill>
                <a:latin typeface="Calibri Ligh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6/20/2022</a:t>
            </a:fld>
            <a:endParaRPr lang="en-US">
              <a:solidFill>
                <a:prstClr val="black"/>
              </a:solidFill>
              <a:latin typeface="Calibri Ligh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252AF7F-8322-4541-BC31-28B9FDDAAEC9}" type="datetimeFigureOut">
              <a:rPr lang="en-US" smtClean="0">
                <a:solidFill>
                  <a:prstClr val="black"/>
                </a:solidFill>
                <a:latin typeface="Calibri Ligh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6/20/2022</a:t>
            </a:fld>
            <a:endParaRPr lang="en-US">
              <a:solidFill>
                <a:prstClr val="black"/>
              </a:solidFill>
              <a:latin typeface="Calibri Ligh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37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E8A82F3-8212-4DE6-A31D-2C5133B1A161}" type="datetime1">
              <a:rPr lang="en-US">
                <a:solidFill>
                  <a:prstClr val="black"/>
                </a:solidFill>
                <a:latin typeface="Calibri Ligh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6/20/2022</a:t>
            </a:fld>
            <a:endParaRPr lang="en-US">
              <a:solidFill>
                <a:prstClr val="black"/>
              </a:solidFill>
              <a:latin typeface="Calibri Light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3139-31CC-4CA2-A73A-C1291B316C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718694" y="5805827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 Light"/>
                <a:cs typeface="+mn-cs"/>
              </a:rPr>
              <a:t>Euro-</a:t>
            </a:r>
            <a:r>
              <a:rPr lang="en-US" sz="1600" dirty="0" err="1">
                <a:solidFill>
                  <a:prstClr val="black"/>
                </a:solidFill>
                <a:latin typeface="Calibri Light"/>
                <a:cs typeface="+mn-cs"/>
              </a:rPr>
              <a:t>nomics</a:t>
            </a:r>
            <a:r>
              <a:rPr lang="en-US" sz="1600" dirty="0">
                <a:solidFill>
                  <a:prstClr val="black"/>
                </a:solidFill>
                <a:latin typeface="Calibri Light"/>
                <a:cs typeface="+mn-cs"/>
              </a:rPr>
              <a:t> .com</a:t>
            </a:r>
          </a:p>
        </p:txBody>
      </p:sp>
    </p:spTree>
    <p:extLst>
      <p:ext uri="{BB962C8B-B14F-4D97-AF65-F5344CB8AC3E}">
        <p14:creationId xmlns:p14="http://schemas.microsoft.com/office/powerpoint/2010/main" val="1143956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E8A82F3-8212-4DE6-A31D-2C5133B1A161}" type="datetime1">
              <a:rPr lang="en-US">
                <a:solidFill>
                  <a:prstClr val="black"/>
                </a:solidFill>
                <a:latin typeface="Calibri Ligh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6/20/2022</a:t>
            </a:fld>
            <a:endParaRPr lang="en-US">
              <a:solidFill>
                <a:prstClr val="black"/>
              </a:solidFill>
              <a:latin typeface="Calibri Light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3139-31CC-4CA2-A73A-C1291B316C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718694" y="5805827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 Light"/>
                <a:cs typeface="+mn-cs"/>
              </a:rPr>
              <a:t>Euro-</a:t>
            </a:r>
            <a:r>
              <a:rPr lang="en-US" sz="1600" dirty="0" err="1">
                <a:solidFill>
                  <a:prstClr val="black"/>
                </a:solidFill>
                <a:latin typeface="Calibri Light"/>
                <a:cs typeface="+mn-cs"/>
              </a:rPr>
              <a:t>nomics</a:t>
            </a:r>
            <a:r>
              <a:rPr lang="en-US" sz="1600" dirty="0">
                <a:solidFill>
                  <a:prstClr val="black"/>
                </a:solidFill>
                <a:latin typeface="Calibri Light"/>
                <a:cs typeface="+mn-cs"/>
              </a:rPr>
              <a:t> .com</a:t>
            </a:r>
          </a:p>
        </p:txBody>
      </p:sp>
    </p:spTree>
    <p:extLst>
      <p:ext uri="{BB962C8B-B14F-4D97-AF65-F5344CB8AC3E}">
        <p14:creationId xmlns:p14="http://schemas.microsoft.com/office/powerpoint/2010/main" val="369780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D8F28F6-6014-49E9-B08F-B8E3E168C2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96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D8F28F6-6014-49E9-B08F-B8E3E168C2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96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02" y="40661"/>
            <a:ext cx="8708178" cy="81474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02" y="1091381"/>
            <a:ext cx="8759798" cy="539819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202" y="6489573"/>
            <a:ext cx="665019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60500" y="6307010"/>
            <a:ext cx="1910700" cy="365125"/>
          </a:xfrm>
        </p:spPr>
        <p:txBody>
          <a:bodyPr/>
          <a:lstStyle/>
          <a:p>
            <a:fld id="{3488EFA5-B9E7-4918-BF97-C27C2BBB16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6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252AF7F-8322-4541-BC31-28B9FDDAAEC9}" type="datetimeFigureOut">
              <a:rPr lang="en-US" smtClean="0">
                <a:solidFill>
                  <a:prstClr val="black"/>
                </a:solidFill>
                <a:latin typeface="Calibri Ligh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6/20/2022</a:t>
            </a:fld>
            <a:endParaRPr lang="en-US">
              <a:solidFill>
                <a:prstClr val="black"/>
              </a:solidFill>
              <a:latin typeface="Calibri Ligh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2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252AF7F-8322-4541-BC31-28B9FDDAAEC9}" type="datetimeFigureOut">
              <a:rPr lang="en-US" smtClean="0">
                <a:solidFill>
                  <a:prstClr val="black"/>
                </a:solidFill>
                <a:latin typeface="Calibri Ligh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6/20/2022</a:t>
            </a:fld>
            <a:endParaRPr lang="en-US">
              <a:solidFill>
                <a:prstClr val="black"/>
              </a:solidFill>
              <a:latin typeface="Calibri Light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5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3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252AF7F-8322-4541-BC31-28B9FDDAAEC9}" type="datetimeFigureOut">
              <a:rPr lang="en-US" smtClean="0">
                <a:solidFill>
                  <a:prstClr val="black"/>
                </a:solidFill>
                <a:latin typeface="Calibri Ligh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6/20/2022</a:t>
            </a:fld>
            <a:endParaRPr lang="en-US">
              <a:solidFill>
                <a:prstClr val="black"/>
              </a:solidFill>
              <a:latin typeface="Calibri Light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5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252AF7F-8322-4541-BC31-28B9FDDAAEC9}" type="datetimeFigureOut">
              <a:rPr lang="en-US" smtClean="0">
                <a:solidFill>
                  <a:prstClr val="black"/>
                </a:solidFill>
                <a:latin typeface="Calibri Ligh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6/20/2022</a:t>
            </a:fld>
            <a:endParaRPr lang="en-US">
              <a:solidFill>
                <a:prstClr val="black"/>
              </a:solidFill>
              <a:latin typeface="Calibri Light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252AF7F-8322-4541-BC31-28B9FDDAAEC9}" type="datetimeFigureOut">
              <a:rPr lang="en-US" smtClean="0">
                <a:solidFill>
                  <a:prstClr val="black"/>
                </a:solidFill>
                <a:latin typeface="Calibri Ligh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6/20/2022</a:t>
            </a:fld>
            <a:endParaRPr lang="en-US">
              <a:solidFill>
                <a:prstClr val="black"/>
              </a:solidFill>
              <a:latin typeface="Calibri Light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812" y="166343"/>
            <a:ext cx="8631853" cy="51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13" y="952820"/>
            <a:ext cx="8631852" cy="5832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813" y="6478751"/>
            <a:ext cx="6513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 Light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16613" y="5092767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6613" y="4843529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16613" y="4683192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16613" y="4587942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55775" y="243050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14500" y="243050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5450" y="243050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68462" y="243050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16200000">
            <a:off x="-2408689" y="4118624"/>
            <a:ext cx="5039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i="0" dirty="0">
                <a:solidFill>
                  <a:srgbClr val="202124"/>
                </a:solidFill>
                <a:effectLst/>
                <a:latin typeface="Google Sans"/>
              </a:rPr>
              <a:t>Loan guarantees and bank lending</a:t>
            </a:r>
            <a:endParaRPr lang="en-US" sz="1400" dirty="0">
              <a:solidFill>
                <a:prstClr val="black"/>
              </a:solidFill>
              <a:latin typeface="Calibri Ligh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975" y="6419917"/>
            <a:ext cx="1620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88EFA5-B9E7-4918-BF97-C27C2BBB16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12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  <p:sldLayoutId id="2147484269" r:id="rId13"/>
    <p:sldLayoutId id="2147484277" r:id="rId14"/>
    <p:sldLayoutId id="214748428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46589" y="4964932"/>
            <a:ext cx="7756082" cy="902468"/>
          </a:xfrm>
        </p:spPr>
        <p:txBody>
          <a:bodyPr>
            <a:normAutofit/>
          </a:bodyPr>
          <a:lstStyle/>
          <a:p>
            <a:r>
              <a:rPr lang="es-ES" sz="2000" dirty="0"/>
              <a:t>DNB-</a:t>
            </a:r>
            <a:r>
              <a:rPr lang="es-ES" sz="2000" dirty="0" err="1"/>
              <a:t>Riksbank</a:t>
            </a:r>
            <a:r>
              <a:rPr lang="es-ES" sz="2000" dirty="0"/>
              <a:t>-Bundesbank </a:t>
            </a:r>
            <a:r>
              <a:rPr lang="es-ES" sz="2000" dirty="0" err="1"/>
              <a:t>Macroprudential</a:t>
            </a:r>
            <a:r>
              <a:rPr lang="es-ES" sz="2000" dirty="0"/>
              <a:t> </a:t>
            </a:r>
            <a:r>
              <a:rPr lang="es-ES" sz="2000" dirty="0" err="1"/>
              <a:t>Conference</a:t>
            </a:r>
            <a:endParaRPr lang="es-ES" sz="2000" dirty="0"/>
          </a:p>
          <a:p>
            <a:r>
              <a:rPr lang="es-ES" sz="2000" dirty="0"/>
              <a:t>21 June 2022</a:t>
            </a:r>
            <a:endParaRPr lang="en-US" sz="2000" dirty="0"/>
          </a:p>
        </p:txBody>
      </p:sp>
      <p:sp>
        <p:nvSpPr>
          <p:cNvPr id="6" name="Rectangle 1"/>
          <p:cNvSpPr/>
          <p:nvPr/>
        </p:nvSpPr>
        <p:spPr>
          <a:xfrm>
            <a:off x="617712" y="5968425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+mn-lt"/>
                <a:ea typeface="ＭＳ Ｐゴシック" pitchFamily="34" charset="-128"/>
                <a:cs typeface="Arial"/>
              </a:rPr>
              <a:t>The opinions in this presentation are those of the authors and do not necessarily reflect the views of the European Central Bank and the Eurosystem</a:t>
            </a:r>
            <a:r>
              <a:rPr lang="en-GB" sz="1600" b="1" dirty="0">
                <a:solidFill>
                  <a:srgbClr val="585858"/>
                </a:solidFill>
                <a:latin typeface="Arial" pitchFamily="34" charset="0"/>
                <a:ea typeface="ＭＳ Ｐゴシック" pitchFamily="34" charset="-128"/>
                <a:cs typeface="Arial"/>
              </a:rPr>
              <a:t>. 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38762"/>
              </p:ext>
            </p:extLst>
          </p:nvPr>
        </p:nvGraphicFramePr>
        <p:xfrm>
          <a:off x="762000" y="3200400"/>
          <a:ext cx="8153401" cy="112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2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Carlo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Altavilla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677" marB="4567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Andrew Ellul</a:t>
                      </a:r>
                    </a:p>
                  </a:txBody>
                  <a:tcPr marL="91431" marR="91431" marT="45677" marB="4567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Marco Pagano</a:t>
                      </a:r>
                    </a:p>
                  </a:txBody>
                  <a:tcPr marL="91431" marR="91431" marT="45677" marB="4567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9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European Central Bank</a:t>
                      </a:r>
                    </a:p>
                  </a:txBody>
                  <a:tcPr marL="91431" marR="91431" marT="45677" marB="4567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Indiana University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677" marB="4567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University of Naples Federico II, EIEF</a:t>
                      </a:r>
                    </a:p>
                  </a:txBody>
                  <a:tcPr marL="91431" marR="91431" marT="45677" marB="4567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581383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  <a:spcAft>
                <a:spcPts val="1200"/>
              </a:spcAft>
            </a:pPr>
            <a:r>
              <a:rPr lang="en-US" sz="4000" b="1" dirty="0"/>
              <a:t>Loan guarantees, bank lending and credit risk reallocation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C73285E-FA6B-4B58-8A29-A275A25CA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28019"/>
              </p:ext>
            </p:extLst>
          </p:nvPr>
        </p:nvGraphicFramePr>
        <p:xfrm>
          <a:off x="1905000" y="4053840"/>
          <a:ext cx="533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401">
                  <a:extLst>
                    <a:ext uri="{9D8B030D-6E8A-4147-A177-3AD203B41FA5}">
                      <a16:colId xmlns:a16="http://schemas.microsoft.com/office/drawing/2014/main" val="3905758107"/>
                    </a:ext>
                  </a:extLst>
                </a:gridCol>
                <a:gridCol w="2577599">
                  <a:extLst>
                    <a:ext uri="{9D8B030D-6E8A-4147-A177-3AD203B41FA5}">
                      <a16:colId xmlns:a16="http://schemas.microsoft.com/office/drawing/2014/main" val="2271391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Andrea Polo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Thomas Vlassopoulos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2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Luiss, UPF,</a:t>
                      </a:r>
                      <a:r>
                        <a:rPr lang="it-IT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BSE, EIEF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European Central Bank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60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90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 txBox="1">
            <a:spLocks/>
          </p:cNvSpPr>
          <p:nvPr/>
        </p:nvSpPr>
        <p:spPr bwMode="auto">
          <a:xfrm>
            <a:off x="407988" y="990600"/>
            <a:ext cx="84312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2300" b="1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Pre-Covid-19 evidence on loan guarantees: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Mostly positive effect in credit supply, employment and firm survival rates </a:t>
            </a:r>
            <a:r>
              <a:rPr lang="en-US" sz="2000" dirty="0">
                <a:latin typeface="+mn-lt"/>
              </a:rPr>
              <a:t>(</a:t>
            </a: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Bachas et al., 2020; </a:t>
            </a:r>
            <a:r>
              <a:rPr lang="en-US" altLang="en-US" sz="2000" dirty="0" err="1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Schich</a:t>
            </a: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et al., 2017; De Blasio et al, 2017; </a:t>
            </a:r>
            <a:r>
              <a:rPr lang="en-US" altLang="en-US" sz="2000" dirty="0" err="1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Ciani</a:t>
            </a: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et al., 2020)</a:t>
            </a:r>
            <a:endParaRPr lang="en-US" altLang="en-US" sz="2300" b="1" dirty="0">
              <a:latin typeface="+mn-lt"/>
              <a:ea typeface="ＭＳ Ｐゴシック" pitchFamily="34" charset="-128"/>
              <a:cs typeface="Arial"/>
              <a:sym typeface="Times New Roman" pitchFamily="18" charset="0"/>
            </a:endParaRPr>
          </a:p>
          <a:p>
            <a:pPr eaLnBrk="0" hangingPunct="0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en-US" sz="2300" b="1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Evidence on U.S. loan guarantee programs:  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Allocation of guarantees (Granja et al., 2020; Chodorow Reich et al., 2020; </a:t>
            </a:r>
            <a:r>
              <a:rPr lang="en-US" altLang="en-US" sz="2000" dirty="0" err="1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Cororaton</a:t>
            </a: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and Rosen, 2020)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Real effects (Autor et al., 2020; </a:t>
            </a:r>
            <a:r>
              <a:rPr lang="en-US" altLang="en-US" sz="2000" dirty="0" err="1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Bartik</a:t>
            </a: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et al., 2020)</a:t>
            </a:r>
            <a:endParaRPr lang="en-US" altLang="en-US" sz="2300" b="1" dirty="0">
              <a:latin typeface="+mn-lt"/>
              <a:ea typeface="ＭＳ Ｐゴシック" pitchFamily="34" charset="-128"/>
              <a:cs typeface="Arial"/>
              <a:sym typeface="Times New Roman" pitchFamily="18" charset="0"/>
            </a:endParaRPr>
          </a:p>
          <a:p>
            <a:pPr eaLnBrk="0" hangingPunct="0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en-US" sz="2300" b="1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Evidence on European loan guarantee programs: 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Allocation of guarantees in Italy and Portugal (Core and De Marco, 2020; </a:t>
            </a:r>
            <a:r>
              <a:rPr lang="en-US" altLang="en-US" sz="2000" dirty="0" err="1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Kozeniauskas</a:t>
            </a: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et al., 2020)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Role of relationship lending in the Spanish loan guarantee program (Jimenez et al., 2022)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Comparison of different loan guarantee programs in Italy (</a:t>
            </a:r>
            <a:r>
              <a:rPr lang="en-US" altLang="en-US" sz="2000" dirty="0" err="1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Cascarino</a:t>
            </a:r>
            <a:r>
              <a:rPr lang="en-US" altLang="en-US" sz="2000" dirty="0">
                <a:latin typeface="+mn-lt"/>
                <a:ea typeface="ＭＳ Ｐゴシック" pitchFamily="34" charset="-128"/>
                <a:cs typeface="Arial"/>
                <a:sym typeface="Times New Roman" pitchFamily="18" charset="0"/>
              </a:rPr>
              <a:t> et al., 2022)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dirty="0">
              <a:latin typeface="+mn-lt"/>
              <a:ea typeface="ＭＳ Ｐゴシック" pitchFamily="34" charset="-128"/>
              <a:cs typeface="Arial"/>
              <a:sym typeface="Times New Roman" pitchFamily="18" charset="0"/>
            </a:endParaRPr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473075" y="285750"/>
            <a:ext cx="859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700"/>
              </a:lnSpc>
            </a:pPr>
            <a:r>
              <a:rPr lang="en-GB" altLang="en-US" sz="3200" b="1" dirty="0">
                <a:latin typeface="+mj-lt"/>
                <a:ea typeface="ＭＳ Ｐゴシック" pitchFamily="34" charset="-128"/>
                <a:cs typeface="Arial"/>
              </a:rPr>
              <a:t>Related research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0D896F-19A8-4751-BCF5-21B4C683D66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9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33600" y="246322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62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Guaranteed loans by firm size (million Euro)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DA462-ADA3-4AA3-A0E8-1403EC8CA211}"/>
              </a:ext>
            </a:extLst>
          </p:cNvPr>
          <p:cNvSpPr txBox="1"/>
          <p:nvPr/>
        </p:nvSpPr>
        <p:spPr>
          <a:xfrm>
            <a:off x="1143000" y="5569803"/>
            <a:ext cx="7010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Largest amount of funding in Spain and Italy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Most of the funds allocated to SMEs in all countries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C48DC32-D537-48B7-B1F9-84BE92043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072075"/>
              </p:ext>
            </p:extLst>
          </p:nvPr>
        </p:nvGraphicFramePr>
        <p:xfrm>
          <a:off x="1143000" y="990601"/>
          <a:ext cx="7010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800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91E7F03-C732-480A-B908-84BDF448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21" y="41275"/>
            <a:ext cx="8707438" cy="814388"/>
          </a:xfrm>
        </p:spPr>
        <p:txBody>
          <a:bodyPr>
            <a:normAutofit/>
          </a:bodyPr>
          <a:lstStyle/>
          <a:p>
            <a:r>
              <a:rPr lang="en-US" sz="3200" b="1" dirty="0"/>
              <a:t>Guaranteed loans by number of firms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EB0FD-040D-4036-B12D-8A8EE6E206F7}"/>
              </a:ext>
            </a:extLst>
          </p:cNvPr>
          <p:cNvSpPr txBox="1"/>
          <p:nvPr/>
        </p:nvSpPr>
        <p:spPr>
          <a:xfrm>
            <a:off x="1066800" y="5486400"/>
            <a:ext cx="7162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Greatest number of firms involved in Italy and Spain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In terms of number, small firms dominate everywhere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A2D5E56-24DA-45B9-B1A9-7807C47D8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445272"/>
              </p:ext>
            </p:extLst>
          </p:nvPr>
        </p:nvGraphicFramePr>
        <p:xfrm>
          <a:off x="1137640" y="808895"/>
          <a:ext cx="7162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288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FCC9AE-22F3-4317-ACE8-5C04CE0B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Amount of guaranteed loans (million euro)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1A72E-49F6-431D-9045-2C403A59BB7B}"/>
              </a:ext>
            </a:extLst>
          </p:cNvPr>
          <p:cNvSpPr txBox="1"/>
          <p:nvPr/>
        </p:nvSpPr>
        <p:spPr>
          <a:xfrm>
            <a:off x="914400" y="5257800"/>
            <a:ext cx="762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Largest loans in Germany: more loans given to large firms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Smallest loans in Italy: many 100% guaranteed loans up to 25k given to small firms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51C779A-7500-46D3-B072-D72714E08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342" y="1314612"/>
            <a:ext cx="5914116" cy="34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1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33600" y="246322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Empirical strategy</a:t>
            </a:r>
          </a:p>
        </p:txBody>
      </p:sp>
    </p:spTree>
    <p:extLst>
      <p:ext uri="{BB962C8B-B14F-4D97-AF65-F5344CB8AC3E}">
        <p14:creationId xmlns:p14="http://schemas.microsoft.com/office/powerpoint/2010/main" val="89894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Empirical strategy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14400"/>
            <a:ext cx="86106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300" b="1" dirty="0">
                <a:solidFill>
                  <a:schemeClr val="accent1"/>
                </a:solidFill>
                <a:latin typeface="+mn-lt"/>
              </a:rPr>
              <a:t>Selection</a:t>
            </a:r>
            <a:r>
              <a:rPr lang="en-GB" sz="2300" dirty="0">
                <a:latin typeface="+mn-lt"/>
              </a:rPr>
              <a:t>: how do firms that received guaranteed loans differ from those that did not? Dimensions: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size, sector-country and risk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borrowing  from banks with different size, liquidity, capital &amp; NPLs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300" b="1" dirty="0">
                <a:solidFill>
                  <a:schemeClr val="accent1"/>
                </a:solidFill>
              </a:rPr>
              <a:t>Substitution</a:t>
            </a:r>
            <a:r>
              <a:rPr lang="en-GB" sz="2300" dirty="0"/>
              <a:t>: did banks issuing guaranteed loans reduce their non-guaranteed exposures?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+mn-lt"/>
                <a:sym typeface="Wingdings" panose="05000000000000000000" pitchFamily="2" charset="2"/>
              </a:rPr>
              <a:t>Focus </a:t>
            </a:r>
            <a:r>
              <a:rPr lang="en-US" sz="2200" dirty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only</a:t>
            </a:r>
            <a:r>
              <a:rPr lang="en-US" sz="2200" dirty="0">
                <a:latin typeface="+mn-lt"/>
                <a:sym typeface="Wingdings" panose="05000000000000000000" pitchFamily="2" charset="2"/>
              </a:rPr>
              <a:t> on </a:t>
            </a:r>
            <a:r>
              <a:rPr lang="en-US" sz="2200" dirty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firms with guarantees</a:t>
            </a:r>
            <a:r>
              <a:rPr lang="en-US" sz="2200" dirty="0">
                <a:latin typeface="+mn-lt"/>
                <a:sym typeface="Wingdings" panose="05000000000000000000" pitchFamily="2" charset="2"/>
              </a:rPr>
              <a:t>: </a:t>
            </a:r>
          </a:p>
          <a:p>
            <a:pPr marL="1371600" lvl="2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at</a:t>
            </a:r>
            <a:r>
              <a:rPr lang="en-US" sz="2200" dirty="0">
                <a:latin typeface="+mn-lt"/>
                <a:sym typeface="Wingdings" panose="05000000000000000000" pitchFamily="2" charset="2"/>
              </a:rPr>
              <a:t> firm level, estimate the </a:t>
            </a:r>
            <a:r>
              <a:rPr lang="en-US" sz="2200" dirty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elasticity of non-guaranteed lending to the size of the guarantees   </a:t>
            </a:r>
          </a:p>
          <a:p>
            <a:pPr marL="1371600" lvl="2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within</a:t>
            </a:r>
            <a:r>
              <a:rPr lang="en-US" sz="2200" dirty="0">
                <a:latin typeface="+mn-lt"/>
                <a:sym typeface="Wingdings" panose="05000000000000000000" pitchFamily="2" charset="2"/>
              </a:rPr>
              <a:t> each firm, compare the</a:t>
            </a:r>
            <a:r>
              <a:rPr lang="en-US" sz="2200" dirty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 change in non-guaranteed lending by banks with guarantees with that of banks without guarantees </a:t>
            </a:r>
            <a:r>
              <a:rPr lang="en-US" sz="22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GB" sz="2200" dirty="0">
                <a:latin typeface="+mn-lt"/>
              </a:rPr>
              <a:t>(Khwaja-Mian, 2008)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200" dirty="0">
                <a:latin typeface="+mn-lt"/>
              </a:rPr>
              <a:t>Identify </a:t>
            </a:r>
            <a:r>
              <a:rPr lang="en-GB" sz="2200" dirty="0">
                <a:solidFill>
                  <a:schemeClr val="accent1"/>
                </a:solidFill>
                <a:latin typeface="+mn-lt"/>
              </a:rPr>
              <a:t>firm and bank characteristics</a:t>
            </a:r>
            <a:r>
              <a:rPr lang="en-GB" sz="2200" dirty="0">
                <a:latin typeface="+mn-lt"/>
              </a:rPr>
              <a:t> for which substitution is larger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200" dirty="0">
                <a:latin typeface="+mn-lt"/>
              </a:rPr>
              <a:t>Investigate how </a:t>
            </a:r>
            <a:r>
              <a:rPr lang="en-GB" sz="2200" dirty="0">
                <a:solidFill>
                  <a:schemeClr val="accent1"/>
                </a:solidFill>
                <a:latin typeface="+mn-lt"/>
              </a:rPr>
              <a:t>interest rates and maturities </a:t>
            </a:r>
            <a:r>
              <a:rPr lang="en-GB" sz="2200" dirty="0">
                <a:latin typeface="+mn-lt"/>
              </a:rPr>
              <a:t>of guaranteed loans correlate with substitution (to disentangle demand from supply)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33600" y="246322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Results: selection</a:t>
            </a:r>
          </a:p>
        </p:txBody>
      </p:sp>
    </p:spTree>
    <p:extLst>
      <p:ext uri="{BB962C8B-B14F-4D97-AF65-F5344CB8AC3E}">
        <p14:creationId xmlns:p14="http://schemas.microsoft.com/office/powerpoint/2010/main" val="227918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Which firms received guaranteed loans?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7F06B-0AE3-470B-B47A-21059CA89C34}"/>
              </a:ext>
            </a:extLst>
          </p:cNvPr>
          <p:cNvSpPr txBox="1"/>
          <p:nvPr/>
        </p:nvSpPr>
        <p:spPr>
          <a:xfrm>
            <a:off x="1219200" y="5334000"/>
            <a:ext cx="6629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latin typeface="+mn-lt"/>
              </a:rPr>
              <a:t>Especially: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n-lt"/>
              </a:rPr>
              <a:t>firms in more affected sectors and countries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n-lt"/>
              </a:rPr>
              <a:t>smaller firms but less risky ones (lower share of arrears)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n-lt"/>
              </a:rPr>
              <a:t>borrowing from larger and stronger banks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6223DD-6B20-424F-B620-6FFAE3C089EB}"/>
                  </a:ext>
                </a:extLst>
              </p:cNvPr>
              <p:cNvSpPr txBox="1"/>
              <p:nvPr/>
            </p:nvSpPr>
            <p:spPr>
              <a:xfrm>
                <a:off x="76200" y="877431"/>
                <a:ext cx="1371600" cy="20313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latin typeface="+mn-lt"/>
                  </a:rPr>
                  <a:t>Note</a:t>
                </a:r>
                <a:r>
                  <a:rPr lang="it-IT" sz="1400" dirty="0">
                    <a:latin typeface="+mn-lt"/>
                  </a:rPr>
                  <a:t>: dependent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s-ES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400" dirty="0">
                    <a:latin typeface="+mn-lt"/>
                  </a:rPr>
                  <a:t>=1</a:t>
                </a:r>
              </a:p>
              <a:p>
                <a:pPr algn="ctr"/>
                <a:r>
                  <a:rPr lang="it-IT" sz="1400" dirty="0">
                    <a:latin typeface="+mn-lt"/>
                  </a:rPr>
                  <a:t>for firm </a:t>
                </a:r>
                <a:r>
                  <a:rPr lang="it-IT" sz="1400" i="1" dirty="0">
                    <a:latin typeface="+mn-lt"/>
                  </a:rPr>
                  <a:t>i</a:t>
                </a:r>
                <a:r>
                  <a:rPr lang="it-IT" sz="1400" dirty="0">
                    <a:latin typeface="+mn-lt"/>
                  </a:rPr>
                  <a:t> receiving guaranteeed loan, </a:t>
                </a:r>
              </a:p>
              <a:p>
                <a:pPr algn="ctr"/>
                <a:r>
                  <a:rPr lang="it-IT" sz="1400" dirty="0">
                    <a:latin typeface="+mn-lt"/>
                  </a:rPr>
                  <a:t>0 otherwise </a:t>
                </a:r>
              </a:p>
              <a:p>
                <a:pPr algn="ctr"/>
                <a:endParaRPr lang="it-IT" sz="1400" dirty="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6223DD-6B20-424F-B620-6FFAE3C08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877431"/>
                <a:ext cx="1371600" cy="2031325"/>
              </a:xfrm>
              <a:prstGeom prst="rect">
                <a:avLst/>
              </a:prstGeom>
              <a:blipFill>
                <a:blip r:embed="rId3"/>
                <a:stretch>
                  <a:fillRect t="-2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45" y="947294"/>
            <a:ext cx="62039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96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4202" y="40661"/>
            <a:ext cx="8226398" cy="949939"/>
          </a:xfrm>
        </p:spPr>
        <p:txBody>
          <a:bodyPr>
            <a:noAutofit/>
          </a:bodyPr>
          <a:lstStyle/>
          <a:p>
            <a:r>
              <a:rPr lang="en-US" sz="3200" b="1" dirty="0"/>
              <a:t>Did the selection differ across countries?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81882-5555-437F-B41E-2AD068B47889}"/>
              </a:ext>
            </a:extLst>
          </p:cNvPr>
          <p:cNvSpPr txBox="1"/>
          <p:nvPr/>
        </p:nvSpPr>
        <p:spPr>
          <a:xfrm>
            <a:off x="1295400" y="5616714"/>
            <a:ext cx="6629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latin typeface="+mn-lt"/>
              </a:rPr>
              <a:t>No</a:t>
            </a:r>
            <a:r>
              <a:rPr lang="it-IT" sz="2000" dirty="0">
                <a:latin typeface="+mn-lt"/>
              </a:rPr>
              <a:t>, the selection of guarantee recipients was qualitatively similar across the four countries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0C344B-53C8-4AA4-8B09-ED629E3B16B5}"/>
                  </a:ext>
                </a:extLst>
              </p:cNvPr>
              <p:cNvSpPr txBox="1"/>
              <p:nvPr/>
            </p:nvSpPr>
            <p:spPr>
              <a:xfrm>
                <a:off x="76200" y="877431"/>
                <a:ext cx="1371600" cy="20313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latin typeface="+mn-lt"/>
                  </a:rPr>
                  <a:t>Note</a:t>
                </a:r>
                <a:r>
                  <a:rPr lang="it-IT" sz="1400" dirty="0">
                    <a:latin typeface="+mn-lt"/>
                  </a:rPr>
                  <a:t>: dependent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s-ES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400" dirty="0">
                    <a:latin typeface="+mn-lt"/>
                  </a:rPr>
                  <a:t>=1 for firm </a:t>
                </a:r>
                <a:r>
                  <a:rPr lang="it-IT" sz="1400" i="1" dirty="0">
                    <a:latin typeface="+mn-lt"/>
                  </a:rPr>
                  <a:t>i</a:t>
                </a:r>
                <a:r>
                  <a:rPr lang="it-IT" sz="1400" dirty="0">
                    <a:latin typeface="+mn-lt"/>
                  </a:rPr>
                  <a:t> receiving guaranteeed loan, </a:t>
                </a:r>
              </a:p>
              <a:p>
                <a:pPr algn="ctr"/>
                <a:r>
                  <a:rPr lang="it-IT" sz="1400" dirty="0">
                    <a:latin typeface="+mn-lt"/>
                  </a:rPr>
                  <a:t>0 otherwise </a:t>
                </a:r>
              </a:p>
              <a:p>
                <a:pPr algn="ctr"/>
                <a:endParaRPr lang="it-IT" sz="1400" dirty="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0C344B-53C8-4AA4-8B09-ED629E3B1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877431"/>
                <a:ext cx="1371600" cy="2031325"/>
              </a:xfrm>
              <a:prstGeom prst="rect">
                <a:avLst/>
              </a:prstGeom>
              <a:blipFill>
                <a:blip r:embed="rId2"/>
                <a:stretch>
                  <a:fillRect t="-2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066800"/>
            <a:ext cx="61785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9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65852" y="269697"/>
            <a:ext cx="8397148" cy="333375"/>
          </a:xfrm>
        </p:spPr>
        <p:txBody>
          <a:bodyPr>
            <a:noAutofit/>
          </a:bodyPr>
          <a:lstStyle/>
          <a:p>
            <a:r>
              <a:rPr lang="en-GB" altLang="en-US" sz="3200" b="1" dirty="0">
                <a:ea typeface="ＭＳ Ｐゴシック" pitchFamily="34" charset="-128"/>
              </a:rPr>
              <a:t>Loan guarantees: objectives and possible issues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0825" y="914400"/>
            <a:ext cx="8713788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Objective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: encourage lending by shifting default risk to the govt. 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en-US" altLang="en-US" sz="2500" dirty="0">
                <a:latin typeface="+mn-lt"/>
                <a:ea typeface="ＭＳ Ｐゴシック" pitchFamily="34" charset="-128"/>
              </a:rPr>
              <a:t>Standard policy instrument, but used on a </a:t>
            </a: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massive scale in the COVID-19 crisis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: key fiscal policy plank in most countries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Why?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 Provide </a:t>
            </a: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liquidity 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to viable firms facing cash flow dry-up </a:t>
            </a:r>
            <a:r>
              <a:rPr lang="en-US" altLang="en-US" sz="2500" dirty="0">
                <a:latin typeface="+mn-lt"/>
                <a:ea typeface="ＭＳ Ｐゴシック" pitchFamily="34" charset="-128"/>
                <a:sym typeface="Symbol" panose="05050102010706020507" pitchFamily="18" charset="2"/>
              </a:rPr>
              <a:t> avoid costly liquidations</a:t>
            </a:r>
            <a:endParaRPr lang="en-US" altLang="en-US" sz="2000" dirty="0">
              <a:latin typeface="+mn-lt"/>
              <a:ea typeface="ＭＳ Ｐゴシック" pitchFamily="34" charset="-128"/>
            </a:endParaRPr>
          </a:p>
          <a:p>
            <a:pPr marL="274638" lvl="1" indent="-274638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500" dirty="0">
                <a:latin typeface="+mn-lt"/>
                <a:ea typeface="ＭＳ Ｐゴシック" pitchFamily="34" charset="-128"/>
              </a:rPr>
              <a:t>Policy </a:t>
            </a: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leakage?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  Guarantees may not generate a commensurate increase in lending, as </a:t>
            </a: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banks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 may </a:t>
            </a: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substitute 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non-guaranteed with guaranteed loans:</a:t>
            </a:r>
          </a:p>
          <a:p>
            <a:pPr marL="641350" lvl="1" indent="-342900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dirty="0">
                <a:latin typeface="+mn-lt"/>
              </a:rPr>
              <a:t>“The main </a:t>
            </a:r>
            <a:r>
              <a:rPr lang="en-US" b="1" dirty="0">
                <a:latin typeface="+mn-lt"/>
              </a:rPr>
              <a:t>danger</a:t>
            </a:r>
            <a:r>
              <a:rPr lang="en-US" dirty="0">
                <a:latin typeface="+mn-lt"/>
              </a:rPr>
              <a:t> is the </a:t>
            </a:r>
            <a:r>
              <a:rPr lang="en-US" b="1" dirty="0">
                <a:latin typeface="+mn-lt"/>
              </a:rPr>
              <a:t>transfer of pre-existing exposures</a:t>
            </a:r>
            <a:r>
              <a:rPr lang="en-US" dirty="0">
                <a:latin typeface="+mn-lt"/>
              </a:rPr>
              <a:t>. A </a:t>
            </a:r>
            <a:r>
              <a:rPr lang="en-US" b="1" dirty="0">
                <a:latin typeface="+mn-lt"/>
              </a:rPr>
              <a:t>bank</a:t>
            </a:r>
            <a:r>
              <a:rPr lang="en-US" dirty="0">
                <a:latin typeface="+mn-lt"/>
              </a:rPr>
              <a:t> with an exposure to a firm </a:t>
            </a:r>
            <a:r>
              <a:rPr lang="en-US" b="1" dirty="0">
                <a:latin typeface="+mn-lt"/>
              </a:rPr>
              <a:t>could ask </a:t>
            </a:r>
            <a:r>
              <a:rPr lang="en-US" dirty="0">
                <a:latin typeface="+mn-lt"/>
              </a:rPr>
              <a:t>it to use the guaranteed debt to repay its existing loans” (Blanchard, Philippon &amp; Pisani-Ferry, 2020)</a:t>
            </a:r>
            <a:r>
              <a:rPr lang="en-US" altLang="en-US" dirty="0">
                <a:latin typeface="+mn-lt"/>
                <a:ea typeface="ＭＳ Ｐゴシック" pitchFamily="34" charset="-128"/>
              </a:rPr>
              <a:t> </a:t>
            </a:r>
          </a:p>
          <a:p>
            <a:pPr marL="274638" lvl="1" indent="-274638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500" dirty="0">
                <a:latin typeface="+mn-lt"/>
                <a:ea typeface="ＭＳ Ｐゴシック" pitchFamily="34" charset="-128"/>
              </a:rPr>
              <a:t>But in principle </a:t>
            </a: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firms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 may </a:t>
            </a:r>
            <a:r>
              <a:rPr lang="en-US" altLang="en-US" sz="2500" b="1" dirty="0">
                <a:latin typeface="+mn-lt"/>
                <a:ea typeface="ＭＳ Ｐゴシック" pitchFamily="34" charset="-128"/>
              </a:rPr>
              <a:t>ask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 for such </a:t>
            </a: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substitution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 as well:</a:t>
            </a:r>
          </a:p>
          <a:p>
            <a:pPr marL="641350" lvl="1" indent="-342900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altLang="en-US" dirty="0">
                <a:latin typeface="+mn-lt"/>
                <a:ea typeface="ＭＳ Ｐゴシック" pitchFamily="34" charset="-128"/>
              </a:rPr>
              <a:t>they may use guarantees to restructure debt and lower its </a:t>
            </a:r>
            <a:r>
              <a:rPr lang="en-US" altLang="en-US" b="1" dirty="0">
                <a:latin typeface="+mn-lt"/>
                <a:ea typeface="ＭＳ Ｐゴシック" pitchFamily="34" charset="-128"/>
              </a:rPr>
              <a:t>cost</a:t>
            </a:r>
          </a:p>
          <a:p>
            <a:pPr marL="274638" lvl="1" indent="-274638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500" dirty="0">
                <a:latin typeface="+mn-lt"/>
                <a:ea typeface="ＭＳ Ｐゴシック" pitchFamily="34" charset="-128"/>
              </a:rPr>
              <a:t>So the issue of </a:t>
            </a: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substitution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 is intertwined with that of </a:t>
            </a: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selection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, i.e., which firms have access to loan guarantees</a:t>
            </a:r>
            <a:endParaRPr lang="en-US" altLang="en-US" sz="2500" b="1" dirty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76B0F5-6447-4D34-BA6A-D12F36E1994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33600" y="246322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Results: substitution</a:t>
            </a:r>
          </a:p>
        </p:txBody>
      </p:sp>
    </p:spTree>
    <p:extLst>
      <p:ext uri="{BB962C8B-B14F-4D97-AF65-F5344CB8AC3E}">
        <p14:creationId xmlns:p14="http://schemas.microsoft.com/office/powerpoint/2010/main" val="400053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Measuring substitution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84202" y="1091381"/>
                <a:ext cx="8378798" cy="5398192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500" dirty="0"/>
                  <a:t>How much did banks lending to a firm with a guaranteed loan change their pre-existing exposure to the firm</a:t>
                </a:r>
                <a:r>
                  <a:rPr lang="en-US" sz="2400" dirty="0"/>
                  <a:t>?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240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    with initial date = February 2020, and final date = August 2020 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/>
                  <a:t>Measure of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substitution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202" y="1091381"/>
                <a:ext cx="8378798" cy="5398192"/>
              </a:xfrm>
              <a:blipFill rotWithShape="1">
                <a:blip r:embed="rId3"/>
                <a:stretch>
                  <a:fillRect l="-1018" t="-1467" r="-3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B61BAA-3A7F-43AA-B2A9-7B60AAC98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786413"/>
              </p:ext>
            </p:extLst>
          </p:nvPr>
        </p:nvGraphicFramePr>
        <p:xfrm>
          <a:off x="2679700" y="1940170"/>
          <a:ext cx="37846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406080" progId="Equation.DSMT4">
                  <p:embed/>
                </p:oleObj>
              </mc:Choice>
              <mc:Fallback>
                <p:oleObj name="Equation" r:id="rId4" imgW="1765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9700" y="1940170"/>
                        <a:ext cx="378460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326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Substitution: firm-level analysis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5056F-3635-4A19-99DB-EC296E8E2FB9}"/>
              </a:ext>
            </a:extLst>
          </p:cNvPr>
          <p:cNvSpPr txBox="1"/>
          <p:nvPr/>
        </p:nvSpPr>
        <p:spPr>
          <a:xfrm>
            <a:off x="457200" y="5074384"/>
            <a:ext cx="84582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On average, larger guarantees are associated with more substitution: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 elasticity of 0.13:</a:t>
            </a:r>
            <a:r>
              <a:rPr lang="it-IT" dirty="0">
                <a:latin typeface="+mn-lt"/>
                <a:sym typeface="Symbol" panose="05050102010706020507" pitchFamily="18" charset="2"/>
              </a:rPr>
              <a:t> €1 guaranteed loan  -€0.13 non-guaranteed credit (above)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sym typeface="Symbol" panose="05050102010706020507" pitchFamily="18" charset="2"/>
              </a:rPr>
              <a:t> elasticity of 0.30: €1 guaranteed amount  -€0.30 </a:t>
            </a:r>
            <a:r>
              <a:rPr lang="it-IT" dirty="0">
                <a:latin typeface="+mn-lt"/>
                <a:sym typeface="Symbol" panose="05050102010706020507" pitchFamily="18" charset="2"/>
              </a:rPr>
              <a:t>non-guaranteed </a:t>
            </a:r>
            <a:r>
              <a:rPr lang="en-US" dirty="0">
                <a:latin typeface="+mn-lt"/>
                <a:sym typeface="Symbol" panose="05050102010706020507" pitchFamily="18" charset="2"/>
              </a:rPr>
              <a:t>credit (</a:t>
            </a:r>
            <a:r>
              <a:rPr lang="en-US" dirty="0">
                <a:solidFill>
                  <a:srgbClr val="CC9900"/>
                </a:solidFill>
                <a:latin typeface="+mn-lt"/>
                <a:sym typeface="Symbol" panose="05050102010706020507" pitchFamily="18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</a:t>
            </a:r>
            <a:r>
              <a:rPr lang="en-US" dirty="0">
                <a:latin typeface="+mn-lt"/>
                <a:sym typeface="Symbol" panose="05050102010706020507" pitchFamily="18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latin typeface="+mn-lt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Elasticity is larger for firms that were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more affected, smaller and riskier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borrowing from larger and stronger banks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433584" cy="438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Substitution: firm-level analysis, by country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D2394-6160-4741-80AD-788BA683D544}"/>
              </a:ext>
            </a:extLst>
          </p:cNvPr>
          <p:cNvSpPr txBox="1"/>
          <p:nvPr/>
        </p:nvSpPr>
        <p:spPr>
          <a:xfrm>
            <a:off x="457200" y="5562600"/>
            <a:ext cx="8305800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n-lt"/>
              </a:rPr>
              <a:t>Elasticity varies across countries: smallest in France, largest in Spain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latin typeface="+mn-lt"/>
              </a:rPr>
              <a:t>But heterogeneity matters in a similar way in all four countries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27099"/>
            <a:ext cx="6076950" cy="426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105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3200" b="1" dirty="0"/>
              <a:t>Substitution: firm-bank descriptive statistics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71927"/>
              </p:ext>
            </p:extLst>
          </p:nvPr>
        </p:nvGraphicFramePr>
        <p:xfrm>
          <a:off x="914398" y="838200"/>
          <a:ext cx="7391402" cy="43369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0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94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err="1">
                          <a:effectLst/>
                          <a:latin typeface="+mn-lt"/>
                        </a:rPr>
                        <a:t>Guarantee</a:t>
                      </a:r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Average Δ bank-firm non-guaranteed credit (</a:t>
                      </a:r>
                      <a:r>
                        <a:rPr lang="en-US" sz="2000" i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err="1">
                          <a:effectLst/>
                          <a:latin typeface="+mn-lt"/>
                        </a:rPr>
                        <a:t>Number</a:t>
                      </a:r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2000" u="none" strike="noStrike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2000" u="none" strike="noStrike" dirty="0" err="1">
                          <a:effectLst/>
                          <a:latin typeface="+mn-lt"/>
                        </a:rPr>
                        <a:t>observations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1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Euro Area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N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-0.038</a:t>
                      </a:r>
                    </a:p>
                  </a:txBody>
                  <a:tcPr marL="6350" marR="6350" marT="635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240,310</a:t>
                      </a:r>
                    </a:p>
                  </a:txBody>
                  <a:tcPr marL="6350" marR="6350" marT="6350" marB="0" anchor="b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1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Y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-0.361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223,068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1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Germany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N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-0.020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4,967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1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Y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-0.080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2,213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1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Spain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N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-0.002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98,006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1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Y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-0.448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127,234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1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France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N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-0.005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5,914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01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Y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-0.089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7,891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01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Italy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  <a:latin typeface="+mn-lt"/>
                        </a:rPr>
                        <a:t>N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-0.068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131,423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01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  <a:latin typeface="+mn-lt"/>
                        </a:rPr>
                        <a:t>Y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-0.266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85,730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8E782A-CC0A-46E3-B4C4-04A2CF8A898A}"/>
              </a:ext>
            </a:extLst>
          </p:cNvPr>
          <p:cNvSpPr txBox="1"/>
          <p:nvPr/>
        </p:nvSpPr>
        <p:spPr>
          <a:xfrm>
            <a:off x="762000" y="5334000"/>
            <a:ext cx="7620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n-lt"/>
              </a:rPr>
              <a:t>On average, in all four countries the bank issuing the guaranteed loan cuts its non-guaranteed exposure more than other banks lending to the same firm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B767A9C-CC9E-4326-8AAF-1A837DD56436}"/>
              </a:ext>
            </a:extLst>
          </p:cNvPr>
          <p:cNvSpPr/>
          <p:nvPr/>
        </p:nvSpPr>
        <p:spPr>
          <a:xfrm>
            <a:off x="4191000" y="2002276"/>
            <a:ext cx="2514600" cy="6858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7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4202" y="40661"/>
            <a:ext cx="3044798" cy="814745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Substitution: firm-bank level analysis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B7A2D-3128-43D7-A822-D0E350983E72}"/>
              </a:ext>
            </a:extLst>
          </p:cNvPr>
          <p:cNvSpPr txBox="1"/>
          <p:nvPr/>
        </p:nvSpPr>
        <p:spPr>
          <a:xfrm>
            <a:off x="685800" y="5519268"/>
            <a:ext cx="8610600" cy="1272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Bank issuing guaranteed loans cuts its non-guaranteed exposure relative to other banks lending to the same firm: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more</a:t>
            </a:r>
            <a:r>
              <a:rPr lang="en-US" sz="2000" dirty="0">
                <a:latin typeface="+mn-lt"/>
              </a:rPr>
              <a:t> for </a:t>
            </a:r>
            <a:r>
              <a:rPr lang="en-US" sz="2000" b="1" dirty="0">
                <a:latin typeface="+mn-lt"/>
              </a:rPr>
              <a:t>weaker</a:t>
            </a:r>
            <a:r>
              <a:rPr lang="en-US" sz="2000" dirty="0">
                <a:latin typeface="+mn-lt"/>
              </a:rPr>
              <a:t> firms (more affected sectors &amp; countries, smaller, riskier)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more for larger and stronger banks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1DBDF0-BF69-4600-BB3A-F8DF98661507}"/>
                  </a:ext>
                </a:extLst>
              </p:cNvPr>
              <p:cNvSpPr txBox="1"/>
              <p:nvPr/>
            </p:nvSpPr>
            <p:spPr>
              <a:xfrm>
                <a:off x="304800" y="1137683"/>
                <a:ext cx="1828800" cy="9714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latin typeface="+mn-lt"/>
                  </a:rPr>
                  <a:t>Note</a:t>
                </a:r>
                <a:r>
                  <a:rPr lang="it-IT" sz="1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s-ES" sz="1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it-IT" sz="1400" dirty="0">
                    <a:latin typeface="+mn-lt"/>
                  </a:rPr>
                  <a:t>=   1 for bank-firm relationships with guaranteeed loans, </a:t>
                </a:r>
              </a:p>
              <a:p>
                <a:pPr algn="ctr"/>
                <a:r>
                  <a:rPr lang="it-IT" sz="1400" dirty="0">
                    <a:latin typeface="+mn-lt"/>
                  </a:rPr>
                  <a:t>0 otherwise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671DBDF0-BF69-4600-BB3A-F8DF98661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37683"/>
                <a:ext cx="1828800" cy="971420"/>
              </a:xfrm>
              <a:prstGeom prst="rect">
                <a:avLst/>
              </a:prstGeom>
              <a:blipFill rotWithShape="1">
                <a:blip r:embed="rId2"/>
                <a:stretch>
                  <a:fillRect r="-1987" b="-496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"/>
            <a:ext cx="5537200" cy="5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269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4202" y="76200"/>
            <a:ext cx="8759798" cy="814745"/>
          </a:xfrm>
        </p:spPr>
        <p:txBody>
          <a:bodyPr>
            <a:noAutofit/>
          </a:bodyPr>
          <a:lstStyle/>
          <a:p>
            <a:r>
              <a:rPr lang="en-US" sz="3200" b="1" dirty="0"/>
              <a:t>Within-firm selection of bank with guarantee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5FF22-C07F-4AA4-8B2F-F2808F39BAE9}"/>
              </a:ext>
            </a:extLst>
          </p:cNvPr>
          <p:cNvSpPr txBox="1"/>
          <p:nvPr/>
        </p:nvSpPr>
        <p:spPr>
          <a:xfrm>
            <a:off x="838200" y="4572000"/>
            <a:ext cx="7696200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n-lt"/>
              </a:rPr>
              <a:t>Even within-firm estimates may be biased by a </a:t>
            </a:r>
            <a:r>
              <a:rPr lang="it-IT" sz="2000" b="1" dirty="0">
                <a:latin typeface="+mn-lt"/>
              </a:rPr>
              <a:t>different selection issue</a:t>
            </a:r>
            <a:r>
              <a:rPr lang="it-IT" sz="2000" dirty="0">
                <a:latin typeface="+mn-lt"/>
              </a:rPr>
              <a:t>: the bank issuing the guaranteed loan is not randomly chosen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latin typeface="+mn-lt"/>
              </a:rPr>
              <a:t>But the characteristics of selected banks  (higher capital &amp; relationship banks, i.e. larger share of granted) are typically associated with greater supply of credit during shocks (e.g. Bolton et al.  (2016), Jimenez et al. (2012)) </a:t>
            </a:r>
            <a:r>
              <a:rPr lang="it-IT" sz="2000" dirty="0">
                <a:latin typeface="+mn-lt"/>
                <a:sym typeface="Symbol" panose="05050102010706020507" pitchFamily="18" charset="2"/>
              </a:rPr>
              <a:t> </a:t>
            </a:r>
            <a:r>
              <a:rPr lang="it-IT" sz="2000" b="1" dirty="0">
                <a:latin typeface="+mn-lt"/>
                <a:sym typeface="Symbol" panose="05050102010706020507" pitchFamily="18" charset="2"/>
              </a:rPr>
              <a:t>should lower substitution!</a:t>
            </a:r>
            <a:endParaRPr lang="it-IT" sz="2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184612-EF1B-4ED8-A616-2A3307D92926}"/>
                  </a:ext>
                </a:extLst>
              </p:cNvPr>
              <p:cNvSpPr txBox="1"/>
              <p:nvPr/>
            </p:nvSpPr>
            <p:spPr>
              <a:xfrm>
                <a:off x="76200" y="1066799"/>
                <a:ext cx="1219200" cy="14023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latin typeface="+mn-lt"/>
                  </a:rPr>
                  <a:t>Note</a:t>
                </a:r>
                <a:r>
                  <a:rPr lang="it-IT" sz="1400" dirty="0">
                    <a:latin typeface="+mn-lt"/>
                  </a:rPr>
                  <a:t>: here the dependent variable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s-ES" sz="1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it-IT" sz="1400" dirty="0">
                    <a:latin typeface="+mn-lt"/>
                  </a:rPr>
                  <a:t> dummy       at the bank-firm level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D184612-EF1B-4ED8-A616-2A3307D92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66799"/>
                <a:ext cx="1219200" cy="1402307"/>
              </a:xfrm>
              <a:prstGeom prst="rect">
                <a:avLst/>
              </a:prstGeom>
              <a:blipFill rotWithShape="1">
                <a:blip r:embed="rId3"/>
                <a:stretch>
                  <a:fillRect l="-990" r="-14356" b="-30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056169"/>
            <a:ext cx="6400800" cy="35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52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457200"/>
            <a:ext cx="3341262" cy="762000"/>
          </a:xfrm>
        </p:spPr>
        <p:txBody>
          <a:bodyPr>
            <a:noAutofit/>
          </a:bodyPr>
          <a:lstStyle/>
          <a:p>
            <a:r>
              <a:rPr lang="en-US" sz="3200" b="1" dirty="0"/>
              <a:t>Role of maturity of pre-existing loans?</a:t>
            </a:r>
            <a:endParaRPr lang="es-ES" sz="32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84202" y="1447800"/>
            <a:ext cx="3044798" cy="3786963"/>
          </a:xfrm>
        </p:spPr>
        <p:txBody>
          <a:bodyPr>
            <a:normAutofit/>
          </a:bodyPr>
          <a:lstStyle/>
          <a:p>
            <a:r>
              <a:rPr lang="en-US" sz="2000" dirty="0"/>
              <a:t>Estimates in the previous slide already show that the bank providing the guarantee is not the one with shorter residual maturity: actually  the opposite!</a:t>
            </a:r>
          </a:p>
          <a:p>
            <a:r>
              <a:rPr lang="en-US" sz="2000" dirty="0"/>
              <a:t>Here we show that the main results still hold dropping bank-firm relationships with at least 1 loan maturing between March and August 2020</a:t>
            </a:r>
          </a:p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11" y="298450"/>
            <a:ext cx="542208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648159-9029-5801-FC7F-3FDADBE69980}"/>
              </a:ext>
            </a:extLst>
          </p:cNvPr>
          <p:cNvSpPr txBox="1"/>
          <p:nvPr/>
        </p:nvSpPr>
        <p:spPr>
          <a:xfrm>
            <a:off x="990600" y="5562600"/>
            <a:ext cx="7696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Hence credit substitution does not mechanically reflect rollover of expiring non-guaranteed credit</a:t>
            </a:r>
          </a:p>
        </p:txBody>
      </p:sp>
    </p:spTree>
    <p:extLst>
      <p:ext uri="{BB962C8B-B14F-4D97-AF65-F5344CB8AC3E}">
        <p14:creationId xmlns:p14="http://schemas.microsoft.com/office/powerpoint/2010/main" val="7248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A1F38B-36D2-439B-A529-8DE29D68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04800"/>
            <a:ext cx="3124200" cy="2133600"/>
          </a:xfrm>
        </p:spPr>
        <p:txBody>
          <a:bodyPr>
            <a:normAutofit/>
          </a:bodyPr>
          <a:lstStyle/>
          <a:p>
            <a:r>
              <a:rPr lang="en-US" sz="2800" b="1" dirty="0"/>
              <a:t>Correlation between  substitution and interest rates on guaranteed loans?</a:t>
            </a:r>
            <a:endParaRPr lang="it-IT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1F0283-4F81-4FAE-B973-8C98B87F2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2895600" cy="2590801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If negative, consistent with substitution being demand- driven</a:t>
            </a:r>
          </a:p>
          <a:p>
            <a:r>
              <a:rPr lang="en-US" sz="2200" dirty="0"/>
              <a:t>If positive, supply driven</a:t>
            </a:r>
          </a:p>
          <a:p>
            <a:r>
              <a:rPr lang="en-US" sz="2200" dirty="0"/>
              <a:t>Recall that substitution is stronger for weaker firms: already suggests supply-driven story</a:t>
            </a:r>
          </a:p>
          <a:p>
            <a:endParaRPr lang="it-IT" sz="2000" dirty="0"/>
          </a:p>
          <a:p>
            <a:endParaRPr lang="it-IT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11C9344-912A-4A35-B007-05EF220FE62F}"/>
              </a:ext>
            </a:extLst>
          </p:cNvPr>
          <p:cNvSpPr txBox="1"/>
          <p:nvPr/>
        </p:nvSpPr>
        <p:spPr>
          <a:xfrm>
            <a:off x="457200" y="5144312"/>
            <a:ext cx="8534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n-lt"/>
              </a:rPr>
              <a:t>Findings: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+mn-lt"/>
              </a:rPr>
              <a:t>more </a:t>
            </a:r>
            <a:r>
              <a:rPr lang="it-IT" sz="2000" b="1" dirty="0">
                <a:latin typeface="+mn-lt"/>
              </a:rPr>
              <a:t>substitution</a:t>
            </a:r>
            <a:r>
              <a:rPr lang="it-IT" sz="2000" dirty="0">
                <a:latin typeface="+mn-lt"/>
              </a:rPr>
              <a:t> is associated with </a:t>
            </a:r>
            <a:r>
              <a:rPr lang="it-IT" sz="2000" b="1" dirty="0">
                <a:latin typeface="+mn-lt"/>
              </a:rPr>
              <a:t>higher interest rates on guaranteed loans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+mn-lt"/>
              </a:rPr>
              <a:t>this effect is </a:t>
            </a:r>
            <a:r>
              <a:rPr lang="it-IT" sz="2000" b="1" dirty="0">
                <a:latin typeface="+mn-lt"/>
              </a:rPr>
              <a:t>stronger in more affected sectors and countries</a:t>
            </a:r>
          </a:p>
          <a:p>
            <a:r>
              <a:rPr lang="it-IT" sz="2000" dirty="0">
                <a:latin typeface="+mn-lt"/>
              </a:rPr>
              <a:t>Consistent result for </a:t>
            </a:r>
            <a:r>
              <a:rPr lang="it-IT" sz="2000" b="1" dirty="0">
                <a:solidFill>
                  <a:srgbClr val="FF0000"/>
                </a:solidFill>
                <a:latin typeface="+mn-lt"/>
                <a:hlinkClick r:id="rId2" action="ppaction://hlinksldjump"/>
              </a:rPr>
              <a:t>maturities</a:t>
            </a:r>
            <a:r>
              <a:rPr lang="it-IT" sz="2000" b="1" dirty="0">
                <a:latin typeface="+mn-lt"/>
              </a:rPr>
              <a:t>:</a:t>
            </a:r>
            <a:r>
              <a:rPr lang="it-IT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dirty="0">
                <a:latin typeface="+mn-lt"/>
              </a:rPr>
              <a:t>substitution correlates negatively with them</a:t>
            </a:r>
            <a:endParaRPr lang="it-IT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"/>
            <a:ext cx="6007395" cy="505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2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33600" y="246322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3906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73426" y="277940"/>
            <a:ext cx="8397148" cy="333375"/>
          </a:xfrm>
        </p:spPr>
        <p:txBody>
          <a:bodyPr>
            <a:noAutofit/>
          </a:bodyPr>
          <a:lstStyle/>
          <a:p>
            <a:r>
              <a:rPr lang="en-GB" altLang="en-US" sz="3200" b="1" dirty="0">
                <a:ea typeface="ＭＳ Ｐゴシック" pitchFamily="34" charset="-128"/>
              </a:rPr>
              <a:t>Selection and substitution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76B0F5-6447-4D34-BA6A-D12F36E19946}" type="slidenum">
              <a:rPr lang="en-GB" smtClean="0"/>
              <a:pPr/>
              <a:t>3</a:t>
            </a:fld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988F4C-9E9E-4735-8DDF-1B8631384C95}"/>
              </a:ext>
            </a:extLst>
          </p:cNvPr>
          <p:cNvCxnSpPr>
            <a:cxnSpLocks/>
          </p:cNvCxnSpPr>
          <p:nvPr/>
        </p:nvCxnSpPr>
        <p:spPr>
          <a:xfrm>
            <a:off x="1143000" y="5638800"/>
            <a:ext cx="6553200" cy="0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808872-B0B1-4F70-9DD7-F74E89B4760C}"/>
              </a:ext>
            </a:extLst>
          </p:cNvPr>
          <p:cNvCxnSpPr>
            <a:cxnSpLocks/>
          </p:cNvCxnSpPr>
          <p:nvPr/>
        </p:nvCxnSpPr>
        <p:spPr>
          <a:xfrm flipV="1">
            <a:off x="1143000" y="1371600"/>
            <a:ext cx="0" cy="4267200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2483A5-BFD9-40E8-A6ED-1DEA879DBE01}"/>
              </a:ext>
            </a:extLst>
          </p:cNvPr>
          <p:cNvSpPr txBox="1"/>
          <p:nvPr/>
        </p:nvSpPr>
        <p:spPr>
          <a:xfrm>
            <a:off x="8001000" y="5094982"/>
            <a:ext cx="1024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firm credit </a:t>
            </a:r>
            <a:r>
              <a:rPr lang="it-IT" sz="1600" b="1" dirty="0"/>
              <a:t>risk</a:t>
            </a:r>
            <a:r>
              <a:rPr lang="it-IT" sz="1600" dirty="0"/>
              <a:t> &amp; </a:t>
            </a:r>
            <a:r>
              <a:rPr lang="it-IT" sz="1600" b="1" dirty="0"/>
              <a:t>liquidity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BA453-22A5-4BE1-9C21-82EA7CE1392A}"/>
              </a:ext>
            </a:extLst>
          </p:cNvPr>
          <p:cNvSpPr txBox="1"/>
          <p:nvPr/>
        </p:nvSpPr>
        <p:spPr>
          <a:xfrm>
            <a:off x="1752600" y="5739825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dirty="0"/>
              <a:t>non-viable &amp; illiquid</a:t>
            </a:r>
            <a:endParaRPr lang="it-IT" sz="16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19D01-0CE8-49D9-A057-A9C4229E03BF}"/>
              </a:ext>
            </a:extLst>
          </p:cNvPr>
          <p:cNvSpPr txBox="1"/>
          <p:nvPr/>
        </p:nvSpPr>
        <p:spPr>
          <a:xfrm>
            <a:off x="3505200" y="57398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+mj-lt"/>
              <a:buAutoNum type="arabicPeriod" startAt="2"/>
            </a:pPr>
            <a:r>
              <a:rPr lang="it-IT" sz="1600" dirty="0"/>
              <a:t>viable but risky &amp; illiquid</a:t>
            </a:r>
            <a:endParaRPr lang="it-IT" sz="16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82A94-A125-4AFF-9941-8934227A6F1F}"/>
              </a:ext>
            </a:extLst>
          </p:cNvPr>
          <p:cNvSpPr txBox="1"/>
          <p:nvPr/>
        </p:nvSpPr>
        <p:spPr>
          <a:xfrm>
            <a:off x="5562600" y="5739825"/>
            <a:ext cx="152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+mj-lt"/>
              <a:buAutoNum type="arabicPeriod" startAt="3"/>
            </a:pPr>
            <a:r>
              <a:rPr lang="it-IT" sz="1600" dirty="0"/>
              <a:t>viable &amp; liquid</a:t>
            </a:r>
            <a:endParaRPr lang="it-IT" sz="16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BC30B-9999-4E4D-9944-83359AAF56EE}"/>
              </a:ext>
            </a:extLst>
          </p:cNvPr>
          <p:cNvSpPr txBox="1"/>
          <p:nvPr/>
        </p:nvSpPr>
        <p:spPr>
          <a:xfrm>
            <a:off x="1689100" y="4953000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+mj-lt"/>
              <a:buAutoNum type="arabicPeriod"/>
            </a:pPr>
            <a:r>
              <a:rPr lang="it-IT" sz="1600" dirty="0">
                <a:solidFill>
                  <a:schemeClr val="accent1"/>
                </a:solidFill>
              </a:rPr>
              <a:t>bank-driven substitution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D4690-2773-4288-8B97-65892D26B2CB}"/>
              </a:ext>
            </a:extLst>
          </p:cNvPr>
          <p:cNvSpPr txBox="1"/>
          <p:nvPr/>
        </p:nvSpPr>
        <p:spPr>
          <a:xfrm>
            <a:off x="3429000" y="4368225"/>
            <a:ext cx="163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+mj-lt"/>
              <a:buAutoNum type="arabicPeriod" startAt="2"/>
            </a:pPr>
            <a:r>
              <a:rPr lang="it-IT" sz="1600" dirty="0">
                <a:solidFill>
                  <a:schemeClr val="accent1"/>
                </a:solidFill>
              </a:rPr>
              <a:t>bank-driven substitution?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7BA2B4-ED23-4B97-B6F1-9002C3A0192B}"/>
              </a:ext>
            </a:extLst>
          </p:cNvPr>
          <p:cNvSpPr txBox="1"/>
          <p:nvPr/>
        </p:nvSpPr>
        <p:spPr>
          <a:xfrm>
            <a:off x="5486401" y="4977825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+mj-lt"/>
              <a:buAutoNum type="arabicPeriod" startAt="3"/>
            </a:pPr>
            <a:r>
              <a:rPr lang="it-IT" sz="1600" dirty="0">
                <a:solidFill>
                  <a:schemeClr val="accent1"/>
                </a:solidFill>
              </a:rPr>
              <a:t>firm-driven substitution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A90F75-4813-4CD1-8996-D4238F35DFF1}"/>
              </a:ext>
            </a:extLst>
          </p:cNvPr>
          <p:cNvCxnSpPr>
            <a:cxnSpLocks/>
          </p:cNvCxnSpPr>
          <p:nvPr/>
        </p:nvCxnSpPr>
        <p:spPr>
          <a:xfrm flipV="1">
            <a:off x="3196859" y="3009900"/>
            <a:ext cx="3541" cy="2637919"/>
          </a:xfrm>
          <a:prstGeom prst="straightConnector1">
            <a:avLst/>
          </a:prstGeom>
          <a:ln w="6350">
            <a:prstDash val="dash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211EA9-13CB-4288-AA24-41E464C0BF7D}"/>
              </a:ext>
            </a:extLst>
          </p:cNvPr>
          <p:cNvCxnSpPr>
            <a:cxnSpLocks/>
          </p:cNvCxnSpPr>
          <p:nvPr/>
        </p:nvCxnSpPr>
        <p:spPr>
          <a:xfrm flipV="1">
            <a:off x="5257800" y="2971800"/>
            <a:ext cx="0" cy="2667000"/>
          </a:xfrm>
          <a:prstGeom prst="straightConnector1">
            <a:avLst/>
          </a:prstGeom>
          <a:ln w="6350">
            <a:prstDash val="dash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1604DE2-F36D-4C5D-B870-0010FB532059}"/>
              </a:ext>
            </a:extLst>
          </p:cNvPr>
          <p:cNvSpPr txBox="1"/>
          <p:nvPr/>
        </p:nvSpPr>
        <p:spPr>
          <a:xfrm>
            <a:off x="5105400" y="291658"/>
            <a:ext cx="3962399" cy="2146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u="sng" dirty="0">
                <a:latin typeface="+mn-lt"/>
              </a:rPr>
              <a:t>Insights:</a:t>
            </a:r>
            <a:r>
              <a:rPr lang="it-IT" b="1" dirty="0">
                <a:latin typeface="+mn-lt"/>
              </a:rPr>
              <a:t>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it-IT" b="1" dirty="0">
                <a:solidFill>
                  <a:schemeClr val="accent1"/>
                </a:solidFill>
                <a:latin typeface="+mn-lt"/>
              </a:rPr>
              <a:t>bad selection</a:t>
            </a:r>
            <a:r>
              <a:rPr lang="it-IT" b="1" dirty="0">
                <a:latin typeface="+mn-lt"/>
              </a:rPr>
              <a:t> </a:t>
            </a:r>
            <a:r>
              <a:rPr lang="it-IT" dirty="0">
                <a:latin typeface="+mn-lt"/>
              </a:rPr>
              <a:t>(guarantees to firms in the tails) </a:t>
            </a:r>
            <a:r>
              <a:rPr lang="it-IT" b="1" dirty="0">
                <a:solidFill>
                  <a:schemeClr val="accent1"/>
                </a:solidFill>
                <a:latin typeface="+mn-lt"/>
                <a:sym typeface="Symbol" panose="05050102010706020507" pitchFamily="18" charset="2"/>
              </a:rPr>
              <a:t></a:t>
            </a:r>
            <a:r>
              <a:rPr lang="it-IT" b="1" dirty="0">
                <a:solidFill>
                  <a:schemeClr val="accent1"/>
                </a:solidFill>
                <a:latin typeface="+mn-lt"/>
              </a:rPr>
              <a:t> more substitution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chemeClr val="accent1"/>
                </a:solidFill>
                <a:latin typeface="+mn-lt"/>
              </a:rPr>
              <a:t>even with good selection</a:t>
            </a:r>
            <a:r>
              <a:rPr lang="it-IT" b="1" dirty="0">
                <a:latin typeface="+mn-lt"/>
              </a:rPr>
              <a:t> </a:t>
            </a:r>
            <a:r>
              <a:rPr lang="it-IT" dirty="0">
                <a:latin typeface="+mn-lt"/>
              </a:rPr>
              <a:t>(guarantees to firms in the middle), </a:t>
            </a:r>
            <a:r>
              <a:rPr lang="it-IT" b="1" dirty="0">
                <a:solidFill>
                  <a:schemeClr val="accent1"/>
                </a:solidFill>
                <a:latin typeface="+mn-lt"/>
              </a:rPr>
              <a:t>banks may engage in substitution</a:t>
            </a:r>
            <a:r>
              <a:rPr lang="it-IT" dirty="0">
                <a:latin typeface="+mn-lt"/>
              </a:rPr>
              <a:t>, and </a:t>
            </a:r>
            <a:r>
              <a:rPr lang="it-IT" b="1" dirty="0">
                <a:solidFill>
                  <a:schemeClr val="accent1"/>
                </a:solidFill>
                <a:latin typeface="+mn-lt"/>
              </a:rPr>
              <a:t>more so for riskier firms</a:t>
            </a:r>
            <a:r>
              <a:rPr lang="it-IT" b="1" dirty="0">
                <a:latin typeface="+mn-lt"/>
              </a:rPr>
              <a:t> </a:t>
            </a:r>
            <a:r>
              <a:rPr lang="it-IT" dirty="0">
                <a:latin typeface="+mn-lt"/>
              </a:rPr>
              <a:t>(supply-side story)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510A16-2170-4141-97A3-BECB93D4F979}"/>
              </a:ext>
            </a:extLst>
          </p:cNvPr>
          <p:cNvGrpSpPr/>
          <p:nvPr/>
        </p:nvGrpSpPr>
        <p:grpSpPr>
          <a:xfrm>
            <a:off x="1295400" y="1727767"/>
            <a:ext cx="6087207" cy="3920052"/>
            <a:chOff x="1295400" y="1727767"/>
            <a:chExt cx="6087207" cy="392005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7476FFF-1F91-4ED7-8EB6-28B1430076E1}"/>
                </a:ext>
              </a:extLst>
            </p:cNvPr>
            <p:cNvSpPr/>
            <p:nvPr/>
          </p:nvSpPr>
          <p:spPr>
            <a:xfrm>
              <a:off x="1295400" y="1727767"/>
              <a:ext cx="6087207" cy="3453833"/>
            </a:xfrm>
            <a:custGeom>
              <a:avLst/>
              <a:gdLst>
                <a:gd name="connsiteX0" fmla="*/ 0 w 6032691"/>
                <a:gd name="connsiteY0" fmla="*/ 1666177 h 1721219"/>
                <a:gd name="connsiteX1" fmla="*/ 615462 w 6032691"/>
                <a:gd name="connsiteY1" fmla="*/ 1560669 h 1721219"/>
                <a:gd name="connsiteX2" fmla="*/ 1107831 w 6032691"/>
                <a:gd name="connsiteY2" fmla="*/ 1305692 h 1721219"/>
                <a:gd name="connsiteX3" fmla="*/ 1635369 w 6032691"/>
                <a:gd name="connsiteY3" fmla="*/ 874869 h 1721219"/>
                <a:gd name="connsiteX4" fmla="*/ 2031023 w 6032691"/>
                <a:gd name="connsiteY4" fmla="*/ 444046 h 1721219"/>
                <a:gd name="connsiteX5" fmla="*/ 2453054 w 6032691"/>
                <a:gd name="connsiteY5" fmla="*/ 83561 h 1721219"/>
                <a:gd name="connsiteX6" fmla="*/ 2971800 w 6032691"/>
                <a:gd name="connsiteY6" fmla="*/ 4431 h 1721219"/>
                <a:gd name="connsiteX7" fmla="*/ 3411416 w 6032691"/>
                <a:gd name="connsiteY7" fmla="*/ 171484 h 1721219"/>
                <a:gd name="connsiteX8" fmla="*/ 3736731 w 6032691"/>
                <a:gd name="connsiteY8" fmla="*/ 470423 h 1721219"/>
                <a:gd name="connsiteX9" fmla="*/ 3991708 w 6032691"/>
                <a:gd name="connsiteY9" fmla="*/ 725400 h 1721219"/>
                <a:gd name="connsiteX10" fmla="*/ 4369777 w 6032691"/>
                <a:gd name="connsiteY10" fmla="*/ 1050715 h 1721219"/>
                <a:gd name="connsiteX11" fmla="*/ 4730262 w 6032691"/>
                <a:gd name="connsiteY11" fmla="*/ 1270523 h 1721219"/>
                <a:gd name="connsiteX12" fmla="*/ 5336931 w 6032691"/>
                <a:gd name="connsiteY12" fmla="*/ 1525500 h 1721219"/>
                <a:gd name="connsiteX13" fmla="*/ 5934808 w 6032691"/>
                <a:gd name="connsiteY13" fmla="*/ 1710138 h 1721219"/>
                <a:gd name="connsiteX14" fmla="*/ 6031523 w 6032691"/>
                <a:gd name="connsiteY14" fmla="*/ 1701346 h 1721219"/>
                <a:gd name="connsiteX15" fmla="*/ 6031523 w 6032691"/>
                <a:gd name="connsiteY15" fmla="*/ 1701346 h 1721219"/>
                <a:gd name="connsiteX0" fmla="*/ 0 w 6032691"/>
                <a:gd name="connsiteY0" fmla="*/ 1666177 h 1721219"/>
                <a:gd name="connsiteX1" fmla="*/ 615462 w 6032691"/>
                <a:gd name="connsiteY1" fmla="*/ 1560669 h 1721219"/>
                <a:gd name="connsiteX2" fmla="*/ 1107831 w 6032691"/>
                <a:gd name="connsiteY2" fmla="*/ 1305692 h 1721219"/>
                <a:gd name="connsiteX3" fmla="*/ 1635369 w 6032691"/>
                <a:gd name="connsiteY3" fmla="*/ 874869 h 1721219"/>
                <a:gd name="connsiteX4" fmla="*/ 2031023 w 6032691"/>
                <a:gd name="connsiteY4" fmla="*/ 444046 h 1721219"/>
                <a:gd name="connsiteX5" fmla="*/ 2453054 w 6032691"/>
                <a:gd name="connsiteY5" fmla="*/ 83561 h 1721219"/>
                <a:gd name="connsiteX6" fmla="*/ 2971800 w 6032691"/>
                <a:gd name="connsiteY6" fmla="*/ 4431 h 1721219"/>
                <a:gd name="connsiteX7" fmla="*/ 3411416 w 6032691"/>
                <a:gd name="connsiteY7" fmla="*/ 171484 h 1721219"/>
                <a:gd name="connsiteX8" fmla="*/ 3736731 w 6032691"/>
                <a:gd name="connsiteY8" fmla="*/ 470423 h 1721219"/>
                <a:gd name="connsiteX9" fmla="*/ 3991708 w 6032691"/>
                <a:gd name="connsiteY9" fmla="*/ 725400 h 1721219"/>
                <a:gd name="connsiteX10" fmla="*/ 4369777 w 6032691"/>
                <a:gd name="connsiteY10" fmla="*/ 1050715 h 1721219"/>
                <a:gd name="connsiteX11" fmla="*/ 4730262 w 6032691"/>
                <a:gd name="connsiteY11" fmla="*/ 1270523 h 1721219"/>
                <a:gd name="connsiteX12" fmla="*/ 5336931 w 6032691"/>
                <a:gd name="connsiteY12" fmla="*/ 1525500 h 1721219"/>
                <a:gd name="connsiteX13" fmla="*/ 5934808 w 6032691"/>
                <a:gd name="connsiteY13" fmla="*/ 1710138 h 1721219"/>
                <a:gd name="connsiteX14" fmla="*/ 6031523 w 6032691"/>
                <a:gd name="connsiteY14" fmla="*/ 1701346 h 1721219"/>
                <a:gd name="connsiteX15" fmla="*/ 6031523 w 6032691"/>
                <a:gd name="connsiteY15" fmla="*/ 1701346 h 1721219"/>
                <a:gd name="connsiteX0" fmla="*/ 0 w 6032691"/>
                <a:gd name="connsiteY0" fmla="*/ 1666177 h 1721219"/>
                <a:gd name="connsiteX1" fmla="*/ 615462 w 6032691"/>
                <a:gd name="connsiteY1" fmla="*/ 1560669 h 1721219"/>
                <a:gd name="connsiteX2" fmla="*/ 1107831 w 6032691"/>
                <a:gd name="connsiteY2" fmla="*/ 1305692 h 1721219"/>
                <a:gd name="connsiteX3" fmla="*/ 1635369 w 6032691"/>
                <a:gd name="connsiteY3" fmla="*/ 874869 h 1721219"/>
                <a:gd name="connsiteX4" fmla="*/ 2031023 w 6032691"/>
                <a:gd name="connsiteY4" fmla="*/ 444046 h 1721219"/>
                <a:gd name="connsiteX5" fmla="*/ 2453054 w 6032691"/>
                <a:gd name="connsiteY5" fmla="*/ 83561 h 1721219"/>
                <a:gd name="connsiteX6" fmla="*/ 2971800 w 6032691"/>
                <a:gd name="connsiteY6" fmla="*/ 4431 h 1721219"/>
                <a:gd name="connsiteX7" fmla="*/ 3411416 w 6032691"/>
                <a:gd name="connsiteY7" fmla="*/ 171484 h 1721219"/>
                <a:gd name="connsiteX8" fmla="*/ 3736731 w 6032691"/>
                <a:gd name="connsiteY8" fmla="*/ 470423 h 1721219"/>
                <a:gd name="connsiteX9" fmla="*/ 3991708 w 6032691"/>
                <a:gd name="connsiteY9" fmla="*/ 725400 h 1721219"/>
                <a:gd name="connsiteX10" fmla="*/ 4369777 w 6032691"/>
                <a:gd name="connsiteY10" fmla="*/ 1050715 h 1721219"/>
                <a:gd name="connsiteX11" fmla="*/ 4730262 w 6032691"/>
                <a:gd name="connsiteY11" fmla="*/ 1270523 h 1721219"/>
                <a:gd name="connsiteX12" fmla="*/ 5336931 w 6032691"/>
                <a:gd name="connsiteY12" fmla="*/ 1525500 h 1721219"/>
                <a:gd name="connsiteX13" fmla="*/ 5934808 w 6032691"/>
                <a:gd name="connsiteY13" fmla="*/ 1710138 h 1721219"/>
                <a:gd name="connsiteX14" fmla="*/ 6031523 w 6032691"/>
                <a:gd name="connsiteY14" fmla="*/ 1701346 h 1721219"/>
                <a:gd name="connsiteX0" fmla="*/ 0 w 5934808"/>
                <a:gd name="connsiteY0" fmla="*/ 1666177 h 1710138"/>
                <a:gd name="connsiteX1" fmla="*/ 615462 w 5934808"/>
                <a:gd name="connsiteY1" fmla="*/ 1560669 h 1710138"/>
                <a:gd name="connsiteX2" fmla="*/ 1107831 w 5934808"/>
                <a:gd name="connsiteY2" fmla="*/ 1305692 h 1710138"/>
                <a:gd name="connsiteX3" fmla="*/ 1635369 w 5934808"/>
                <a:gd name="connsiteY3" fmla="*/ 874869 h 1710138"/>
                <a:gd name="connsiteX4" fmla="*/ 2031023 w 5934808"/>
                <a:gd name="connsiteY4" fmla="*/ 444046 h 1710138"/>
                <a:gd name="connsiteX5" fmla="*/ 2453054 w 5934808"/>
                <a:gd name="connsiteY5" fmla="*/ 83561 h 1710138"/>
                <a:gd name="connsiteX6" fmla="*/ 2971800 w 5934808"/>
                <a:gd name="connsiteY6" fmla="*/ 4431 h 1710138"/>
                <a:gd name="connsiteX7" fmla="*/ 3411416 w 5934808"/>
                <a:gd name="connsiteY7" fmla="*/ 171484 h 1710138"/>
                <a:gd name="connsiteX8" fmla="*/ 3736731 w 5934808"/>
                <a:gd name="connsiteY8" fmla="*/ 470423 h 1710138"/>
                <a:gd name="connsiteX9" fmla="*/ 3991708 w 5934808"/>
                <a:gd name="connsiteY9" fmla="*/ 725400 h 1710138"/>
                <a:gd name="connsiteX10" fmla="*/ 4369777 w 5934808"/>
                <a:gd name="connsiteY10" fmla="*/ 1050715 h 1710138"/>
                <a:gd name="connsiteX11" fmla="*/ 4730262 w 5934808"/>
                <a:gd name="connsiteY11" fmla="*/ 1270523 h 1710138"/>
                <a:gd name="connsiteX12" fmla="*/ 5336931 w 5934808"/>
                <a:gd name="connsiteY12" fmla="*/ 1525500 h 1710138"/>
                <a:gd name="connsiteX13" fmla="*/ 5934808 w 5934808"/>
                <a:gd name="connsiteY13" fmla="*/ 1710138 h 171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4808" h="1710138">
                  <a:moveTo>
                    <a:pt x="0" y="1666177"/>
                  </a:moveTo>
                  <a:cubicBezTo>
                    <a:pt x="215412" y="1643463"/>
                    <a:pt x="430824" y="1620750"/>
                    <a:pt x="615462" y="1560669"/>
                  </a:cubicBezTo>
                  <a:cubicBezTo>
                    <a:pt x="800100" y="1500588"/>
                    <a:pt x="937847" y="1419992"/>
                    <a:pt x="1107831" y="1305692"/>
                  </a:cubicBezTo>
                  <a:cubicBezTo>
                    <a:pt x="1277816" y="1191392"/>
                    <a:pt x="1481504" y="1018477"/>
                    <a:pt x="1635369" y="874869"/>
                  </a:cubicBezTo>
                  <a:cubicBezTo>
                    <a:pt x="1789234" y="731261"/>
                    <a:pt x="1894742" y="575931"/>
                    <a:pt x="2031023" y="444046"/>
                  </a:cubicBezTo>
                  <a:cubicBezTo>
                    <a:pt x="2167304" y="312161"/>
                    <a:pt x="2296258" y="156830"/>
                    <a:pt x="2453054" y="83561"/>
                  </a:cubicBezTo>
                  <a:cubicBezTo>
                    <a:pt x="2609850" y="10292"/>
                    <a:pt x="2812073" y="-10223"/>
                    <a:pt x="2971800" y="4431"/>
                  </a:cubicBezTo>
                  <a:cubicBezTo>
                    <a:pt x="3131527" y="19085"/>
                    <a:pt x="3283928" y="93819"/>
                    <a:pt x="3411416" y="171484"/>
                  </a:cubicBezTo>
                  <a:cubicBezTo>
                    <a:pt x="3538905" y="249149"/>
                    <a:pt x="3640016" y="378104"/>
                    <a:pt x="3736731" y="470423"/>
                  </a:cubicBezTo>
                  <a:cubicBezTo>
                    <a:pt x="3833446" y="562742"/>
                    <a:pt x="3886200" y="628685"/>
                    <a:pt x="3991708" y="725400"/>
                  </a:cubicBezTo>
                  <a:cubicBezTo>
                    <a:pt x="4097216" y="822115"/>
                    <a:pt x="4246685" y="959861"/>
                    <a:pt x="4369777" y="1050715"/>
                  </a:cubicBezTo>
                  <a:cubicBezTo>
                    <a:pt x="4492869" y="1141569"/>
                    <a:pt x="4569070" y="1191392"/>
                    <a:pt x="4730262" y="1270523"/>
                  </a:cubicBezTo>
                  <a:cubicBezTo>
                    <a:pt x="4891454" y="1349654"/>
                    <a:pt x="5136173" y="1452231"/>
                    <a:pt x="5336931" y="1525500"/>
                  </a:cubicBezTo>
                  <a:cubicBezTo>
                    <a:pt x="5537689" y="1598769"/>
                    <a:pt x="5819043" y="1680830"/>
                    <a:pt x="5934808" y="1710138"/>
                  </a:cubicBezTo>
                </a:path>
              </a:pathLst>
            </a:cu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DFC8B-C7D3-46CB-BEC4-7A32A6F490AE}"/>
                </a:ext>
              </a:extLst>
            </p:cNvPr>
            <p:cNvSpPr/>
            <p:nvPr/>
          </p:nvSpPr>
          <p:spPr>
            <a:xfrm>
              <a:off x="3196859" y="2954150"/>
              <a:ext cx="2059031" cy="2693669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274625-77C1-47E3-B738-19BB51CE91B1}"/>
                </a:ext>
              </a:extLst>
            </p:cNvPr>
            <p:cNvSpPr/>
            <p:nvPr/>
          </p:nvSpPr>
          <p:spPr>
            <a:xfrm>
              <a:off x="3221372" y="1728084"/>
              <a:ext cx="2046597" cy="1233230"/>
            </a:xfrm>
            <a:custGeom>
              <a:avLst/>
              <a:gdLst>
                <a:gd name="connsiteX0" fmla="*/ 0 w 2046597"/>
                <a:gd name="connsiteY0" fmla="*/ 1233230 h 1233230"/>
                <a:gd name="connsiteX1" fmla="*/ 117446 w 2046597"/>
                <a:gd name="connsiteY1" fmla="*/ 981560 h 1233230"/>
                <a:gd name="connsiteX2" fmla="*/ 251670 w 2046597"/>
                <a:gd name="connsiteY2" fmla="*/ 721501 h 1233230"/>
                <a:gd name="connsiteX3" fmla="*/ 427839 w 2046597"/>
                <a:gd name="connsiteY3" fmla="*/ 385942 h 1233230"/>
                <a:gd name="connsiteX4" fmla="*/ 553674 w 2046597"/>
                <a:gd name="connsiteY4" fmla="*/ 201384 h 1233230"/>
                <a:gd name="connsiteX5" fmla="*/ 704676 w 2046597"/>
                <a:gd name="connsiteY5" fmla="*/ 83938 h 1233230"/>
                <a:gd name="connsiteX6" fmla="*/ 855678 w 2046597"/>
                <a:gd name="connsiteY6" fmla="*/ 41993 h 1233230"/>
                <a:gd name="connsiteX7" fmla="*/ 1023457 w 2046597"/>
                <a:gd name="connsiteY7" fmla="*/ 48 h 1233230"/>
                <a:gd name="connsiteX8" fmla="*/ 1258349 w 2046597"/>
                <a:gd name="connsiteY8" fmla="*/ 50382 h 1233230"/>
                <a:gd name="connsiteX9" fmla="*/ 1375795 w 2046597"/>
                <a:gd name="connsiteY9" fmla="*/ 167828 h 1233230"/>
                <a:gd name="connsiteX10" fmla="*/ 1501630 w 2046597"/>
                <a:gd name="connsiteY10" fmla="*/ 268496 h 1233230"/>
                <a:gd name="connsiteX11" fmla="*/ 1593909 w 2046597"/>
                <a:gd name="connsiteY11" fmla="*/ 402720 h 1233230"/>
                <a:gd name="connsiteX12" fmla="*/ 1744911 w 2046597"/>
                <a:gd name="connsiteY12" fmla="*/ 578888 h 1233230"/>
                <a:gd name="connsiteX13" fmla="*/ 1845578 w 2046597"/>
                <a:gd name="connsiteY13" fmla="*/ 797002 h 1233230"/>
                <a:gd name="connsiteX14" fmla="*/ 1954635 w 2046597"/>
                <a:gd name="connsiteY14" fmla="*/ 1015116 h 1233230"/>
                <a:gd name="connsiteX15" fmla="*/ 2038525 w 2046597"/>
                <a:gd name="connsiteY15" fmla="*/ 1182896 h 1233230"/>
                <a:gd name="connsiteX16" fmla="*/ 2038525 w 2046597"/>
                <a:gd name="connsiteY16" fmla="*/ 1233230 h 123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46597" h="1233230">
                  <a:moveTo>
                    <a:pt x="0" y="1233230"/>
                  </a:moveTo>
                  <a:cubicBezTo>
                    <a:pt x="37750" y="1150039"/>
                    <a:pt x="75501" y="1066848"/>
                    <a:pt x="117446" y="981560"/>
                  </a:cubicBezTo>
                  <a:cubicBezTo>
                    <a:pt x="159391" y="896272"/>
                    <a:pt x="199938" y="820771"/>
                    <a:pt x="251670" y="721501"/>
                  </a:cubicBezTo>
                  <a:cubicBezTo>
                    <a:pt x="303402" y="622231"/>
                    <a:pt x="377505" y="472628"/>
                    <a:pt x="427839" y="385942"/>
                  </a:cubicBezTo>
                  <a:cubicBezTo>
                    <a:pt x="478173" y="299256"/>
                    <a:pt x="507535" y="251718"/>
                    <a:pt x="553674" y="201384"/>
                  </a:cubicBezTo>
                  <a:cubicBezTo>
                    <a:pt x="599813" y="151050"/>
                    <a:pt x="654342" y="110503"/>
                    <a:pt x="704676" y="83938"/>
                  </a:cubicBezTo>
                  <a:cubicBezTo>
                    <a:pt x="755010" y="57373"/>
                    <a:pt x="802548" y="55975"/>
                    <a:pt x="855678" y="41993"/>
                  </a:cubicBezTo>
                  <a:cubicBezTo>
                    <a:pt x="908808" y="28011"/>
                    <a:pt x="956345" y="-1350"/>
                    <a:pt x="1023457" y="48"/>
                  </a:cubicBezTo>
                  <a:cubicBezTo>
                    <a:pt x="1090569" y="1446"/>
                    <a:pt x="1199626" y="22419"/>
                    <a:pt x="1258349" y="50382"/>
                  </a:cubicBezTo>
                  <a:cubicBezTo>
                    <a:pt x="1317072" y="78345"/>
                    <a:pt x="1335248" y="131476"/>
                    <a:pt x="1375795" y="167828"/>
                  </a:cubicBezTo>
                  <a:cubicBezTo>
                    <a:pt x="1416342" y="204180"/>
                    <a:pt x="1465278" y="229348"/>
                    <a:pt x="1501630" y="268496"/>
                  </a:cubicBezTo>
                  <a:cubicBezTo>
                    <a:pt x="1537982" y="307644"/>
                    <a:pt x="1553362" y="350988"/>
                    <a:pt x="1593909" y="402720"/>
                  </a:cubicBezTo>
                  <a:cubicBezTo>
                    <a:pt x="1634456" y="454452"/>
                    <a:pt x="1702966" y="513174"/>
                    <a:pt x="1744911" y="578888"/>
                  </a:cubicBezTo>
                  <a:cubicBezTo>
                    <a:pt x="1786856" y="644602"/>
                    <a:pt x="1810624" y="724297"/>
                    <a:pt x="1845578" y="797002"/>
                  </a:cubicBezTo>
                  <a:cubicBezTo>
                    <a:pt x="1880532" y="869707"/>
                    <a:pt x="1954635" y="1015116"/>
                    <a:pt x="1954635" y="1015116"/>
                  </a:cubicBezTo>
                  <a:cubicBezTo>
                    <a:pt x="1986793" y="1079432"/>
                    <a:pt x="2024543" y="1146544"/>
                    <a:pt x="2038525" y="1182896"/>
                  </a:cubicBezTo>
                  <a:cubicBezTo>
                    <a:pt x="2052507" y="1219248"/>
                    <a:pt x="2045516" y="1226239"/>
                    <a:pt x="2038525" y="1233230"/>
                  </a:cubicBezTo>
                </a:path>
              </a:pathLst>
            </a:custGeom>
            <a:solidFill>
              <a:schemeClr val="bg1">
                <a:lumMod val="8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96112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 txBox="1">
            <a:spLocks/>
          </p:cNvSpPr>
          <p:nvPr/>
        </p:nvSpPr>
        <p:spPr bwMode="auto">
          <a:xfrm>
            <a:off x="504825" y="228600"/>
            <a:ext cx="8486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ts val="2700"/>
              </a:lnSpc>
            </a:pPr>
            <a:r>
              <a:rPr lang="en-US" altLang="en-US" sz="3200" b="1" dirty="0">
                <a:latin typeface="+mj-lt"/>
                <a:ea typeface="ＭＳ Ｐゴシック" pitchFamily="34" charset="-128"/>
                <a:cs typeface="Arial"/>
              </a:rPr>
              <a:t>Conclusions</a:t>
            </a: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107503" y="847665"/>
            <a:ext cx="9001327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61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500" dirty="0">
                <a:latin typeface="+mn-lt"/>
                <a:ea typeface="ＭＳ Ｐゴシック" pitchFamily="34" charset="-128"/>
                <a:cs typeface="Arial"/>
              </a:rPr>
              <a:t>On the whole, </a:t>
            </a:r>
            <a:r>
              <a:rPr lang="en-US" altLang="en-US" sz="2500" dirty="0">
                <a:solidFill>
                  <a:schemeClr val="accent1"/>
                </a:solidFill>
                <a:latin typeface="+mn-lt"/>
                <a:ea typeface="ＭＳ Ｐゴシック" pitchFamily="34" charset="-128"/>
                <a:cs typeface="Arial"/>
              </a:rPr>
              <a:t>good </a:t>
            </a: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  <a:cs typeface="Arial"/>
              </a:rPr>
              <a:t>selection</a:t>
            </a:r>
            <a:r>
              <a:rPr lang="en-US" altLang="en-US" sz="2500" dirty="0">
                <a:latin typeface="+mn-lt"/>
                <a:ea typeface="ＭＳ Ｐゴシック" pitchFamily="34" charset="-128"/>
                <a:cs typeface="Arial"/>
              </a:rPr>
              <a:t> of guarantee recipients: </a:t>
            </a:r>
          </a:p>
          <a:p>
            <a:pPr marL="10033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300" dirty="0">
                <a:latin typeface="+mn-lt"/>
                <a:ea typeface="ＭＳ Ｐゴシック" pitchFamily="34" charset="-128"/>
                <a:cs typeface="Arial"/>
              </a:rPr>
              <a:t>guaranteed loans mainly directed to firms in affected sectors, but not those with highest pre-crisis risk level</a:t>
            </a:r>
          </a:p>
          <a:p>
            <a:pPr marL="10033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300" dirty="0">
                <a:latin typeface="+mn-lt"/>
                <a:ea typeface="ＭＳ Ｐゴシック" pitchFamily="34" charset="-128"/>
                <a:cs typeface="Arial"/>
              </a:rPr>
              <a:t>similar selection in all countries despite different rules and institutions</a:t>
            </a:r>
          </a:p>
          <a:p>
            <a:pPr marL="5461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500" dirty="0">
                <a:latin typeface="+mn-lt"/>
                <a:ea typeface="ＭＳ Ｐゴシック" pitchFamily="34" charset="-128"/>
                <a:cs typeface="Arial"/>
              </a:rPr>
              <a:t>We are the first to document </a:t>
            </a: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  <a:cs typeface="Arial"/>
              </a:rPr>
              <a:t>substitution</a:t>
            </a:r>
            <a:r>
              <a:rPr lang="en-US" altLang="en-US" sz="2500" dirty="0">
                <a:latin typeface="+mn-lt"/>
                <a:ea typeface="ＭＳ Ｐゴシック" pitchFamily="34" charset="-128"/>
                <a:cs typeface="Arial"/>
              </a:rPr>
              <a:t> between guaranteed loans and pre-existing exposure:</a:t>
            </a:r>
          </a:p>
          <a:p>
            <a:pPr marL="10033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300" dirty="0">
                <a:solidFill>
                  <a:schemeClr val="accent1"/>
                </a:solidFill>
                <a:latin typeface="+mn-lt"/>
                <a:ea typeface="ＭＳ Ｐゴシック" pitchFamily="34" charset="-128"/>
                <a:cs typeface="Arial"/>
              </a:rPr>
              <a:t>differs across countries</a:t>
            </a:r>
            <a:r>
              <a:rPr lang="en-US" altLang="en-US" sz="2300" dirty="0">
                <a:latin typeface="+mn-lt"/>
                <a:ea typeface="ＭＳ Ｐゴシック" pitchFamily="34" charset="-128"/>
                <a:cs typeface="Arial"/>
              </a:rPr>
              <a:t>: smallest in France, largest in Spain</a:t>
            </a:r>
          </a:p>
          <a:p>
            <a:pPr marL="10033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300" dirty="0">
                <a:solidFill>
                  <a:schemeClr val="accent1"/>
                </a:solidFill>
                <a:latin typeface="+mn-lt"/>
                <a:ea typeface="ＭＳ Ｐゴシック" pitchFamily="34" charset="-128"/>
                <a:cs typeface="Arial"/>
              </a:rPr>
              <a:t>but similar response to firm and bank characteristics</a:t>
            </a:r>
            <a:r>
              <a:rPr lang="en-US" altLang="en-US" sz="2300" dirty="0">
                <a:latin typeface="+mn-lt"/>
                <a:ea typeface="ＭＳ Ｐゴシック" pitchFamily="34" charset="-128"/>
                <a:cs typeface="Arial"/>
              </a:rPr>
              <a:t>: positive response to credit risk and positive correlation with interest rate on guaranteed loans suggests that substitution is </a:t>
            </a:r>
            <a:r>
              <a:rPr lang="en-US" altLang="en-US" sz="2300" dirty="0">
                <a:solidFill>
                  <a:schemeClr val="accent1"/>
                </a:solidFill>
                <a:latin typeface="+mn-lt"/>
                <a:ea typeface="ＭＳ Ｐゴシック" pitchFamily="34" charset="-128"/>
                <a:cs typeface="Arial"/>
              </a:rPr>
              <a:t>bank-driven</a:t>
            </a:r>
          </a:p>
          <a:p>
            <a:pPr marL="1003300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300" dirty="0">
                <a:solidFill>
                  <a:schemeClr val="accent1"/>
                </a:solidFill>
                <a:latin typeface="+mn-lt"/>
                <a:ea typeface="ＭＳ Ｐゴシック" pitchFamily="34" charset="-128"/>
                <a:cs typeface="Arial"/>
              </a:rPr>
              <a:t>any policy upside? </a:t>
            </a:r>
            <a:r>
              <a:rPr lang="en-US" altLang="en-US" sz="2300" dirty="0">
                <a:latin typeface="+mn-lt"/>
                <a:ea typeface="ＭＳ Ｐゴシック" pitchFamily="34" charset="-128"/>
                <a:cs typeface="Arial"/>
              </a:rPr>
              <a:t>Loan guarantees may have contributed to the recapitalization of banks exposed to firms hit by COVID-19</a:t>
            </a:r>
          </a:p>
          <a:p>
            <a:pPr marL="1460500"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n-lt"/>
                <a:ea typeface="ＭＳ Ｐゴシック" pitchFamily="34" charset="-128"/>
                <a:cs typeface="Arial"/>
              </a:rPr>
              <a:t>yet, substitution is greater for more solid banks!  </a:t>
            </a:r>
          </a:p>
          <a:p>
            <a:pPr lvl="1"/>
            <a:endParaRPr lang="en-US" altLang="en-US" sz="2000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F24B01-2AC9-4C10-B6BC-B1210D1138B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50825" y="2743200"/>
            <a:ext cx="8594725" cy="1008063"/>
          </a:xfrm>
        </p:spPr>
        <p:txBody>
          <a:bodyPr/>
          <a:lstStyle/>
          <a:p>
            <a:pPr algn="ctr"/>
            <a:r>
              <a:rPr lang="en-US" altLang="en-US" sz="4000" b="1" dirty="0">
                <a:ea typeface="ＭＳ Ｐゴシック" pitchFamily="34" charset="-128"/>
              </a:rPr>
              <a:t>Thank you</a:t>
            </a:r>
            <a:r>
              <a:rPr lang="en-US" altLang="en-US" sz="4000" dirty="0">
                <a:ea typeface="ＭＳ Ｐゴシック" pitchFamily="34" charset="-128"/>
              </a:rPr>
              <a:t>!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07E1B6-CC39-4254-BDDA-BD4FED0234AB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51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0661"/>
            <a:ext cx="8839200" cy="814745"/>
          </a:xfrm>
        </p:spPr>
        <p:txBody>
          <a:bodyPr>
            <a:noAutofit/>
          </a:bodyPr>
          <a:lstStyle/>
          <a:p>
            <a:r>
              <a:rPr lang="en-US" b="1" dirty="0"/>
              <a:t>Distribution of </a:t>
            </a:r>
            <a:r>
              <a:rPr lang="en-US" b="1" i="1" dirty="0"/>
              <a:t>y</a:t>
            </a:r>
            <a:r>
              <a:rPr lang="en-US" b="1" dirty="0"/>
              <a:t> for firms with guarantees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9E0AB-FA9D-46DE-B167-D4D9C33F0D73}"/>
              </a:ext>
            </a:extLst>
          </p:cNvPr>
          <p:cNvSpPr txBox="1"/>
          <p:nvPr/>
        </p:nvSpPr>
        <p:spPr>
          <a:xfrm>
            <a:off x="457200" y="5105400"/>
            <a:ext cx="8514000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latin typeface="+mn-lt"/>
              </a:rPr>
              <a:t>In all four countries, substitution (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sz="2200" dirty="0">
                <a:latin typeface="+mn-lt"/>
                <a:cs typeface="Times New Roman" panose="02020603050405020304" pitchFamily="18" charset="0"/>
              </a:rPr>
              <a:t>&lt; 0</a:t>
            </a:r>
            <a:r>
              <a:rPr lang="it-IT" sz="2200" dirty="0">
                <a:latin typeface="+mn-lt"/>
              </a:rPr>
              <a:t>) occurs for the majority of firms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200" dirty="0">
                <a:latin typeface="+mn-lt"/>
              </a:rPr>
              <a:t>But much more so in Italy and Spain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200" dirty="0">
                <a:latin typeface="+mn-lt"/>
              </a:rPr>
              <a:t>These differences may reflect cross-country differences in the firms that receive gauaranteed credit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55970"/>
            <a:ext cx="6324600" cy="379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414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822" y="381000"/>
            <a:ext cx="8708178" cy="81474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Substitution: firm-level analysis, using guaranteed amount instead of guaranteed loan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791325" cy="450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3733800" y="2027275"/>
            <a:ext cx="4648200" cy="6096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858125" y="62267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 action="ppaction://hlinksldjump"/>
              </a:rPr>
              <a:t>Back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3415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Maturity of guaranteed loans and bank substitution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2998"/>
            <a:ext cx="6567149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58125" y="62267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 action="ppaction://hlinksldjump"/>
              </a:rPr>
              <a:t>Back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417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65852" y="269697"/>
            <a:ext cx="8397148" cy="333375"/>
          </a:xfrm>
        </p:spPr>
        <p:txBody>
          <a:bodyPr>
            <a:noAutofit/>
          </a:bodyPr>
          <a:lstStyle/>
          <a:p>
            <a:r>
              <a:rPr lang="en-GB" altLang="en-US" sz="3200" b="1" dirty="0">
                <a:ea typeface="ＭＳ Ｐゴシック" pitchFamily="34" charset="-128"/>
              </a:rPr>
              <a:t>Policy makers are aware of these issues…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65851" y="914399"/>
            <a:ext cx="8598761" cy="5673903"/>
          </a:xfrm>
        </p:spPr>
        <p:txBody>
          <a:bodyPr>
            <a:normAutofit fontScale="92500"/>
          </a:bodyPr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en-US" altLang="en-US" sz="2500" dirty="0">
                <a:latin typeface="+mn-lt"/>
                <a:ea typeface="ＭＳ Ｐゴシック" pitchFamily="34" charset="-128"/>
              </a:rPr>
              <a:t>The </a:t>
            </a:r>
            <a:r>
              <a:rPr lang="en-US" altLang="en-US" sz="2500" b="1" dirty="0">
                <a:latin typeface="+mn-lt"/>
                <a:ea typeface="ＭＳ Ｐゴシック" pitchFamily="34" charset="-128"/>
              </a:rPr>
              <a:t>Communication of the EU Commission 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about State aid in the pandemic (2020/C 91 I/01) lays out these </a:t>
            </a:r>
            <a:r>
              <a:rPr lang="en-US" altLang="en-US" sz="25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eligibility guidelines</a:t>
            </a:r>
            <a:r>
              <a:rPr lang="en-US" altLang="en-US" sz="2500" dirty="0">
                <a:latin typeface="+mn-lt"/>
                <a:ea typeface="ＭＳ Ｐゴシック" pitchFamily="34" charset="-128"/>
              </a:rPr>
              <a:t>:</a:t>
            </a:r>
          </a:p>
          <a:p>
            <a:pPr marL="914400" lvl="1" indent="-457200">
              <a:lnSpc>
                <a:spcPct val="95000"/>
              </a:lnSpc>
              <a:spcBef>
                <a:spcPts val="6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altLang="en-US" sz="2300" dirty="0">
                <a:latin typeface="+mn-lt"/>
                <a:ea typeface="ＭＳ Ｐゴシック" pitchFamily="34" charset="-128"/>
              </a:rPr>
              <a:t>“The guarantee may be granted to undertakings that were </a:t>
            </a:r>
            <a:r>
              <a:rPr lang="en-US" altLang="en-US" sz="23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not in difficulty … on 31 December 2019</a:t>
            </a:r>
            <a:r>
              <a:rPr lang="en-US" altLang="en-US" sz="2300" dirty="0">
                <a:latin typeface="+mn-lt"/>
                <a:ea typeface="ＭＳ Ｐゴシック" pitchFamily="34" charset="-128"/>
              </a:rPr>
              <a:t>” </a:t>
            </a:r>
            <a:r>
              <a:rPr lang="en-US" altLang="en-US" sz="2300" dirty="0">
                <a:latin typeface="+mn-lt"/>
                <a:ea typeface="ＭＳ Ｐゴシック" pitchFamily="34" charset="-128"/>
                <a:sym typeface="Symbol" panose="05050102010706020507" pitchFamily="18" charset="2"/>
              </a:rPr>
              <a:t></a:t>
            </a:r>
            <a:r>
              <a:rPr lang="en-US" altLang="en-US" sz="2300" dirty="0">
                <a:latin typeface="+mn-lt"/>
                <a:ea typeface="ＭＳ Ｐゴシック" pitchFamily="34" charset="-128"/>
              </a:rPr>
              <a:t>  </a:t>
            </a:r>
            <a:r>
              <a:rPr lang="en-US" altLang="en-US" sz="23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exclude</a:t>
            </a:r>
            <a:r>
              <a:rPr lang="en-US" altLang="en-US" sz="2300" dirty="0">
                <a:latin typeface="+mn-lt"/>
                <a:ea typeface="ＭＳ Ｐゴシック" pitchFamily="34" charset="-128"/>
              </a:rPr>
              <a:t> firms in the </a:t>
            </a:r>
            <a:r>
              <a:rPr lang="en-US" altLang="en-US" sz="23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lower tail </a:t>
            </a:r>
          </a:p>
          <a:p>
            <a:pPr marL="914400" lvl="1" indent="-457200">
              <a:lnSpc>
                <a:spcPct val="95000"/>
              </a:lnSpc>
              <a:spcBef>
                <a:spcPts val="6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altLang="en-US" sz="2300" b="1" dirty="0">
                <a:latin typeface="+mn-lt"/>
                <a:ea typeface="ＭＳ Ｐゴシック" pitchFamily="34" charset="-128"/>
              </a:rPr>
              <a:t>“</a:t>
            </a:r>
            <a:r>
              <a:rPr lang="en-US" altLang="en-US" sz="2300" dirty="0">
                <a:latin typeface="+mn-lt"/>
                <a:ea typeface="ＭＳ Ｐゴシック" pitchFamily="34" charset="-128"/>
              </a:rPr>
              <a:t>[…] </a:t>
            </a:r>
            <a:r>
              <a:rPr lang="en-US" altLang="en-US" sz="23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but</a:t>
            </a:r>
            <a:r>
              <a:rPr lang="en-US" altLang="en-US" sz="2300" dirty="0">
                <a:latin typeface="+mn-lt"/>
                <a:ea typeface="ＭＳ Ｐゴシック" pitchFamily="34" charset="-128"/>
              </a:rPr>
              <a:t> that </a:t>
            </a:r>
            <a:r>
              <a:rPr lang="en-US" altLang="en-US" sz="23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faced difficulties or entered in difficulty thereafter as a result of the COVID-19 outbreak</a:t>
            </a:r>
            <a:r>
              <a:rPr lang="en-US" altLang="en-US" sz="2300" dirty="0">
                <a:latin typeface="+mn-lt"/>
                <a:ea typeface="ＭＳ Ｐゴシック" pitchFamily="34" charset="-128"/>
              </a:rPr>
              <a:t>” </a:t>
            </a:r>
            <a:r>
              <a:rPr lang="en-US" altLang="en-US" sz="2300" dirty="0">
                <a:latin typeface="+mn-lt"/>
                <a:ea typeface="ＭＳ Ｐゴシック" pitchFamily="34" charset="-128"/>
                <a:sym typeface="Symbol" panose="05050102010706020507" pitchFamily="18" charset="2"/>
              </a:rPr>
              <a:t></a:t>
            </a:r>
            <a:r>
              <a:rPr lang="en-US" altLang="en-US" sz="2300" dirty="0">
                <a:latin typeface="+mn-lt"/>
                <a:ea typeface="ＭＳ Ｐゴシック" pitchFamily="34" charset="-128"/>
              </a:rPr>
              <a:t>  </a:t>
            </a:r>
            <a:r>
              <a:rPr lang="en-US" altLang="en-US" sz="23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exclude</a:t>
            </a:r>
            <a:r>
              <a:rPr lang="en-US" altLang="en-US" sz="2300" dirty="0">
                <a:latin typeface="+mn-lt"/>
                <a:ea typeface="ＭＳ Ｐゴシック" pitchFamily="34" charset="-128"/>
              </a:rPr>
              <a:t> firms in the </a:t>
            </a:r>
            <a:r>
              <a:rPr lang="en-US" altLang="en-US" sz="23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upper tail</a:t>
            </a:r>
            <a:r>
              <a:rPr lang="en-US" altLang="en-US" sz="21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</a:t>
            </a:r>
          </a:p>
          <a:p>
            <a:pPr marL="914400" lvl="1" indent="-457200">
              <a:lnSpc>
                <a:spcPct val="95000"/>
              </a:lnSpc>
              <a:spcBef>
                <a:spcPts val="600"/>
              </a:spcBef>
              <a:spcAft>
                <a:spcPts val="900"/>
              </a:spcAft>
              <a:buFont typeface="+mj-lt"/>
              <a:buAutoNum type="arabicPeriod"/>
              <a:defRPr/>
            </a:pPr>
            <a:endParaRPr lang="en-US" altLang="en-US" sz="2100" b="1" dirty="0">
              <a:solidFill>
                <a:schemeClr val="accent1"/>
              </a:solidFill>
              <a:latin typeface="+mn-lt"/>
              <a:ea typeface="ＭＳ Ｐゴシック" pitchFamily="34" charset="-128"/>
            </a:endParaRPr>
          </a:p>
          <a:p>
            <a:pPr marL="274638" lvl="1" indent="-274638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500" dirty="0">
                <a:latin typeface="+mn-lt"/>
                <a:ea typeface="ＭＳ Ｐゴシック" pitchFamily="34" charset="-128"/>
              </a:rPr>
              <a:t>National regulators tolerate at most a limited degree of substitution:</a:t>
            </a:r>
          </a:p>
          <a:p>
            <a:pPr marL="800100" lvl="2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300" dirty="0">
                <a:latin typeface="+mn-lt"/>
                <a:ea typeface="ＭＳ Ｐゴシック" pitchFamily="34" charset="-128"/>
              </a:rPr>
              <a:t>In France, “enforcement of the guarantee will be subject to the bank evidencing that the loan granted under this scheme leads to an increase in the bank’s commitments to the borrower”</a:t>
            </a:r>
          </a:p>
          <a:p>
            <a:pPr marL="800100" lvl="2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300" dirty="0">
                <a:latin typeface="+mn-lt"/>
                <a:ea typeface="ＭＳ Ｐゴシック" pitchFamily="34" charset="-128"/>
              </a:rPr>
              <a:t>In Italy, loans guaranteed by </a:t>
            </a:r>
            <a:r>
              <a:rPr lang="en-US" altLang="en-US" sz="2300" dirty="0" err="1">
                <a:latin typeface="+mn-lt"/>
                <a:ea typeface="ＭＳ Ｐゴシック" pitchFamily="34" charset="-128"/>
              </a:rPr>
              <a:t>Fondo</a:t>
            </a:r>
            <a:r>
              <a:rPr lang="en-US" altLang="en-US" sz="2300" dirty="0">
                <a:latin typeface="+mn-lt"/>
                <a:ea typeface="ＭＳ Ｐゴシック" pitchFamily="34" charset="-128"/>
              </a:rPr>
              <a:t> Nazionale di </a:t>
            </a:r>
            <a:r>
              <a:rPr lang="en-US" altLang="en-US" sz="2300" dirty="0" err="1">
                <a:latin typeface="+mn-lt"/>
                <a:ea typeface="ＭＳ Ｐゴシック" pitchFamily="34" charset="-128"/>
              </a:rPr>
              <a:t>Garanzia</a:t>
            </a:r>
            <a:r>
              <a:rPr lang="en-US" altLang="en-US" sz="2300" dirty="0">
                <a:latin typeface="+mn-lt"/>
                <a:ea typeface="ＭＳ Ｐゴシック" pitchFamily="34" charset="-128"/>
              </a:rPr>
              <a:t> and designed for refinancing of existing loans must involve at least 25% new lending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76B0F5-6447-4D34-BA6A-D12F36E1994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6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8D50EF-6654-4700-BD56-FAE01C3EC556}"/>
              </a:ext>
            </a:extLst>
          </p:cNvPr>
          <p:cNvSpPr/>
          <p:nvPr/>
        </p:nvSpPr>
        <p:spPr>
          <a:xfrm>
            <a:off x="541368" y="3580119"/>
            <a:ext cx="7612032" cy="2805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… and the media are aware too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48622"/>
            <a:ext cx="7098307" cy="157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3" y="4175855"/>
            <a:ext cx="3129027" cy="54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6" y="3631524"/>
            <a:ext cx="2579224" cy="6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0" y="994852"/>
            <a:ext cx="6037251" cy="13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1" y="2321313"/>
            <a:ext cx="5004582" cy="3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B94973-BC34-402E-BD8A-B2D4D4D0DC6A}"/>
              </a:ext>
            </a:extLst>
          </p:cNvPr>
          <p:cNvSpPr/>
          <p:nvPr/>
        </p:nvSpPr>
        <p:spPr>
          <a:xfrm>
            <a:off x="541368" y="980261"/>
            <a:ext cx="5732451" cy="1834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19" y="2662695"/>
            <a:ext cx="4953000" cy="1834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28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9ACCCF-4C65-4959-829C-CB7365FC0C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1" r="6045"/>
          <a:stretch/>
        </p:blipFill>
        <p:spPr>
          <a:xfrm>
            <a:off x="384202" y="1459375"/>
            <a:ext cx="8576659" cy="36786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Guarantees and lending: aggregate public data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8AA-35A9-4701-931F-B2C677D8E2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09800" y="552650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</a:rPr>
              <a:t>Source: </a:t>
            </a:r>
            <a:r>
              <a:rPr lang="en-US" sz="2200" i="1" dirty="0">
                <a:latin typeface="+mn-lt"/>
              </a:rPr>
              <a:t>ECB Economic Bulletin</a:t>
            </a:r>
            <a:r>
              <a:rPr lang="en-US" sz="2200" dirty="0">
                <a:latin typeface="+mn-lt"/>
              </a:rPr>
              <a:t>, Issue 6/2020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1466F-08E6-4EC1-9AE8-B06B7F1FAE96}"/>
              </a:ext>
            </a:extLst>
          </p:cNvPr>
          <p:cNvSpPr txBox="1"/>
          <p:nvPr/>
        </p:nvSpPr>
        <p:spPr>
          <a:xfrm>
            <a:off x="3027986" y="1503000"/>
            <a:ext cx="398241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latin typeface="+mn-lt"/>
              </a:rPr>
              <a:t>Slope &lt; 45°: </a:t>
            </a:r>
            <a:r>
              <a:rPr lang="it-IT" sz="2000" dirty="0">
                <a:latin typeface="+mn-lt"/>
                <a:sym typeface="Symbol" panose="05050102010706020507" pitchFamily="18" charset="2"/>
              </a:rPr>
              <a:t>at the aggregate level, net lending increases less than proportionately to guaranteed loans</a:t>
            </a:r>
            <a:r>
              <a:rPr lang="it-IT" sz="2000" dirty="0">
                <a:latin typeface="+mn-lt"/>
              </a:rPr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6AE3C3-9167-4ABA-B9B0-15294E56272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019193" y="2518663"/>
            <a:ext cx="467207" cy="83413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70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33600" y="246322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Contribution</a:t>
            </a:r>
            <a:r>
              <a:rPr lang="en-US" sz="36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31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12304" y="223882"/>
            <a:ext cx="7360096" cy="444500"/>
          </a:xfrm>
        </p:spPr>
        <p:txBody>
          <a:bodyPr>
            <a:noAutofit/>
          </a:bodyPr>
          <a:lstStyle/>
          <a:p>
            <a:r>
              <a:rPr lang="en-GB" altLang="en-US" sz="3200" b="1" dirty="0">
                <a:ea typeface="ＭＳ Ｐゴシック" pitchFamily="34" charset="-128"/>
              </a:rPr>
              <a:t>This paper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23925"/>
            <a:ext cx="8388350" cy="5400675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500" b="1" dirty="0">
                <a:solidFill>
                  <a:schemeClr val="accent1"/>
                </a:solidFill>
                <a:ea typeface="ＭＳ Ｐゴシック" pitchFamily="34" charset="-128"/>
              </a:rPr>
              <a:t> We use bank-firm-level euro-area data</a:t>
            </a:r>
            <a:r>
              <a:rPr lang="en-US" altLang="en-US" sz="2500" b="1" dirty="0">
                <a:ea typeface="ＭＳ Ｐゴシック" pitchFamily="34" charset="-128"/>
              </a:rPr>
              <a:t> </a:t>
            </a:r>
            <a:r>
              <a:rPr lang="en-US" altLang="en-US" sz="2500" dirty="0">
                <a:ea typeface="ＭＳ Ｐゴシック" pitchFamily="34" charset="-128"/>
              </a:rPr>
              <a:t>to investigate </a:t>
            </a:r>
          </a:p>
          <a:p>
            <a:pPr marL="514350" indent="-5143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300" b="1" dirty="0">
                <a:solidFill>
                  <a:schemeClr val="accent1"/>
                </a:solidFill>
                <a:ea typeface="ＭＳ Ｐゴシック" pitchFamily="34" charset="-128"/>
              </a:rPr>
              <a:t>selection</a:t>
            </a:r>
            <a:r>
              <a:rPr lang="en-US" altLang="en-US" sz="2300" dirty="0">
                <a:ea typeface="ＭＳ Ｐゴシック" pitchFamily="34" charset="-128"/>
              </a:rPr>
              <a:t>: which firms received loan guarantees and which banks provided them?</a:t>
            </a:r>
          </a:p>
          <a:p>
            <a:pPr marL="514350" indent="-5143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300" b="1" dirty="0">
                <a:solidFill>
                  <a:schemeClr val="accent1"/>
                </a:solidFill>
                <a:ea typeface="ＭＳ Ｐゴシック" pitchFamily="34" charset="-128"/>
              </a:rPr>
              <a:t>substitution for guarantee recipients</a:t>
            </a:r>
            <a:r>
              <a:rPr lang="en-US" altLang="en-US" sz="2300" b="1" dirty="0">
                <a:ea typeface="ＭＳ Ｐゴシック" pitchFamily="34" charset="-128"/>
              </a:rPr>
              <a:t>: </a:t>
            </a:r>
            <a:r>
              <a:rPr lang="en-US" altLang="en-US" sz="2300" dirty="0">
                <a:ea typeface="ＭＳ Ｐゴシック" pitchFamily="34" charset="-128"/>
              </a:rPr>
              <a:t>how much reduction in the pre-existing loan exposure is observed? How does it vary across firms and banks characteristics?</a:t>
            </a:r>
          </a:p>
          <a:p>
            <a:pPr marL="514350" indent="-51435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2300" b="1" dirty="0">
                <a:solidFill>
                  <a:schemeClr val="accent1"/>
                </a:solidFill>
                <a:ea typeface="ＭＳ Ｐゴシック" pitchFamily="34" charset="-128"/>
              </a:rPr>
              <a:t>cross-country consistency</a:t>
            </a:r>
            <a:r>
              <a:rPr lang="en-US" altLang="en-US" sz="2300" dirty="0">
                <a:ea typeface="ＭＳ Ｐゴシック" pitchFamily="34" charset="-128"/>
              </a:rPr>
              <a:t>: do the answers to questions 1 and 2 vary significantly across euro-area countries?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500" b="1" dirty="0">
                <a:solidFill>
                  <a:schemeClr val="accent1"/>
                </a:solidFill>
                <a:ea typeface="ＭＳ Ｐゴシック" pitchFamily="34" charset="-128"/>
              </a:rPr>
              <a:t> Novel data</a:t>
            </a:r>
            <a:r>
              <a:rPr lang="en-US" altLang="en-US" sz="2500" dirty="0">
                <a:solidFill>
                  <a:schemeClr val="tx2"/>
                </a:solidFill>
                <a:ea typeface="ＭＳ Ｐゴシック" pitchFamily="34" charset="-128"/>
              </a:rPr>
              <a:t>: </a:t>
            </a:r>
            <a:r>
              <a:rPr lang="en-US" altLang="en-US" sz="2500" dirty="0">
                <a:ea typeface="ＭＳ Ｐゴシック" pitchFamily="34" charset="-128"/>
              </a:rPr>
              <a:t>harmonized euro-area credit registry (</a:t>
            </a:r>
            <a:r>
              <a:rPr lang="en-US" altLang="en-US" sz="2500" dirty="0" err="1">
                <a:ea typeface="ＭＳ Ｐゴシック" pitchFamily="34" charset="-128"/>
              </a:rPr>
              <a:t>Anacredit</a:t>
            </a:r>
            <a:r>
              <a:rPr lang="en-US" altLang="en-US" sz="2500" dirty="0">
                <a:ea typeface="ＭＳ Ｐゴシック" pitchFamily="34" charset="-128"/>
              </a:rPr>
              <a:t>) matched with ECB supervisory bank-level data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500" b="1" dirty="0">
                <a:solidFill>
                  <a:schemeClr val="accent1"/>
                </a:solidFill>
                <a:ea typeface="ＭＳ Ｐゴシック" pitchFamily="34" charset="-128"/>
              </a:rPr>
              <a:t> Main identification strategy</a:t>
            </a:r>
            <a:r>
              <a:rPr lang="en-US" altLang="en-US" sz="2500" dirty="0">
                <a:ea typeface="ＭＳ Ｐゴシック" pitchFamily="34" charset="-128"/>
              </a:rPr>
              <a:t>: we compare lending to the same firm by banks that issue a guaranteed loan and by those that do not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50270B-82E8-4018-B801-FB8DACC7AE5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33600" y="246322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Related research</a:t>
            </a:r>
          </a:p>
        </p:txBody>
      </p:sp>
    </p:spTree>
    <p:extLst>
      <p:ext uri="{BB962C8B-B14F-4D97-AF65-F5344CB8AC3E}">
        <p14:creationId xmlns:p14="http://schemas.microsoft.com/office/powerpoint/2010/main" val="205850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2206</Words>
  <Application>Microsoft Office PowerPoint</Application>
  <PresentationFormat>On-screen Show (4:3)</PresentationFormat>
  <Paragraphs>249</Paragraphs>
  <Slides>34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Calibri</vt:lpstr>
      <vt:lpstr>Arial </vt:lpstr>
      <vt:lpstr>Times New Roman</vt:lpstr>
      <vt:lpstr>Calibri Light</vt:lpstr>
      <vt:lpstr>Cambria Math</vt:lpstr>
      <vt:lpstr>Arial</vt:lpstr>
      <vt:lpstr>Google Sans</vt:lpstr>
      <vt:lpstr>Wingdings</vt:lpstr>
      <vt:lpstr>Office Theme</vt:lpstr>
      <vt:lpstr>Equation</vt:lpstr>
      <vt:lpstr>Loan guarantees, bank lending and credit risk reallocation</vt:lpstr>
      <vt:lpstr>Loan guarantees: objectives and possible issues</vt:lpstr>
      <vt:lpstr>Selection and substitution</vt:lpstr>
      <vt:lpstr>Policy makers are aware of these issues…</vt:lpstr>
      <vt:lpstr>… and the media are aware too</vt:lpstr>
      <vt:lpstr>Guarantees and lending: aggregate public data</vt:lpstr>
      <vt:lpstr>PowerPoint Presentation</vt:lpstr>
      <vt:lpstr>This paper</vt:lpstr>
      <vt:lpstr>PowerPoint Presentation</vt:lpstr>
      <vt:lpstr>PowerPoint Presentation</vt:lpstr>
      <vt:lpstr>PowerPoint Presentation</vt:lpstr>
      <vt:lpstr>Guaranteed loans by firm size (million Euro)</vt:lpstr>
      <vt:lpstr>Guaranteed loans by number of firms</vt:lpstr>
      <vt:lpstr>Amount of guaranteed loans (million euro)</vt:lpstr>
      <vt:lpstr>PowerPoint Presentation</vt:lpstr>
      <vt:lpstr>Empirical strategy</vt:lpstr>
      <vt:lpstr>PowerPoint Presentation</vt:lpstr>
      <vt:lpstr>Which firms received guaranteed loans?</vt:lpstr>
      <vt:lpstr>Did the selection differ across countries?</vt:lpstr>
      <vt:lpstr>PowerPoint Presentation</vt:lpstr>
      <vt:lpstr>Measuring substitution</vt:lpstr>
      <vt:lpstr>Substitution: firm-level analysis</vt:lpstr>
      <vt:lpstr>Substitution: firm-level analysis, by country</vt:lpstr>
      <vt:lpstr>Substitution: firm-bank descriptive statistics</vt:lpstr>
      <vt:lpstr>Substitution: firm-bank level analysis </vt:lpstr>
      <vt:lpstr>Within-firm selection of bank with guarantee</vt:lpstr>
      <vt:lpstr>Role of maturity of pre-existing loans?</vt:lpstr>
      <vt:lpstr>Correlation between  substitution and interest rates on guaranteed loans?</vt:lpstr>
      <vt:lpstr>PowerPoint Presentation</vt:lpstr>
      <vt:lpstr>PowerPoint Presentation</vt:lpstr>
      <vt:lpstr>Thank you!</vt:lpstr>
      <vt:lpstr>Distribution of y for firms with guarantees</vt:lpstr>
      <vt:lpstr>Substitution: firm-level analysis, using guaranteed amount instead of guaranteed loan</vt:lpstr>
      <vt:lpstr>Maturity of guaranteed loans and bank substitution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2009-01-05T07:02:59Z</dcterms:created>
  <dcterms:modified xsi:type="dcterms:W3CDTF">2022-06-20T06:45:10Z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