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13"/>
  </p:notesMasterIdLst>
  <p:sldIdLst>
    <p:sldId id="258" r:id="rId2"/>
    <p:sldId id="316" r:id="rId3"/>
    <p:sldId id="317" r:id="rId4"/>
    <p:sldId id="318" r:id="rId5"/>
    <p:sldId id="319" r:id="rId6"/>
    <p:sldId id="320" r:id="rId7"/>
    <p:sldId id="321" r:id="rId8"/>
    <p:sldId id="322" r:id="rId9"/>
    <p:sldId id="323" r:id="rId10"/>
    <p:sldId id="324" r:id="rId11"/>
    <p:sldId id="306"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5E085F0-0DE6-4AFC-9279-258EB587F3A1}">
          <p14:sldIdLst>
            <p14:sldId id="258"/>
            <p14:sldId id="316"/>
            <p14:sldId id="317"/>
            <p14:sldId id="318"/>
            <p14:sldId id="319"/>
            <p14:sldId id="320"/>
            <p14:sldId id="321"/>
            <p14:sldId id="322"/>
            <p14:sldId id="323"/>
            <p14:sldId id="324"/>
            <p14:sldId id="30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261"/>
    <a:srgbClr val="323E48"/>
    <a:srgbClr val="410099"/>
    <a:srgbClr val="7B98AC"/>
    <a:srgbClr val="D7CCAF"/>
    <a:srgbClr val="000000"/>
    <a:srgbClr val="EAE7F4"/>
    <a:srgbClr val="988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80" autoAdjust="0"/>
    <p:restoredTop sz="94706" autoAdjust="0"/>
  </p:normalViewPr>
  <p:slideViewPr>
    <p:cSldViewPr snapToGrid="0" showGuides="1">
      <p:cViewPr varScale="1">
        <p:scale>
          <a:sx n="77" d="100"/>
          <a:sy n="77" d="100"/>
        </p:scale>
        <p:origin x="485"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D5B51-A3C5-4FC7-8A0D-54EFEFAFACD3}" type="datetimeFigureOut">
              <a:rPr lang="nl-NL" smtClean="0"/>
              <a:t>06-10-2016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19"/>
            <a:ext cx="1210313" cy="365125"/>
          </a:xfrm>
        </p:spPr>
        <p:txBody>
          <a:bodyPr/>
          <a:lstStyle/>
          <a:p>
            <a:r>
              <a:rPr lang="nl-NL" smtClean="0"/>
              <a:t>November 2014</a:t>
            </a:r>
            <a:endParaRPr lang="nl-NL"/>
          </a:p>
        </p:txBody>
      </p:sp>
      <p:sp>
        <p:nvSpPr>
          <p:cNvPr id="5" name="Footer Placeholder 4"/>
          <p:cNvSpPr>
            <a:spLocks noGrp="1"/>
          </p:cNvSpPr>
          <p:nvPr>
            <p:ph type="ftr" sz="quarter" idx="11"/>
          </p:nvPr>
        </p:nvSpPr>
        <p:spPr>
          <a:xfrm>
            <a:off x="2510476" y="6139118"/>
            <a:ext cx="3086100" cy="365125"/>
          </a:xfrm>
        </p:spPr>
        <p:txBody>
          <a:bodyPr/>
          <a:lstStyle/>
          <a:p>
            <a:r>
              <a:rPr lang="en-US" smtClean="0"/>
              <a:t>Jakob de Haan, Head of Research</a:t>
            </a:r>
            <a:endParaRPr lang="nl-NL"/>
          </a:p>
        </p:txBody>
      </p:sp>
      <p:sp>
        <p:nvSpPr>
          <p:cNvPr id="6" name="Slide Number Placeholder 5"/>
          <p:cNvSpPr>
            <a:spLocks noGrp="1"/>
          </p:cNvSpPr>
          <p:nvPr>
            <p:ph type="sldNum" sz="quarter" idx="12"/>
          </p:nvPr>
        </p:nvSpPr>
        <p:spPr>
          <a:xfrm>
            <a:off x="6172199" y="6139117"/>
            <a:ext cx="2057400" cy="365125"/>
          </a:xfrm>
        </p:spPr>
        <p:txBody>
          <a:bodyPr/>
          <a:lstStyle/>
          <a:p>
            <a:fld id="{73EE6724-4521-4EF8-974D-BA1C7F9CD007}" type="slidenum">
              <a:rPr lang="nl-NL" smtClean="0"/>
              <a:t>‹nr.›</a:t>
            </a:fld>
            <a:endParaRPr lang="nl-NL"/>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spTree>
    <p:extLst>
      <p:ext uri="{BB962C8B-B14F-4D97-AF65-F5344CB8AC3E}">
        <p14:creationId xmlns:p14="http://schemas.microsoft.com/office/powerpoint/2010/main" val="221026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a:xfrm>
            <a:off x="319185" y="2822107"/>
            <a:ext cx="7900988" cy="694091"/>
          </a:xfrm>
        </p:spPr>
        <p:txBody>
          <a:bodyPr lIns="201600" rIns="201600" anchor="t" anchorCtr="0">
            <a:normAutofit/>
          </a:bodyPr>
          <a:lstStyle>
            <a:lvl1pPr>
              <a:defRPr sz="3750">
                <a:solidFill>
                  <a:srgbClr val="EAE7F4"/>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r>
              <a:rPr lang="nl-NL" smtClean="0"/>
              <a:t>November 2014</a:t>
            </a:r>
            <a:endParaRPr lang="nl-NL"/>
          </a:p>
        </p:txBody>
      </p:sp>
      <p:sp>
        <p:nvSpPr>
          <p:cNvPr id="5" name="Footer Placeholder 4"/>
          <p:cNvSpPr>
            <a:spLocks noGrp="1"/>
          </p:cNvSpPr>
          <p:nvPr>
            <p:ph type="ftr" sz="quarter" idx="11"/>
          </p:nvPr>
        </p:nvSpPr>
        <p:spPr/>
        <p:txBody>
          <a:bodyPr/>
          <a:lstStyle/>
          <a:p>
            <a:r>
              <a:rPr lang="en-US" smtClean="0"/>
              <a:t>Jakob de Haan, Head of Research</a:t>
            </a:r>
            <a:endParaRPr lang="nl-NL"/>
          </a:p>
        </p:txBody>
      </p:sp>
      <p:sp>
        <p:nvSpPr>
          <p:cNvPr id="6" name="Slide Number Placeholder 5"/>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1641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smtClean="0"/>
              <a:t>November 2014</a:t>
            </a:r>
            <a:endParaRPr lang="nl-NL"/>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Jakob de Haan, Head of Research</a:t>
            </a:r>
            <a:endParaRPr lang="nl-NL"/>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pPr/>
              <a:t>‹nr.›</a:t>
            </a:fld>
            <a:endParaRPr lang="nl-NL"/>
          </a:p>
        </p:txBody>
      </p:sp>
    </p:spTree>
    <p:extLst>
      <p:ext uri="{BB962C8B-B14F-4D97-AF65-F5344CB8AC3E}">
        <p14:creationId xmlns:p14="http://schemas.microsoft.com/office/powerpoint/2010/main" val="277685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371002" cy="97348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952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5720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r>
              <a:rPr lang="nl-NL" smtClean="0"/>
              <a:t>November 2014</a:t>
            </a:r>
            <a:endParaRPr lang="nl-NL" dirty="0"/>
          </a:p>
        </p:txBody>
      </p:sp>
      <p:sp>
        <p:nvSpPr>
          <p:cNvPr id="6" name="Footer Placeholder 5"/>
          <p:cNvSpPr>
            <a:spLocks noGrp="1"/>
          </p:cNvSpPr>
          <p:nvPr>
            <p:ph type="ftr" sz="quarter" idx="11"/>
          </p:nvPr>
        </p:nvSpPr>
        <p:spPr/>
        <p:txBody>
          <a:bodyPr/>
          <a:lstStyle/>
          <a:p>
            <a:r>
              <a:rPr lang="en-US" smtClean="0"/>
              <a:t>Jakob de Haan, Head of Research</a:t>
            </a:r>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341176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r>
              <a:rPr lang="nl-NL" smtClean="0"/>
              <a:t>November 2014</a:t>
            </a:r>
            <a:endParaRPr lang="nl-NL"/>
          </a:p>
        </p:txBody>
      </p:sp>
      <p:sp>
        <p:nvSpPr>
          <p:cNvPr id="4" name="Footer Placeholder 3"/>
          <p:cNvSpPr>
            <a:spLocks noGrp="1"/>
          </p:cNvSpPr>
          <p:nvPr>
            <p:ph type="ftr" sz="quarter" idx="11"/>
          </p:nvPr>
        </p:nvSpPr>
        <p:spPr/>
        <p:txBody>
          <a:bodyPr/>
          <a:lstStyle/>
          <a:p>
            <a:r>
              <a:rPr lang="en-US" smtClean="0"/>
              <a:t>Jakob de Haan, Head of Research</a:t>
            </a:r>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05152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November 2014</a:t>
            </a:r>
            <a:endParaRPr lang="nl-NL"/>
          </a:p>
        </p:txBody>
      </p:sp>
      <p:sp>
        <p:nvSpPr>
          <p:cNvPr id="3" name="Footer Placeholder 2"/>
          <p:cNvSpPr>
            <a:spLocks noGrp="1"/>
          </p:cNvSpPr>
          <p:nvPr>
            <p:ph type="ftr" sz="quarter" idx="11"/>
          </p:nvPr>
        </p:nvSpPr>
        <p:spPr/>
        <p:txBody>
          <a:bodyPr/>
          <a:lstStyle/>
          <a:p>
            <a:r>
              <a:rPr lang="en-US" smtClean="0"/>
              <a:t>Jakob de Haan, Head of Research</a:t>
            </a:r>
            <a:endParaRPr lang="nl-NL"/>
          </a:p>
        </p:txBody>
      </p:sp>
      <p:sp>
        <p:nvSpPr>
          <p:cNvPr id="4" name="Slide Number Placeholder 3"/>
          <p:cNvSpPr>
            <a:spLocks noGrp="1"/>
          </p:cNvSpPr>
          <p:nvPr>
            <p:ph type="sldNum" sz="quarter" idx="12"/>
          </p:nvPr>
        </p:nvSpPr>
        <p:spPr/>
        <p:txBody>
          <a:bodyPr/>
          <a:lstStyle/>
          <a:p>
            <a:fld id="{73EE6724-4521-4EF8-974D-BA1C7F9CD007}" type="slidenum">
              <a:rPr lang="nl-NL" smtClean="0"/>
              <a:t>‹nr.›</a:t>
            </a:fld>
            <a:endParaRPr lang="nl-NL"/>
          </a:p>
        </p:txBody>
      </p:sp>
    </p:spTree>
    <p:extLst>
      <p:ext uri="{BB962C8B-B14F-4D97-AF65-F5344CB8AC3E}">
        <p14:creationId xmlns:p14="http://schemas.microsoft.com/office/powerpoint/2010/main" val="405005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561" y="5960136"/>
            <a:ext cx="1527175" cy="48736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361575" cy="97348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295200" y="2137792"/>
            <a:ext cx="8361575" cy="3594785"/>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7417599" y="6134101"/>
            <a:ext cx="1314182" cy="146200"/>
          </a:xfrm>
          <a:prstGeom prst="rect">
            <a:avLst/>
          </a:prstGeom>
        </p:spPr>
        <p:txBody>
          <a:bodyPr vert="horz" lIns="0" tIns="0" rIns="0" bIns="0" rtlCol="0" anchor="t" anchorCtr="0"/>
          <a:lstStyle>
            <a:lvl1pPr algn="r">
              <a:defRPr sz="1050">
                <a:solidFill>
                  <a:srgbClr val="000000"/>
                </a:solidFill>
              </a:defRPr>
            </a:lvl1pPr>
          </a:lstStyle>
          <a:p>
            <a:r>
              <a:rPr lang="nl-NL" smtClean="0"/>
              <a:t>November 2014</a:t>
            </a:r>
            <a:endParaRPr lang="nl-NL" dirty="0"/>
          </a:p>
        </p:txBody>
      </p:sp>
      <p:sp>
        <p:nvSpPr>
          <p:cNvPr id="5" name="Footer Placeholder 4"/>
          <p:cNvSpPr>
            <a:spLocks noGrp="1"/>
          </p:cNvSpPr>
          <p:nvPr>
            <p:ph type="ftr" sz="quarter" idx="3"/>
          </p:nvPr>
        </p:nvSpPr>
        <p:spPr>
          <a:xfrm>
            <a:off x="2912882" y="6134228"/>
            <a:ext cx="4506016" cy="176086"/>
          </a:xfrm>
          <a:prstGeom prst="rect">
            <a:avLst/>
          </a:prstGeom>
        </p:spPr>
        <p:txBody>
          <a:bodyPr vert="horz" lIns="0" tIns="0" rIns="0" bIns="0" rtlCol="0" anchor="t" anchorCtr="0"/>
          <a:lstStyle>
            <a:lvl1pPr algn="r">
              <a:defRPr sz="1050">
                <a:solidFill>
                  <a:srgbClr val="000000"/>
                </a:solidFill>
              </a:defRPr>
            </a:lvl1pPr>
          </a:lstStyle>
          <a:p>
            <a:r>
              <a:rPr lang="en-US" smtClean="0"/>
              <a:t>Jakob de Haan, Head of Research</a:t>
            </a:r>
            <a:endParaRPr lang="nl-NL" dirty="0"/>
          </a:p>
        </p:txBody>
      </p:sp>
      <p:sp>
        <p:nvSpPr>
          <p:cNvPr id="6" name="Slide Number Placeholder 5"/>
          <p:cNvSpPr>
            <a:spLocks noGrp="1"/>
          </p:cNvSpPr>
          <p:nvPr>
            <p:ph type="sldNum" sz="quarter" idx="4"/>
          </p:nvPr>
        </p:nvSpPr>
        <p:spPr>
          <a:xfrm>
            <a:off x="2149309" y="5929170"/>
            <a:ext cx="603318" cy="365125"/>
          </a:xfrm>
          <a:prstGeom prst="rect">
            <a:avLst/>
          </a:prstGeom>
        </p:spPr>
        <p:txBody>
          <a:bodyPr vert="horz" lIns="0" tIns="0" rIns="0" bIns="0" rtlCol="0" anchor="b" anchorCtr="0"/>
          <a:lstStyle>
            <a:lvl1pPr algn="ctr">
              <a:defRPr sz="1500">
                <a:solidFill>
                  <a:srgbClr val="000000"/>
                </a:solidFill>
              </a:defRPr>
            </a:lvl1pPr>
          </a:lstStyle>
          <a:p>
            <a:fld id="{73EE6724-4521-4EF8-974D-BA1C7F9CD007}" type="slidenum">
              <a:rPr lang="nl-NL" smtClean="0"/>
              <a:pPr/>
              <a:t>‹nr.›</a:t>
            </a:fld>
            <a:endParaRPr lang="nl-NL"/>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8" r:id="rId4"/>
    <p:sldLayoutId id="2147483671" r:id="rId5"/>
    <p:sldLayoutId id="2147483670" r:id="rId6"/>
    <p:sldLayoutId id="2147483672" r:id="rId7"/>
    <p:sldLayoutId id="2147483674" r:id="rId8"/>
    <p:sldLayoutId id="2147483675" r:id="rId9"/>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37"/>
          <p:cNvSpPr>
            <a:spLocks noGrp="1"/>
          </p:cNvSpPr>
          <p:nvPr>
            <p:ph type="ctrTitle"/>
          </p:nvPr>
        </p:nvSpPr>
        <p:spPr>
          <a:xfrm>
            <a:off x="316830" y="2830847"/>
            <a:ext cx="7912769" cy="987619"/>
          </a:xfrm>
        </p:spPr>
        <p:txBody>
          <a:bodyPr>
            <a:normAutofit/>
          </a:bodyPr>
          <a:lstStyle/>
          <a:p>
            <a:r>
              <a:rPr lang="en-US" sz="2800" dirty="0" smtClean="0"/>
              <a:t>Higher inflation targets? </a:t>
            </a:r>
            <a:r>
              <a:rPr lang="en-US" sz="2800" dirty="0"/>
              <a:t/>
            </a:r>
            <a:br>
              <a:rPr lang="en-US" sz="2800" dirty="0"/>
            </a:br>
            <a:endParaRPr lang="en-US" dirty="0"/>
          </a:p>
        </p:txBody>
      </p:sp>
      <p:sp>
        <p:nvSpPr>
          <p:cNvPr id="40" name="Tijdelijke aanduiding voor inhoud 39"/>
          <p:cNvSpPr>
            <a:spLocks noGrp="1"/>
          </p:cNvSpPr>
          <p:nvPr>
            <p:ph sz="quarter" idx="13"/>
          </p:nvPr>
        </p:nvSpPr>
        <p:spPr>
          <a:xfrm>
            <a:off x="317500" y="3679758"/>
            <a:ext cx="7912100" cy="968188"/>
          </a:xfrm>
        </p:spPr>
        <p:txBody>
          <a:bodyPr/>
          <a:lstStyle/>
          <a:p>
            <a:r>
              <a:rPr lang="nl-NL" dirty="0" smtClean="0"/>
              <a:t>Jakob de Haan</a:t>
            </a:r>
          </a:p>
        </p:txBody>
      </p:sp>
    </p:spTree>
    <p:extLst>
      <p:ext uri="{BB962C8B-B14F-4D97-AF65-F5344CB8AC3E}">
        <p14:creationId xmlns:p14="http://schemas.microsoft.com/office/powerpoint/2010/main" val="323149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Conclusion</a:t>
            </a:r>
            <a:endParaRPr lang="nl-NL" dirty="0"/>
          </a:p>
        </p:txBody>
      </p:sp>
      <p:sp>
        <p:nvSpPr>
          <p:cNvPr id="3" name="Tijdelijke aanduiding voor inhoud 2"/>
          <p:cNvSpPr>
            <a:spLocks noGrp="1"/>
          </p:cNvSpPr>
          <p:nvPr>
            <p:ph idx="1"/>
          </p:nvPr>
        </p:nvSpPr>
        <p:spPr>
          <a:xfrm>
            <a:off x="295200" y="1643270"/>
            <a:ext cx="8361575" cy="4089307"/>
          </a:xfrm>
        </p:spPr>
        <p:txBody>
          <a:bodyPr/>
          <a:lstStyle/>
          <a:p>
            <a:r>
              <a:rPr lang="en-US" sz="2000" dirty="0"/>
              <a:t>To summarize, the crisis has shown that central banks have instruments at their disposal even at the lower bound—which, by the way, is lower than previously thought. Both of these “new facts” weaken the case for raising the inflation target. Add credibility concerns, which are paramount with many central bankers, and it becomes clear why discussions of raising inflation targets have </a:t>
            </a:r>
            <a:r>
              <a:rPr lang="en-US" sz="2000" dirty="0" smtClean="0"/>
              <a:t>– so far - remained </a:t>
            </a:r>
            <a:r>
              <a:rPr lang="en-US" sz="2000" dirty="0"/>
              <a:t>mostly academic</a:t>
            </a:r>
            <a:r>
              <a:rPr lang="en-US" sz="2000" dirty="0" smtClean="0"/>
              <a:t>. </a:t>
            </a:r>
            <a:endParaRPr lang="nl-NL" sz="2000"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10</a:t>
            </a:fld>
            <a:endParaRPr lang="nl-NL"/>
          </a:p>
        </p:txBody>
      </p:sp>
    </p:spTree>
    <p:extLst>
      <p:ext uri="{BB962C8B-B14F-4D97-AF65-F5344CB8AC3E}">
        <p14:creationId xmlns:p14="http://schemas.microsoft.com/office/powerpoint/2010/main" val="1283541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200" y="399600"/>
            <a:ext cx="8361575" cy="658733"/>
          </a:xfrm>
        </p:spPr>
        <p:txBody>
          <a:bodyPr/>
          <a:lstStyle/>
          <a:p>
            <a:endParaRPr lang="en-US" dirty="0"/>
          </a:p>
        </p:txBody>
      </p:sp>
      <p:sp>
        <p:nvSpPr>
          <p:cNvPr id="3" name="Tijdelijke aanduiding voor inhoud 2"/>
          <p:cNvSpPr>
            <a:spLocks noGrp="1"/>
          </p:cNvSpPr>
          <p:nvPr>
            <p:ph idx="1"/>
          </p:nvPr>
        </p:nvSpPr>
        <p:spPr>
          <a:xfrm>
            <a:off x="295200" y="1075267"/>
            <a:ext cx="8361575" cy="4657311"/>
          </a:xfrm>
        </p:spPr>
        <p:txBody>
          <a:bodyPr/>
          <a:lstStyle/>
          <a:p>
            <a:endParaRPr lang="en-US" sz="2400" dirty="0"/>
          </a:p>
          <a:p>
            <a:endParaRPr lang="en-US" sz="2400" dirty="0" smtClean="0"/>
          </a:p>
          <a:p>
            <a:endParaRPr lang="en-US" sz="2400" dirty="0" smtClean="0"/>
          </a:p>
          <a:p>
            <a:endParaRPr lang="en-US" sz="2400" dirty="0"/>
          </a:p>
          <a:p>
            <a:r>
              <a:rPr lang="en-US" sz="3200" dirty="0" smtClean="0"/>
              <a:t>Thank </a:t>
            </a:r>
            <a:r>
              <a:rPr lang="en-US" sz="3200" dirty="0"/>
              <a:t>you for your attention.</a:t>
            </a:r>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11</a:t>
            </a:fld>
            <a:endParaRPr lang="nl-NL"/>
          </a:p>
        </p:txBody>
      </p:sp>
    </p:spTree>
    <p:extLst>
      <p:ext uri="{BB962C8B-B14F-4D97-AF65-F5344CB8AC3E}">
        <p14:creationId xmlns:p14="http://schemas.microsoft.com/office/powerpoint/2010/main" val="24160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Our surveys</a:t>
            </a:r>
            <a:endParaRPr lang="en-GB"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73EE6724-4521-4EF8-974D-BA1C7F9CD007}" type="slidenum">
              <a:rPr lang="nl-NL" smtClean="0"/>
              <a:pPr/>
              <a:t>2</a:t>
            </a:fld>
            <a:endParaRPr lang="nl-NL"/>
          </a:p>
        </p:txBody>
      </p:sp>
      <p:pic>
        <p:nvPicPr>
          <p:cNvPr id="4" name="Tijdelijke aanduiding voor inhoud 3"/>
          <p:cNvPicPr>
            <a:picLocks noGrp="1" noChangeAspect="1"/>
          </p:cNvPicPr>
          <p:nvPr>
            <p:ph idx="1"/>
          </p:nvPr>
        </p:nvPicPr>
        <p:blipFill>
          <a:blip r:embed="rId2"/>
          <a:stretch>
            <a:fillRect/>
          </a:stretch>
        </p:blipFill>
        <p:spPr>
          <a:xfrm>
            <a:off x="2213343" y="886339"/>
            <a:ext cx="7469919" cy="6182675"/>
          </a:xfrm>
          <a:prstGeom prst="rect">
            <a:avLst/>
          </a:prstGeom>
        </p:spPr>
      </p:pic>
    </p:spTree>
    <p:extLst>
      <p:ext uri="{BB962C8B-B14F-4D97-AF65-F5344CB8AC3E}">
        <p14:creationId xmlns:p14="http://schemas.microsoft.com/office/powerpoint/2010/main" val="290611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Reconsidered</a:t>
            </a:r>
            <a:r>
              <a:rPr lang="nl-NL" dirty="0" smtClean="0"/>
              <a:t> </a:t>
            </a:r>
            <a:r>
              <a:rPr lang="nl-NL" dirty="0" err="1" smtClean="0"/>
              <a:t>mandate</a:t>
            </a:r>
            <a:r>
              <a:rPr lang="nl-NL" dirty="0" smtClean="0"/>
              <a:t>?</a:t>
            </a:r>
            <a:endParaRPr lang="nl-NL" dirty="0"/>
          </a:p>
        </p:txBody>
      </p:sp>
      <p:pic>
        <p:nvPicPr>
          <p:cNvPr id="7" name="Tijdelijke aanduiding voor inhoud 6"/>
          <p:cNvPicPr>
            <a:picLocks noGrp="1" noChangeAspect="1"/>
          </p:cNvPicPr>
          <p:nvPr>
            <p:ph idx="1"/>
          </p:nvPr>
        </p:nvPicPr>
        <p:blipFill>
          <a:blip r:embed="rId2"/>
          <a:stretch>
            <a:fillRect/>
          </a:stretch>
        </p:blipFill>
        <p:spPr>
          <a:xfrm>
            <a:off x="37278" y="1551008"/>
            <a:ext cx="9106722" cy="3483980"/>
          </a:xfrm>
          <a:prstGeom prst="rect">
            <a:avLst/>
          </a:prstGeom>
        </p:spPr>
      </p:pic>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3</a:t>
            </a:fld>
            <a:endParaRPr lang="nl-NL"/>
          </a:p>
        </p:txBody>
      </p:sp>
    </p:spTree>
    <p:extLst>
      <p:ext uri="{BB962C8B-B14F-4D97-AF65-F5344CB8AC3E}">
        <p14:creationId xmlns:p14="http://schemas.microsoft.com/office/powerpoint/2010/main" val="110511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Why</a:t>
            </a:r>
            <a:r>
              <a:rPr lang="nl-NL" dirty="0" smtClean="0"/>
              <a:t> </a:t>
            </a:r>
            <a:r>
              <a:rPr lang="nl-NL" dirty="0" err="1" smtClean="0"/>
              <a:t>higher</a:t>
            </a:r>
            <a:r>
              <a:rPr lang="nl-NL" dirty="0" smtClean="0"/>
              <a:t> </a:t>
            </a:r>
            <a:r>
              <a:rPr lang="nl-NL" dirty="0" err="1" smtClean="0"/>
              <a:t>inflation</a:t>
            </a:r>
            <a:r>
              <a:rPr lang="nl-NL" dirty="0" smtClean="0"/>
              <a:t> target?</a:t>
            </a:r>
            <a:endParaRPr lang="nl-NL" dirty="0"/>
          </a:p>
        </p:txBody>
      </p:sp>
      <p:sp>
        <p:nvSpPr>
          <p:cNvPr id="3" name="Tijdelijke aanduiding voor inhoud 2"/>
          <p:cNvSpPr>
            <a:spLocks noGrp="1"/>
          </p:cNvSpPr>
          <p:nvPr>
            <p:ph idx="1"/>
          </p:nvPr>
        </p:nvSpPr>
        <p:spPr>
          <a:xfrm>
            <a:off x="295200" y="1709530"/>
            <a:ext cx="8361575" cy="4023047"/>
          </a:xfrm>
        </p:spPr>
        <p:txBody>
          <a:bodyPr/>
          <a:lstStyle/>
          <a:p>
            <a:r>
              <a:rPr lang="en-US" sz="2000" dirty="0"/>
              <a:t>Price stability remains the primary objective of most central banks, and our survey results show that this consensus was untouched by the crisis. </a:t>
            </a:r>
          </a:p>
          <a:p>
            <a:endParaRPr lang="en-US" sz="2000" dirty="0" smtClean="0"/>
          </a:p>
          <a:p>
            <a:r>
              <a:rPr lang="en-US" sz="2000" dirty="0" smtClean="0"/>
              <a:t>Price </a:t>
            </a:r>
            <a:r>
              <a:rPr lang="en-US" sz="2000" dirty="0"/>
              <a:t>stability is most often defined as an inflation rate around 2 per cent, but a discussion on the optimal level has been triggered by suggestions that central banks raise their inflation targets (see, for example, Blanchard </a:t>
            </a:r>
            <a:r>
              <a:rPr lang="en-US" sz="2000" i="1" dirty="0"/>
              <a:t>et al</a:t>
            </a:r>
            <a:r>
              <a:rPr lang="en-US" sz="2000" dirty="0"/>
              <a:t>., 2010; Ball, 2014</a:t>
            </a:r>
            <a:r>
              <a:rPr lang="en-US" sz="2000" dirty="0" smtClean="0"/>
              <a:t>).</a:t>
            </a:r>
          </a:p>
          <a:p>
            <a:endParaRPr lang="en-US" sz="2000" dirty="0"/>
          </a:p>
          <a:p>
            <a:r>
              <a:rPr lang="en-US" sz="2000" dirty="0" smtClean="0"/>
              <a:t>Once </a:t>
            </a:r>
            <a:r>
              <a:rPr lang="en-US" sz="2000" dirty="0"/>
              <a:t>the policy rate reaches the lower bound, which may be below zero, conventional monetary easing becomes </a:t>
            </a:r>
            <a:r>
              <a:rPr lang="en-US" sz="2000" dirty="0" smtClean="0"/>
              <a:t>impossible.</a:t>
            </a:r>
            <a:r>
              <a:rPr lang="nl-NL" sz="2000" dirty="0"/>
              <a:t> </a:t>
            </a:r>
            <a:r>
              <a:rPr lang="en-US" sz="2000" dirty="0" smtClean="0"/>
              <a:t>This </a:t>
            </a:r>
            <a:r>
              <a:rPr lang="en-US" sz="2000" dirty="0"/>
              <a:t>last point is the focus of the current discussion.</a:t>
            </a:r>
            <a:r>
              <a:rPr lang="nl-NL" sz="2000" dirty="0"/>
              <a:t> </a:t>
            </a:r>
            <a:r>
              <a:rPr lang="en-US" sz="2000" dirty="0" smtClean="0"/>
              <a:t> </a:t>
            </a:r>
            <a:endParaRPr lang="nl-NL" sz="2000"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4</a:t>
            </a:fld>
            <a:endParaRPr lang="nl-NL"/>
          </a:p>
        </p:txBody>
      </p:sp>
    </p:spTree>
    <p:extLst>
      <p:ext uri="{BB962C8B-B14F-4D97-AF65-F5344CB8AC3E}">
        <p14:creationId xmlns:p14="http://schemas.microsoft.com/office/powerpoint/2010/main" val="135056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Why</a:t>
            </a:r>
            <a:r>
              <a:rPr lang="nl-NL" dirty="0" smtClean="0"/>
              <a:t> </a:t>
            </a:r>
            <a:r>
              <a:rPr lang="nl-NL" dirty="0" err="1" smtClean="0"/>
              <a:t>higher</a:t>
            </a:r>
            <a:r>
              <a:rPr lang="nl-NL" dirty="0" smtClean="0"/>
              <a:t> </a:t>
            </a:r>
            <a:r>
              <a:rPr lang="nl-NL" dirty="0" err="1" smtClean="0"/>
              <a:t>inflation</a:t>
            </a:r>
            <a:r>
              <a:rPr lang="nl-NL" dirty="0" smtClean="0"/>
              <a:t> target?</a:t>
            </a:r>
            <a:endParaRPr lang="nl-NL" dirty="0"/>
          </a:p>
        </p:txBody>
      </p:sp>
      <p:sp>
        <p:nvSpPr>
          <p:cNvPr id="3" name="Tijdelijke aanduiding voor inhoud 2"/>
          <p:cNvSpPr>
            <a:spLocks noGrp="1"/>
          </p:cNvSpPr>
          <p:nvPr>
            <p:ph idx="1"/>
          </p:nvPr>
        </p:nvSpPr>
        <p:spPr>
          <a:xfrm>
            <a:off x="295200" y="1643270"/>
            <a:ext cx="8361575" cy="4089307"/>
          </a:xfrm>
        </p:spPr>
        <p:txBody>
          <a:bodyPr/>
          <a:lstStyle/>
          <a:p>
            <a:r>
              <a:rPr lang="en-US" sz="2000" dirty="0"/>
              <a:t>Whether central banks should raise their inflation targets to account for the risk of hitting the lower bound hinges </a:t>
            </a:r>
            <a:r>
              <a:rPr lang="en-US" sz="2000" dirty="0" smtClean="0"/>
              <a:t>on:</a:t>
            </a:r>
          </a:p>
          <a:p>
            <a:r>
              <a:rPr lang="en-US" sz="2000" dirty="0"/>
              <a:t>	</a:t>
            </a:r>
            <a:r>
              <a:rPr lang="en-US" sz="2000" dirty="0" smtClean="0"/>
              <a:t>1</a:t>
            </a:r>
            <a:r>
              <a:rPr lang="en-US" sz="2000" dirty="0"/>
              <a:t>) how serious this risk is; </a:t>
            </a:r>
            <a:endParaRPr lang="en-US" sz="2000" dirty="0" smtClean="0"/>
          </a:p>
          <a:p>
            <a:r>
              <a:rPr lang="en-US" sz="2000" dirty="0"/>
              <a:t>	</a:t>
            </a:r>
            <a:r>
              <a:rPr lang="en-US" sz="2000" dirty="0" smtClean="0"/>
              <a:t>2</a:t>
            </a:r>
            <a:r>
              <a:rPr lang="en-US" sz="2000" dirty="0"/>
              <a:t>) how high the lower bound is; </a:t>
            </a:r>
            <a:endParaRPr lang="en-US" sz="2000" dirty="0" smtClean="0"/>
          </a:p>
          <a:p>
            <a:r>
              <a:rPr lang="en-US" sz="2000" dirty="0"/>
              <a:t>	</a:t>
            </a:r>
            <a:r>
              <a:rPr lang="en-US" sz="2000" dirty="0" smtClean="0"/>
              <a:t>3</a:t>
            </a:r>
            <a:r>
              <a:rPr lang="en-US" sz="2000" dirty="0"/>
              <a:t>) the welfare costs of hitting the bound; and </a:t>
            </a:r>
            <a:endParaRPr lang="en-US" sz="2000" dirty="0" smtClean="0"/>
          </a:p>
          <a:p>
            <a:r>
              <a:rPr lang="en-US" sz="2000" dirty="0"/>
              <a:t>	</a:t>
            </a:r>
            <a:r>
              <a:rPr lang="en-US" sz="2000" dirty="0" smtClean="0"/>
              <a:t>4</a:t>
            </a:r>
            <a:r>
              <a:rPr lang="en-US" sz="2000" dirty="0"/>
              <a:t>) the costs (including loss of credibility) of transitioning </a:t>
            </a:r>
            <a:r>
              <a:rPr lang="en-US" sz="2000" dirty="0" smtClean="0"/>
              <a:t>	to </a:t>
            </a:r>
            <a:r>
              <a:rPr lang="en-US" sz="2000" dirty="0"/>
              <a:t>a higher inflation target. </a:t>
            </a:r>
            <a:endParaRPr lang="en-US" sz="2000" dirty="0" smtClean="0"/>
          </a:p>
          <a:p>
            <a:endParaRPr lang="en-US" sz="2000" dirty="0"/>
          </a:p>
          <a:p>
            <a:r>
              <a:rPr lang="en-US" sz="2000" dirty="0" smtClean="0"/>
              <a:t>Furthermore</a:t>
            </a:r>
            <a:r>
              <a:rPr lang="en-US" sz="2000" dirty="0"/>
              <a:t>, it is important to distinguish between two different concerns: avoiding the effective lower bound in the first place, and boosting the economy once the bound is binding. We take these up in turn.</a:t>
            </a:r>
            <a:r>
              <a:rPr lang="nl-NL" sz="2000" dirty="0"/>
              <a:t> </a:t>
            </a:r>
            <a:r>
              <a:rPr lang="nl-NL" sz="2000" dirty="0" smtClean="0"/>
              <a:t> </a:t>
            </a:r>
            <a:r>
              <a:rPr lang="en-US" sz="2000" dirty="0" smtClean="0"/>
              <a:t> </a:t>
            </a:r>
            <a:endParaRPr lang="nl-NL" sz="2000"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5</a:t>
            </a:fld>
            <a:endParaRPr lang="nl-NL"/>
          </a:p>
        </p:txBody>
      </p:sp>
    </p:spTree>
    <p:extLst>
      <p:ext uri="{BB962C8B-B14F-4D97-AF65-F5344CB8AC3E}">
        <p14:creationId xmlns:p14="http://schemas.microsoft.com/office/powerpoint/2010/main" val="13518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Why</a:t>
            </a:r>
            <a:r>
              <a:rPr lang="nl-NL" dirty="0" smtClean="0"/>
              <a:t> </a:t>
            </a:r>
            <a:r>
              <a:rPr lang="nl-NL" dirty="0" err="1" smtClean="0"/>
              <a:t>higher</a:t>
            </a:r>
            <a:r>
              <a:rPr lang="nl-NL" dirty="0" smtClean="0"/>
              <a:t> </a:t>
            </a:r>
            <a:r>
              <a:rPr lang="nl-NL" dirty="0" err="1" smtClean="0"/>
              <a:t>inflation</a:t>
            </a:r>
            <a:r>
              <a:rPr lang="nl-NL" dirty="0" smtClean="0"/>
              <a:t> target?</a:t>
            </a:r>
            <a:endParaRPr lang="nl-NL" dirty="0"/>
          </a:p>
        </p:txBody>
      </p:sp>
      <p:sp>
        <p:nvSpPr>
          <p:cNvPr id="3" name="Tijdelijke aanduiding voor inhoud 2"/>
          <p:cNvSpPr>
            <a:spLocks noGrp="1"/>
          </p:cNvSpPr>
          <p:nvPr>
            <p:ph idx="1"/>
          </p:nvPr>
        </p:nvSpPr>
        <p:spPr>
          <a:xfrm>
            <a:off x="295200" y="1643270"/>
            <a:ext cx="8361575" cy="4089307"/>
          </a:xfrm>
        </p:spPr>
        <p:txBody>
          <a:bodyPr/>
          <a:lstStyle/>
          <a:p>
            <a:r>
              <a:rPr lang="en-US" sz="2000" dirty="0"/>
              <a:t>Several papers </a:t>
            </a:r>
            <a:r>
              <a:rPr lang="en-US" sz="2000" dirty="0" smtClean="0"/>
              <a:t>quantifying risks </a:t>
            </a:r>
            <a:r>
              <a:rPr lang="en-US" sz="2000" dirty="0"/>
              <a:t>of hitting the lower bound by simulating New Keynesian models of the </a:t>
            </a:r>
            <a:r>
              <a:rPr lang="en-US" sz="2000" dirty="0" smtClean="0"/>
              <a:t>economy </a:t>
            </a:r>
            <a:r>
              <a:rPr lang="en-US" sz="2000" dirty="0"/>
              <a:t>find that the problem is not</a:t>
            </a:r>
            <a:r>
              <a:rPr lang="en-US" sz="2000" i="1" dirty="0"/>
              <a:t> </a:t>
            </a:r>
            <a:r>
              <a:rPr lang="en-US" sz="2000" dirty="0"/>
              <a:t>serious enough to justify a higher rate of inflation. </a:t>
            </a:r>
            <a:endParaRPr lang="en-US" sz="2000" dirty="0" smtClean="0"/>
          </a:p>
          <a:p>
            <a:endParaRPr lang="en-US" sz="2000" dirty="0" smtClean="0"/>
          </a:p>
          <a:p>
            <a:r>
              <a:rPr lang="en-US" sz="2000" dirty="0" smtClean="0"/>
              <a:t>But </a:t>
            </a:r>
            <a:r>
              <a:rPr lang="en-US" sz="2000" dirty="0"/>
              <a:t>proponents of raising the inflation target argue that the risks are greater than these models suggest—because, for example, inflation and both nominal and real interest rates were much higher in the simulation periods than they are likely to be going forward (Ball, 2014; Krugman, 2014). So smaller shocks will suffice to push the policy rate to its lower bound</a:t>
            </a:r>
            <a:r>
              <a:rPr lang="en-US" sz="2000" dirty="0" smtClean="0"/>
              <a:t>.</a:t>
            </a:r>
          </a:p>
          <a:p>
            <a:endParaRPr lang="en-US" sz="2000" dirty="0"/>
          </a:p>
          <a:p>
            <a:endParaRPr lang="nl-NL" sz="2000"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6</a:t>
            </a:fld>
            <a:endParaRPr lang="nl-NL"/>
          </a:p>
        </p:txBody>
      </p:sp>
    </p:spTree>
    <p:extLst>
      <p:ext uri="{BB962C8B-B14F-4D97-AF65-F5344CB8AC3E}">
        <p14:creationId xmlns:p14="http://schemas.microsoft.com/office/powerpoint/2010/main" val="5108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Why</a:t>
            </a:r>
            <a:r>
              <a:rPr lang="nl-NL" dirty="0" smtClean="0"/>
              <a:t> </a:t>
            </a:r>
            <a:r>
              <a:rPr lang="nl-NL" dirty="0" err="1" smtClean="0"/>
              <a:t>higher</a:t>
            </a:r>
            <a:r>
              <a:rPr lang="nl-NL" dirty="0" smtClean="0"/>
              <a:t> </a:t>
            </a:r>
            <a:r>
              <a:rPr lang="nl-NL" dirty="0" err="1" smtClean="0"/>
              <a:t>inflation</a:t>
            </a:r>
            <a:r>
              <a:rPr lang="nl-NL" dirty="0" smtClean="0"/>
              <a:t> target?</a:t>
            </a:r>
            <a:endParaRPr lang="nl-NL" dirty="0"/>
          </a:p>
        </p:txBody>
      </p:sp>
      <p:sp>
        <p:nvSpPr>
          <p:cNvPr id="3" name="Tijdelijke aanduiding voor inhoud 2"/>
          <p:cNvSpPr>
            <a:spLocks noGrp="1"/>
          </p:cNvSpPr>
          <p:nvPr>
            <p:ph idx="1"/>
          </p:nvPr>
        </p:nvSpPr>
        <p:spPr>
          <a:xfrm>
            <a:off x="295200" y="1643270"/>
            <a:ext cx="8361575" cy="4089307"/>
          </a:xfrm>
        </p:spPr>
        <p:txBody>
          <a:bodyPr/>
          <a:lstStyle/>
          <a:p>
            <a:r>
              <a:rPr lang="en-US" sz="2000" dirty="0"/>
              <a:t>Despite its theoretical importance to this </a:t>
            </a:r>
            <a:r>
              <a:rPr lang="en-US" sz="2000" dirty="0" smtClean="0"/>
              <a:t>issue, </a:t>
            </a:r>
            <a:r>
              <a:rPr lang="en-US" sz="2000" dirty="0"/>
              <a:t>recent empirical studies have not come up with a uniform empirical definition of the natural rate of interest. Well-known estimates by </a:t>
            </a:r>
            <a:r>
              <a:rPr lang="en-US" sz="2000" dirty="0" err="1"/>
              <a:t>Laubach</a:t>
            </a:r>
            <a:r>
              <a:rPr lang="en-US" sz="2000" dirty="0"/>
              <a:t> and Williams (2015) suggest that the natural rate in the U.S. fluctuates over time but exhibits a downward trend, reaching about 2 per cent in 2007 and plummeting to zero (where it remains) by 2010. Hamilton </a:t>
            </a:r>
            <a:r>
              <a:rPr lang="en-US" sz="2000" i="1" dirty="0"/>
              <a:t>et al</a:t>
            </a:r>
            <a:r>
              <a:rPr lang="en-US" sz="2000" dirty="0"/>
              <a:t>. (2015), however, emphasize the large uncertainty around such estimates. </a:t>
            </a:r>
            <a:endParaRPr lang="en-US" sz="2000" dirty="0" smtClean="0"/>
          </a:p>
          <a:p>
            <a:endParaRPr lang="en-US" sz="2000" dirty="0"/>
          </a:p>
          <a:p>
            <a:r>
              <a:rPr lang="en-US" sz="2000" dirty="0"/>
              <a:t>When Blanchard </a:t>
            </a:r>
            <a:r>
              <a:rPr lang="en-US" sz="2000" i="1" dirty="0"/>
              <a:t>et al</a:t>
            </a:r>
            <a:r>
              <a:rPr lang="en-US" sz="2000" dirty="0"/>
              <a:t>. (2010) proposed to raise the inflation target, the lower bound was thought to be no lower than zero. Now, we think it is </a:t>
            </a:r>
            <a:r>
              <a:rPr lang="en-US" sz="2000" dirty="0" smtClean="0"/>
              <a:t>negative. </a:t>
            </a:r>
            <a:r>
              <a:rPr lang="en-US" sz="2000" dirty="0"/>
              <a:t>Furthermore, </a:t>
            </a:r>
            <a:r>
              <a:rPr lang="en-US" sz="2000" dirty="0" smtClean="0"/>
              <a:t>central banks have </a:t>
            </a:r>
            <a:r>
              <a:rPr lang="en-US" sz="2000" dirty="0"/>
              <a:t>viable tools once the lower bound on nominal interest rates is </a:t>
            </a:r>
            <a:r>
              <a:rPr lang="en-US" sz="2000" dirty="0" smtClean="0"/>
              <a:t>hit.</a:t>
            </a:r>
            <a:r>
              <a:rPr lang="nl-NL" sz="2000" dirty="0" smtClean="0"/>
              <a:t> </a:t>
            </a:r>
            <a:endParaRPr lang="nl-NL" sz="2000" dirty="0"/>
          </a:p>
          <a:p>
            <a:endParaRPr lang="en-US" sz="2000" dirty="0" smtClean="0"/>
          </a:p>
          <a:p>
            <a:endParaRPr lang="en-US" sz="2000" dirty="0"/>
          </a:p>
          <a:p>
            <a:endParaRPr lang="nl-NL" sz="2000"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7</a:t>
            </a:fld>
            <a:endParaRPr lang="nl-NL"/>
          </a:p>
        </p:txBody>
      </p:sp>
    </p:spTree>
    <p:extLst>
      <p:ext uri="{BB962C8B-B14F-4D97-AF65-F5344CB8AC3E}">
        <p14:creationId xmlns:p14="http://schemas.microsoft.com/office/powerpoint/2010/main" val="1948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Why</a:t>
            </a:r>
            <a:r>
              <a:rPr lang="nl-NL" dirty="0" smtClean="0"/>
              <a:t> </a:t>
            </a:r>
            <a:r>
              <a:rPr lang="nl-NL" dirty="0" err="1" smtClean="0"/>
              <a:t>higher</a:t>
            </a:r>
            <a:r>
              <a:rPr lang="nl-NL" dirty="0" smtClean="0"/>
              <a:t> </a:t>
            </a:r>
            <a:r>
              <a:rPr lang="nl-NL" dirty="0" err="1" smtClean="0"/>
              <a:t>inflation</a:t>
            </a:r>
            <a:r>
              <a:rPr lang="nl-NL" dirty="0" smtClean="0"/>
              <a:t> target?</a:t>
            </a:r>
            <a:endParaRPr lang="nl-NL" dirty="0"/>
          </a:p>
        </p:txBody>
      </p:sp>
      <p:sp>
        <p:nvSpPr>
          <p:cNvPr id="3" name="Tijdelijke aanduiding voor inhoud 2"/>
          <p:cNvSpPr>
            <a:spLocks noGrp="1"/>
          </p:cNvSpPr>
          <p:nvPr>
            <p:ph idx="1"/>
          </p:nvPr>
        </p:nvSpPr>
        <p:spPr>
          <a:xfrm>
            <a:off x="295200" y="1643270"/>
            <a:ext cx="8361575" cy="4089307"/>
          </a:xfrm>
        </p:spPr>
        <p:txBody>
          <a:bodyPr/>
          <a:lstStyle/>
          <a:p>
            <a:r>
              <a:rPr lang="en-US" sz="2000" dirty="0"/>
              <a:t>Having said that, what are the costs of raising the inflation target? Two types of costs are discussed in the literature, namely the costs of higher inflation </a:t>
            </a:r>
            <a:r>
              <a:rPr lang="en-US" sz="2000" i="1" dirty="0"/>
              <a:t>per se</a:t>
            </a:r>
            <a:r>
              <a:rPr lang="en-US" sz="2000" dirty="0"/>
              <a:t> and the loss of central bank credibility from </a:t>
            </a:r>
            <a:r>
              <a:rPr lang="en-US" sz="2000" i="1" dirty="0"/>
              <a:t>raising</a:t>
            </a:r>
            <a:r>
              <a:rPr lang="en-US" sz="2000" dirty="0"/>
              <a:t> the inflation target. Since the first is well-trodden territory (cf., </a:t>
            </a:r>
            <a:r>
              <a:rPr lang="en-US" sz="2000" dirty="0" err="1"/>
              <a:t>Mishkin</a:t>
            </a:r>
            <a:r>
              <a:rPr lang="en-US" sz="2000" dirty="0"/>
              <a:t>, 2011), we’ll concentrate on the second—which is the one relevant to post-crisis changes</a:t>
            </a:r>
            <a:r>
              <a:rPr lang="en-US" sz="2000" dirty="0" smtClean="0"/>
              <a:t>.</a:t>
            </a:r>
          </a:p>
          <a:p>
            <a:endParaRPr lang="en-US" sz="2000" dirty="0"/>
          </a:p>
          <a:p>
            <a:r>
              <a:rPr lang="en-US" sz="2000" dirty="0"/>
              <a:t>A</a:t>
            </a:r>
            <a:r>
              <a:rPr lang="en-US" sz="2000" dirty="0" smtClean="0"/>
              <a:t> </a:t>
            </a:r>
            <a:r>
              <a:rPr lang="en-US" sz="2000" dirty="0"/>
              <a:t>survey by Blinder (2000) some years ago found that a large majority of central bankers viewed their credibility as “of the utmost importance” (the highest possible ranking</a:t>
            </a:r>
            <a:r>
              <a:rPr lang="en-US" sz="2000" dirty="0" smtClean="0"/>
              <a:t>). Raising target while it is already difficult to reach current target will reduce credibility. </a:t>
            </a:r>
            <a:r>
              <a:rPr lang="en-US" sz="2000" dirty="0"/>
              <a:t>Perhaps more central banks would opt for higher inflation targets if they were starting from scratch today. But they are not. </a:t>
            </a:r>
            <a:endParaRPr lang="nl-NL" sz="2000" dirty="0"/>
          </a:p>
          <a:p>
            <a:endParaRPr lang="nl-NL" sz="2000"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8</a:t>
            </a:fld>
            <a:endParaRPr lang="nl-NL"/>
          </a:p>
        </p:txBody>
      </p:sp>
    </p:spTree>
    <p:extLst>
      <p:ext uri="{BB962C8B-B14F-4D97-AF65-F5344CB8AC3E}">
        <p14:creationId xmlns:p14="http://schemas.microsoft.com/office/powerpoint/2010/main" val="18243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Why</a:t>
            </a:r>
            <a:r>
              <a:rPr lang="nl-NL" dirty="0" smtClean="0"/>
              <a:t> </a:t>
            </a:r>
            <a:r>
              <a:rPr lang="nl-NL" dirty="0" err="1" smtClean="0"/>
              <a:t>higher</a:t>
            </a:r>
            <a:r>
              <a:rPr lang="nl-NL" dirty="0" smtClean="0"/>
              <a:t> </a:t>
            </a:r>
            <a:r>
              <a:rPr lang="nl-NL" dirty="0" err="1" smtClean="0"/>
              <a:t>inflation</a:t>
            </a:r>
            <a:r>
              <a:rPr lang="nl-NL" dirty="0" smtClean="0"/>
              <a:t> target?</a:t>
            </a:r>
            <a:endParaRPr lang="nl-NL" dirty="0"/>
          </a:p>
        </p:txBody>
      </p:sp>
      <p:sp>
        <p:nvSpPr>
          <p:cNvPr id="3" name="Tijdelijke aanduiding voor inhoud 2"/>
          <p:cNvSpPr>
            <a:spLocks noGrp="1"/>
          </p:cNvSpPr>
          <p:nvPr>
            <p:ph idx="1"/>
          </p:nvPr>
        </p:nvSpPr>
        <p:spPr>
          <a:xfrm>
            <a:off x="295200" y="1643270"/>
            <a:ext cx="8361575" cy="4089307"/>
          </a:xfrm>
        </p:spPr>
        <p:txBody>
          <a:bodyPr/>
          <a:lstStyle/>
          <a:p>
            <a:r>
              <a:rPr lang="en-US" sz="2000" dirty="0"/>
              <a:t>Another important open issue is how changing the inflation target would influence inflation expectations. The experience of New Zealand </a:t>
            </a:r>
            <a:r>
              <a:rPr lang="en-US" sz="2000" dirty="0" smtClean="0"/>
              <a:t>may </a:t>
            </a:r>
            <a:r>
              <a:rPr lang="en-US" sz="2000" dirty="0"/>
              <a:t>shed some light on this issue. </a:t>
            </a:r>
            <a:endParaRPr lang="en-US" sz="2000" dirty="0" smtClean="0"/>
          </a:p>
          <a:p>
            <a:endParaRPr lang="en-US" sz="2000" dirty="0"/>
          </a:p>
          <a:p>
            <a:r>
              <a:rPr lang="en-US" sz="2000" dirty="0" smtClean="0"/>
              <a:t>Lewis </a:t>
            </a:r>
            <a:r>
              <a:rPr lang="en-US" sz="2000" dirty="0"/>
              <a:t>and McDermott (2015) apply the Nelson-Siegel (1987) model to inflation expectations data in New Zealand to generate inflation expectations curves fitted over various time horizons. Such curves suggest that changes to the inflation target change inflation expectations significantly. </a:t>
            </a:r>
            <a:endParaRPr lang="en-US" sz="2000" dirty="0" smtClean="0"/>
          </a:p>
          <a:p>
            <a:endParaRPr lang="en-US" sz="2000" dirty="0" smtClean="0"/>
          </a:p>
          <a:p>
            <a:r>
              <a:rPr lang="en-US" sz="2000" dirty="0" smtClean="0"/>
              <a:t>However</a:t>
            </a:r>
            <a:r>
              <a:rPr lang="en-US" sz="2000" dirty="0"/>
              <a:t>, Kumar </a:t>
            </a:r>
            <a:r>
              <a:rPr lang="en-US" sz="2000" i="1" dirty="0"/>
              <a:t>et al.</a:t>
            </a:r>
            <a:r>
              <a:rPr lang="en-US" sz="2000" dirty="0"/>
              <a:t> (2015) find that inflation expectations of New Zealand business managers are not at all well anchored despite twenty-five years of inflation targeting</a:t>
            </a:r>
            <a:r>
              <a:rPr lang="nl-NL" sz="2000" dirty="0"/>
              <a:t> </a:t>
            </a:r>
          </a:p>
          <a:p>
            <a:endParaRPr lang="nl-NL" sz="2000"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en-US" smtClean="0"/>
              <a:t>Jakob de Haan, Head of Research</a:t>
            </a:r>
            <a:endParaRPr lang="nl-NL"/>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9</a:t>
            </a:fld>
            <a:endParaRPr lang="nl-NL"/>
          </a:p>
        </p:txBody>
      </p:sp>
    </p:spTree>
    <p:extLst>
      <p:ext uri="{BB962C8B-B14F-4D97-AF65-F5344CB8AC3E}">
        <p14:creationId xmlns:p14="http://schemas.microsoft.com/office/powerpoint/2010/main" val="9119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NB Huisstijl Lichte Achtergrond 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DNB Huisstijl Lichte Achtergrond 4x3</Template>
  <TotalTime>9788</TotalTime>
  <Words>819</Words>
  <PresentationFormat>Diavoorstelling (4:3)</PresentationFormat>
  <Paragraphs>65</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Verdana</vt:lpstr>
      <vt:lpstr>Wingdings</vt:lpstr>
      <vt:lpstr>DNB Huisstijl Lichte Achtergrond 4x3</vt:lpstr>
      <vt:lpstr>Higher inflation targets?  </vt:lpstr>
      <vt:lpstr>    Our surveys</vt:lpstr>
      <vt:lpstr>Reconsidered mandate?</vt:lpstr>
      <vt:lpstr>Why higher inflation target?</vt:lpstr>
      <vt:lpstr>Why higher inflation target?</vt:lpstr>
      <vt:lpstr>Why higher inflation target?</vt:lpstr>
      <vt:lpstr>Why higher inflation target?</vt:lpstr>
      <vt:lpstr>Why higher inflation target?</vt:lpstr>
      <vt:lpstr>Why higher inflation target?</vt:lpstr>
      <vt:lpstr>Conclusion</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description/>
  <dcterms:created xsi:type="dcterms:W3CDTF">2014-10-24T09:07:32Z</dcterms:created>
  <dcterms:modified xsi:type="dcterms:W3CDTF">2016-10-06T07:46:46Z</dcterms:modified>
</cp:coreProperties>
</file>