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04" r:id="rId3"/>
    <p:sldId id="299" r:id="rId4"/>
    <p:sldId id="305" r:id="rId5"/>
    <p:sldId id="306" r:id="rId6"/>
    <p:sldId id="307" r:id="rId7"/>
    <p:sldId id="300" r:id="rId8"/>
    <p:sldId id="301" r:id="rId9"/>
    <p:sldId id="302" r:id="rId10"/>
    <p:sldId id="308" r:id="rId11"/>
    <p:sldId id="309" r:id="rId12"/>
    <p:sldId id="30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29" autoAdjust="0"/>
  </p:normalViewPr>
  <p:slideViewPr>
    <p:cSldViewPr snapToGrid="0">
      <p:cViewPr varScale="1">
        <p:scale>
          <a:sx n="54" d="100"/>
          <a:sy n="54" d="100"/>
        </p:scale>
        <p:origin x="81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\partages\UA1374_Data\Domaine_de_Travail\Perso\Berthou\DNB\Export%20Import%20TUR%20R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\partages\UA1374_Data\Domaine_de_Travail\Perso\Berthou\DNB\Export%20Import%20TUR%20R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artages\UA1374_Data\Domaine_de_Travail\Perso\Berthou\DNB\industrial%20production%20index%20historical%20indices%20(2021=100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err="1"/>
              <a:t>Turkey</a:t>
            </a:r>
            <a:r>
              <a:rPr lang="fr-FR" sz="2000" b="1" dirty="0"/>
              <a:t> exports to </a:t>
            </a:r>
            <a:r>
              <a:rPr lang="fr-FR" sz="2000" b="1" dirty="0" err="1"/>
              <a:t>Russia</a:t>
            </a:r>
            <a:endParaRPr lang="fr-FR" sz="2000" b="1" dirty="0"/>
          </a:p>
          <a:p>
            <a:pPr>
              <a:defRPr sz="2000" b="1"/>
            </a:pPr>
            <a:r>
              <a:rPr lang="fr-FR" sz="2000" b="1" dirty="0"/>
              <a:t>(Total, </a:t>
            </a:r>
            <a:r>
              <a:rPr lang="fr-FR" sz="2000" b="1" dirty="0" err="1"/>
              <a:t>goods</a:t>
            </a:r>
            <a:r>
              <a:rPr lang="fr-FR" sz="2000" b="1" dirty="0"/>
              <a:t>, index = </a:t>
            </a:r>
            <a:r>
              <a:rPr lang="fr-FR" sz="2000" b="1" dirty="0" err="1"/>
              <a:t>average</a:t>
            </a:r>
            <a:r>
              <a:rPr lang="fr-FR" sz="2000" b="1" dirty="0"/>
              <a:t> 2021 )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Export!$V$1</c:f>
              <c:strCache>
                <c:ptCount val="1"/>
                <c:pt idx="0">
                  <c:v>index TL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Export!$Q$26:$Q$94</c:f>
              <c:numCache>
                <c:formatCode>mmm\-yy</c:formatCode>
                <c:ptCount val="6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</c:numCache>
            </c:numRef>
          </c:cat>
          <c:val>
            <c:numRef>
              <c:f>Export!$V$26:$V$94</c:f>
              <c:numCache>
                <c:formatCode>General</c:formatCode>
                <c:ptCount val="69"/>
                <c:pt idx="0">
                  <c:v>0.35261155903801561</c:v>
                </c:pt>
                <c:pt idx="1">
                  <c:v>0.38219097595458901</c:v>
                </c:pt>
                <c:pt idx="2">
                  <c:v>0.4029694468814472</c:v>
                </c:pt>
                <c:pt idx="3">
                  <c:v>0.39091266679442099</c:v>
                </c:pt>
                <c:pt idx="4">
                  <c:v>0.4975501077153579</c:v>
                </c:pt>
                <c:pt idx="5">
                  <c:v>0.39066192477862016</c:v>
                </c:pt>
                <c:pt idx="6">
                  <c:v>0.49519474168743943</c:v>
                </c:pt>
                <c:pt idx="7">
                  <c:v>0.42416850515999671</c:v>
                </c:pt>
                <c:pt idx="8">
                  <c:v>0.47212985737247354</c:v>
                </c:pt>
                <c:pt idx="9">
                  <c:v>0.52414793637154855</c:v>
                </c:pt>
                <c:pt idx="10">
                  <c:v>0.5789303913961511</c:v>
                </c:pt>
                <c:pt idx="11">
                  <c:v>0.53110656077480911</c:v>
                </c:pt>
                <c:pt idx="12">
                  <c:v>0.48807662447394573</c:v>
                </c:pt>
                <c:pt idx="13">
                  <c:v>0.55055534919397064</c:v>
                </c:pt>
                <c:pt idx="14">
                  <c:v>0.49395903297477595</c:v>
                </c:pt>
                <c:pt idx="15">
                  <c:v>0.34247553184595508</c:v>
                </c:pt>
                <c:pt idx="16">
                  <c:v>0.39725436861750857</c:v>
                </c:pt>
                <c:pt idx="17">
                  <c:v>0.61430772852632787</c:v>
                </c:pt>
                <c:pt idx="18">
                  <c:v>0.64551751036259919</c:v>
                </c:pt>
                <c:pt idx="19">
                  <c:v>0.50424218375832808</c:v>
                </c:pt>
                <c:pt idx="20">
                  <c:v>0.66091659682835535</c:v>
                </c:pt>
                <c:pt idx="21">
                  <c:v>0.80363126018156683</c:v>
                </c:pt>
                <c:pt idx="22">
                  <c:v>1.0329004667425239</c:v>
                </c:pt>
                <c:pt idx="23">
                  <c:v>0.83115768736901807</c:v>
                </c:pt>
                <c:pt idx="24">
                  <c:v>0.60124204248200808</c:v>
                </c:pt>
                <c:pt idx="25">
                  <c:v>0.62648019054019755</c:v>
                </c:pt>
                <c:pt idx="26">
                  <c:v>0.7824745594239555</c:v>
                </c:pt>
                <c:pt idx="27">
                  <c:v>0.88231405534265561</c:v>
                </c:pt>
                <c:pt idx="28">
                  <c:v>0.84971104077594262</c:v>
                </c:pt>
                <c:pt idx="29">
                  <c:v>1.0747474544755522</c:v>
                </c:pt>
                <c:pt idx="30">
                  <c:v>0.82640035814681323</c:v>
                </c:pt>
                <c:pt idx="31">
                  <c:v>0.88128393035778063</c:v>
                </c:pt>
                <c:pt idx="32">
                  <c:v>0.99382413146542992</c:v>
                </c:pt>
                <c:pt idx="33">
                  <c:v>1.3073990199164276</c:v>
                </c:pt>
                <c:pt idx="34">
                  <c:v>1.3839032635111814</c:v>
                </c:pt>
                <c:pt idx="35">
                  <c:v>1.7902199535620542</c:v>
                </c:pt>
                <c:pt idx="36">
                  <c:v>1.3063269874912218</c:v>
                </c:pt>
                <c:pt idx="37">
                  <c:v>1.4704909093483136</c:v>
                </c:pt>
                <c:pt idx="38">
                  <c:v>0.92014011907501536</c:v>
                </c:pt>
                <c:pt idx="39">
                  <c:v>1.492333090742159</c:v>
                </c:pt>
                <c:pt idx="40">
                  <c:v>1.8606785405903221</c:v>
                </c:pt>
                <c:pt idx="41">
                  <c:v>3.0931528267332933</c:v>
                </c:pt>
                <c:pt idx="42">
                  <c:v>2.9271118446819466</c:v>
                </c:pt>
                <c:pt idx="43">
                  <c:v>3.9345292951185766</c:v>
                </c:pt>
                <c:pt idx="44">
                  <c:v>4.8292919207263409</c:v>
                </c:pt>
                <c:pt idx="45">
                  <c:v>4.9004553159875481</c:v>
                </c:pt>
                <c:pt idx="46">
                  <c:v>4.9462943032750095</c:v>
                </c:pt>
                <c:pt idx="47">
                  <c:v>5.6420704047296883</c:v>
                </c:pt>
                <c:pt idx="48">
                  <c:v>4.4901143006551063</c:v>
                </c:pt>
                <c:pt idx="49">
                  <c:v>4.3942580086146545</c:v>
                </c:pt>
                <c:pt idx="50">
                  <c:v>4.5827722511120141</c:v>
                </c:pt>
                <c:pt idx="51">
                  <c:v>3.7436168771738076</c:v>
                </c:pt>
                <c:pt idx="52">
                  <c:v>4.1413815644114784</c:v>
                </c:pt>
                <c:pt idx="53">
                  <c:v>5.1875831374373007</c:v>
                </c:pt>
                <c:pt idx="54">
                  <c:v>4.8957534602454187</c:v>
                </c:pt>
                <c:pt idx="55">
                  <c:v>5.243275994513998</c:v>
                </c:pt>
                <c:pt idx="56">
                  <c:v>5.3345002315951673</c:v>
                </c:pt>
                <c:pt idx="57">
                  <c:v>5.1780726358503895</c:v>
                </c:pt>
                <c:pt idx="58">
                  <c:v>5.9980926962038179</c:v>
                </c:pt>
                <c:pt idx="59">
                  <c:v>5.8982681482906383</c:v>
                </c:pt>
                <c:pt idx="60">
                  <c:v>4.3459749217245998</c:v>
                </c:pt>
                <c:pt idx="61">
                  <c:v>4.7301546037550208</c:v>
                </c:pt>
                <c:pt idx="62">
                  <c:v>5.5735202848859995</c:v>
                </c:pt>
                <c:pt idx="63">
                  <c:v>4.9158046899615719</c:v>
                </c:pt>
                <c:pt idx="64">
                  <c:v>5.819183994431631</c:v>
                </c:pt>
                <c:pt idx="65">
                  <c:v>5.02212395429917</c:v>
                </c:pt>
                <c:pt idx="66">
                  <c:v>5.72682278107896</c:v>
                </c:pt>
                <c:pt idx="67">
                  <c:v>5.8404097763761831</c:v>
                </c:pt>
                <c:pt idx="68">
                  <c:v>6.2982470856008348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CD-47B0-B135-C5AD5BEE9308}"/>
            </c:ext>
          </c:extLst>
        </c:ser>
        <c:ser>
          <c:idx val="1"/>
          <c:order val="1"/>
          <c:tx>
            <c:strRef>
              <c:f>Export!$W$1</c:f>
              <c:strCache>
                <c:ptCount val="1"/>
                <c:pt idx="0">
                  <c:v>index USD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Export!$Q$26:$Q$94</c:f>
              <c:numCache>
                <c:formatCode>mmm\-yy</c:formatCode>
                <c:ptCount val="6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</c:numCache>
            </c:numRef>
          </c:cat>
          <c:val>
            <c:numRef>
              <c:f>Export!$W$26:$W$94</c:f>
              <c:numCache>
                <c:formatCode>General</c:formatCode>
                <c:ptCount val="69"/>
                <c:pt idx="0">
                  <c:v>0.59372195503391445</c:v>
                </c:pt>
                <c:pt idx="1">
                  <c:v>0.65445440514697317</c:v>
                </c:pt>
                <c:pt idx="2">
                  <c:v>0.66261351883650299</c:v>
                </c:pt>
                <c:pt idx="3">
                  <c:v>0.6116036717216925</c:v>
                </c:pt>
                <c:pt idx="4">
                  <c:v>0.74332316239221652</c:v>
                </c:pt>
                <c:pt idx="5">
                  <c:v>0.60582965489405038</c:v>
                </c:pt>
                <c:pt idx="6">
                  <c:v>0.78785181587692377</c:v>
                </c:pt>
                <c:pt idx="7">
                  <c:v>0.67836315023924854</c:v>
                </c:pt>
                <c:pt idx="8">
                  <c:v>0.74538101648417732</c:v>
                </c:pt>
                <c:pt idx="9">
                  <c:v>0.81658198086624501</c:v>
                </c:pt>
                <c:pt idx="10">
                  <c:v>0.91029109402844655</c:v>
                </c:pt>
                <c:pt idx="11">
                  <c:v>0.81871038576373734</c:v>
                </c:pt>
                <c:pt idx="12">
                  <c:v>0.74356541127733289</c:v>
                </c:pt>
                <c:pt idx="13">
                  <c:v>0.81955205776732953</c:v>
                </c:pt>
                <c:pt idx="14">
                  <c:v>0.70315817047332729</c:v>
                </c:pt>
                <c:pt idx="15">
                  <c:v>0.45131652252421595</c:v>
                </c:pt>
                <c:pt idx="16">
                  <c:v>0.5172244786502973</c:v>
                </c:pt>
                <c:pt idx="17">
                  <c:v>0.81270742430904286</c:v>
                </c:pt>
                <c:pt idx="18">
                  <c:v>0.84800821987852959</c:v>
                </c:pt>
                <c:pt idx="19">
                  <c:v>0.62539349779844355</c:v>
                </c:pt>
                <c:pt idx="20">
                  <c:v>0.79001484883629047</c:v>
                </c:pt>
                <c:pt idx="21">
                  <c:v>0.91317268992428446</c:v>
                </c:pt>
                <c:pt idx="22">
                  <c:v>1.16899986092042</c:v>
                </c:pt>
                <c:pt idx="23">
                  <c:v>0.97240406353437836</c:v>
                </c:pt>
                <c:pt idx="24">
                  <c:v>0.73305500792213285</c:v>
                </c:pt>
                <c:pt idx="25">
                  <c:v>0.7964290494380889</c:v>
                </c:pt>
                <c:pt idx="26">
                  <c:v>0.92679251576256882</c:v>
                </c:pt>
                <c:pt idx="27">
                  <c:v>0.97268409302111969</c:v>
                </c:pt>
                <c:pt idx="28">
                  <c:v>0.91432853942594372</c:v>
                </c:pt>
                <c:pt idx="29">
                  <c:v>1.1237990389949113</c:v>
                </c:pt>
                <c:pt idx="30">
                  <c:v>0.86726766293780644</c:v>
                </c:pt>
                <c:pt idx="31">
                  <c:v>0.93744367575744214</c:v>
                </c:pt>
                <c:pt idx="32">
                  <c:v>1.0477380054512753</c:v>
                </c:pt>
                <c:pt idx="33">
                  <c:v>1.2792125903335381</c:v>
                </c:pt>
                <c:pt idx="34">
                  <c:v>1.1730234181022594</c:v>
                </c:pt>
                <c:pt idx="35">
                  <c:v>1.2282264028529133</c:v>
                </c:pt>
                <c:pt idx="36">
                  <c:v>0.86854333180953647</c:v>
                </c:pt>
                <c:pt idx="37">
                  <c:v>0.97175399404394425</c:v>
                </c:pt>
                <c:pt idx="38">
                  <c:v>0.56767427094790712</c:v>
                </c:pt>
                <c:pt idx="39">
                  <c:v>0.91522515955316441</c:v>
                </c:pt>
                <c:pt idx="40">
                  <c:v>1.0770025144985396</c:v>
                </c:pt>
                <c:pt idx="41">
                  <c:v>1.6416810788335998</c:v>
                </c:pt>
                <c:pt idx="42">
                  <c:v>1.5143158773134189</c:v>
                </c:pt>
                <c:pt idx="43">
                  <c:v>1.9695639951282142</c:v>
                </c:pt>
                <c:pt idx="44">
                  <c:v>2.3814777504103937</c:v>
                </c:pt>
                <c:pt idx="45">
                  <c:v>2.3791202616504088</c:v>
                </c:pt>
                <c:pt idx="46">
                  <c:v>2.3998554362061917</c:v>
                </c:pt>
                <c:pt idx="47">
                  <c:v>2.7294320165557173</c:v>
                </c:pt>
                <c:pt idx="48">
                  <c:v>2.1559730325889381</c:v>
                </c:pt>
                <c:pt idx="49">
                  <c:v>2.1016901260200229</c:v>
                </c:pt>
                <c:pt idx="50">
                  <c:v>2.1769910629030913</c:v>
                </c:pt>
                <c:pt idx="51">
                  <c:v>1.747958430739694</c:v>
                </c:pt>
                <c:pt idx="52">
                  <c:v>1.8929413377709954</c:v>
                </c:pt>
                <c:pt idx="53">
                  <c:v>1.9875315805981233</c:v>
                </c:pt>
                <c:pt idx="54">
                  <c:v>1.6686156802069496</c:v>
                </c:pt>
                <c:pt idx="55">
                  <c:v>1.757174522221119</c:v>
                </c:pt>
                <c:pt idx="56">
                  <c:v>1.7832166992337324</c:v>
                </c:pt>
                <c:pt idx="57">
                  <c:v>1.6766197687413631</c:v>
                </c:pt>
                <c:pt idx="58">
                  <c:v>1.8901202136973072</c:v>
                </c:pt>
                <c:pt idx="59">
                  <c:v>1.8265881628158975</c:v>
                </c:pt>
                <c:pt idx="60">
                  <c:v>1.3043348845096572</c:v>
                </c:pt>
                <c:pt idx="61">
                  <c:v>1.3866070240227373</c:v>
                </c:pt>
                <c:pt idx="62">
                  <c:v>1.5704955384133177</c:v>
                </c:pt>
                <c:pt idx="63">
                  <c:v>1.3713553775246878</c:v>
                </c:pt>
                <c:pt idx="64">
                  <c:v>1.6279431958887307</c:v>
                </c:pt>
                <c:pt idx="65">
                  <c:v>1.3906715060333885</c:v>
                </c:pt>
                <c:pt idx="66">
                  <c:v>1.5713238708304507</c:v>
                </c:pt>
                <c:pt idx="67">
                  <c:v>1.5655588128682434</c:v>
                </c:pt>
                <c:pt idx="68">
                  <c:v>1.6697374211819602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CD-47B0-B135-C5AD5BEE9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680576"/>
        <c:axId val="466675328"/>
      </c:lineChart>
      <c:dateAx>
        <c:axId val="46668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675328"/>
        <c:crosses val="autoZero"/>
        <c:auto val="1"/>
        <c:lblOffset val="100"/>
        <c:baseTimeUnit val="months"/>
        <c:majorUnit val="6"/>
        <c:majorTimeUnit val="months"/>
      </c:dateAx>
      <c:valAx>
        <c:axId val="4666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680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>
                <a:effectLst/>
              </a:rPr>
              <a:t>Turkey imports from Russia</a:t>
            </a:r>
            <a:endParaRPr lang="fr-FR">
              <a:effectLst/>
            </a:endParaRPr>
          </a:p>
          <a:p>
            <a:pPr>
              <a:defRPr/>
            </a:pPr>
            <a:r>
              <a:rPr lang="fr-FR" sz="1800" b="1" i="0" baseline="0">
                <a:effectLst/>
              </a:rPr>
              <a:t>(Total, goods, index = average 2021 )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Import!$V$1</c:f>
              <c:strCache>
                <c:ptCount val="1"/>
                <c:pt idx="0">
                  <c:v>index TL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Import!$Q$26:$Q$94</c:f>
              <c:numCache>
                <c:formatCode>mmm\-yy</c:formatCode>
                <c:ptCount val="6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</c:numCache>
            </c:numRef>
          </c:cat>
          <c:val>
            <c:numRef>
              <c:f>Import!$V$26:$V$94</c:f>
              <c:numCache>
                <c:formatCode>General</c:formatCode>
                <c:ptCount val="69"/>
                <c:pt idx="0">
                  <c:v>0.42995887801143423</c:v>
                </c:pt>
                <c:pt idx="1">
                  <c:v>0.383392391944676</c:v>
                </c:pt>
                <c:pt idx="2">
                  <c:v>0.51661522181212571</c:v>
                </c:pt>
                <c:pt idx="3">
                  <c:v>0.49687810321782455</c:v>
                </c:pt>
                <c:pt idx="4">
                  <c:v>0.52374895898853346</c:v>
                </c:pt>
                <c:pt idx="5">
                  <c:v>0.41783616641758459</c:v>
                </c:pt>
                <c:pt idx="6">
                  <c:v>0.54612207949556335</c:v>
                </c:pt>
                <c:pt idx="7">
                  <c:v>0.5434648825428342</c:v>
                </c:pt>
                <c:pt idx="8">
                  <c:v>0.48758290448818081</c:v>
                </c:pt>
                <c:pt idx="9">
                  <c:v>0.48078412222727607</c:v>
                </c:pt>
                <c:pt idx="10">
                  <c:v>0.53819125054243899</c:v>
                </c:pt>
                <c:pt idx="11">
                  <c:v>0.63009543940750934</c:v>
                </c:pt>
                <c:pt idx="12">
                  <c:v>0.56260010672550975</c:v>
                </c:pt>
                <c:pt idx="13">
                  <c:v>0.47359688337490846</c:v>
                </c:pt>
                <c:pt idx="14">
                  <c:v>0.39818905194039389</c:v>
                </c:pt>
                <c:pt idx="15">
                  <c:v>0.3753943011761619</c:v>
                </c:pt>
                <c:pt idx="16">
                  <c:v>0.37038166873729872</c:v>
                </c:pt>
                <c:pt idx="17">
                  <c:v>0.36809479594364092</c:v>
                </c:pt>
                <c:pt idx="18">
                  <c:v>0.38625932216525732</c:v>
                </c:pt>
                <c:pt idx="19">
                  <c:v>0.43943568430412611</c:v>
                </c:pt>
                <c:pt idx="20">
                  <c:v>0.53401737574868324</c:v>
                </c:pt>
                <c:pt idx="21">
                  <c:v>0.47183920229951265</c:v>
                </c:pt>
                <c:pt idx="22">
                  <c:v>0.62665294690943163</c:v>
                </c:pt>
                <c:pt idx="23">
                  <c:v>0.69060100558979542</c:v>
                </c:pt>
                <c:pt idx="24">
                  <c:v>0.61666896580348263</c:v>
                </c:pt>
                <c:pt idx="25">
                  <c:v>0.54989553062394525</c:v>
                </c:pt>
                <c:pt idx="26">
                  <c:v>0.88129544974575114</c:v>
                </c:pt>
                <c:pt idx="27">
                  <c:v>0.81539251327949203</c:v>
                </c:pt>
                <c:pt idx="28">
                  <c:v>0.78850589355053324</c:v>
                </c:pt>
                <c:pt idx="29">
                  <c:v>0.91326822821985354</c:v>
                </c:pt>
                <c:pt idx="30">
                  <c:v>0.96164613456300585</c:v>
                </c:pt>
                <c:pt idx="31">
                  <c:v>1.0348448992765795</c:v>
                </c:pt>
                <c:pt idx="32">
                  <c:v>0.9429697890535943</c:v>
                </c:pt>
                <c:pt idx="33">
                  <c:v>1.0231975153848345</c:v>
                </c:pt>
                <c:pt idx="34">
                  <c:v>1.4388561957914179</c:v>
                </c:pt>
                <c:pt idx="35">
                  <c:v>2.0334588847075099</c:v>
                </c:pt>
                <c:pt idx="36">
                  <c:v>2.8702627702205765</c:v>
                </c:pt>
                <c:pt idx="37">
                  <c:v>2.4029517366468154</c:v>
                </c:pt>
                <c:pt idx="38">
                  <c:v>2.8176847609027273</c:v>
                </c:pt>
                <c:pt idx="39">
                  <c:v>3.6504169444438443</c:v>
                </c:pt>
                <c:pt idx="40">
                  <c:v>3.189483196584435</c:v>
                </c:pt>
                <c:pt idx="41">
                  <c:v>3.9483210794774588</c:v>
                </c:pt>
                <c:pt idx="42">
                  <c:v>3.4795864008921593</c:v>
                </c:pt>
                <c:pt idx="43">
                  <c:v>5.1767566474255391</c:v>
                </c:pt>
                <c:pt idx="44">
                  <c:v>5.1954595528703056</c:v>
                </c:pt>
                <c:pt idx="45">
                  <c:v>4.2256048416205196</c:v>
                </c:pt>
                <c:pt idx="46">
                  <c:v>3.9704593976375273</c:v>
                </c:pt>
                <c:pt idx="47">
                  <c:v>3.8662092440926443</c:v>
                </c:pt>
                <c:pt idx="48">
                  <c:v>4.2864550476943979</c:v>
                </c:pt>
                <c:pt idx="49">
                  <c:v>3.6234822911824458</c:v>
                </c:pt>
                <c:pt idx="50">
                  <c:v>3.346543569767225</c:v>
                </c:pt>
                <c:pt idx="51">
                  <c:v>3.6148046981308659</c:v>
                </c:pt>
                <c:pt idx="52">
                  <c:v>4.0455572499180787</c:v>
                </c:pt>
                <c:pt idx="53">
                  <c:v>3.1278724836861662</c:v>
                </c:pt>
                <c:pt idx="54">
                  <c:v>4.4067427335648688</c:v>
                </c:pt>
                <c:pt idx="55">
                  <c:v>4.0998206165226927</c:v>
                </c:pt>
                <c:pt idx="56">
                  <c:v>3.8533745039496337</c:v>
                </c:pt>
                <c:pt idx="57">
                  <c:v>4.1073983671757919</c:v>
                </c:pt>
                <c:pt idx="58">
                  <c:v>4.5154876160259638</c:v>
                </c:pt>
                <c:pt idx="59">
                  <c:v>5.5911755478784224</c:v>
                </c:pt>
                <c:pt idx="60">
                  <c:v>5.93387583548152</c:v>
                </c:pt>
                <c:pt idx="61">
                  <c:v>5.6534200865278246</c:v>
                </c:pt>
                <c:pt idx="62">
                  <c:v>5.3229618774772609</c:v>
                </c:pt>
                <c:pt idx="63">
                  <c:v>4.9115153182507951</c:v>
                </c:pt>
                <c:pt idx="64">
                  <c:v>5.5633177181983049</c:v>
                </c:pt>
                <c:pt idx="65">
                  <c:v>4.3906357107773006</c:v>
                </c:pt>
                <c:pt idx="66">
                  <c:v>5.6572852742749129</c:v>
                </c:pt>
                <c:pt idx="67">
                  <c:v>5.2409001399586828</c:v>
                </c:pt>
                <c:pt idx="68">
                  <c:v>5.1278897664492495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1A-4A91-B388-4C2EDA80EDA6}"/>
            </c:ext>
          </c:extLst>
        </c:ser>
        <c:ser>
          <c:idx val="1"/>
          <c:order val="1"/>
          <c:tx>
            <c:strRef>
              <c:f>Import!$W$1</c:f>
              <c:strCache>
                <c:ptCount val="1"/>
                <c:pt idx="0">
                  <c:v>index USD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Import!$Q$26:$Q$94</c:f>
              <c:numCache>
                <c:formatCode>mmm\-yy</c:formatCode>
                <c:ptCount val="6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</c:numCache>
            </c:numRef>
          </c:cat>
          <c:val>
            <c:numRef>
              <c:f>Import!$W$26:$W$94</c:f>
              <c:numCache>
                <c:formatCode>General</c:formatCode>
                <c:ptCount val="69"/>
                <c:pt idx="0">
                  <c:v>0.72899652728903863</c:v>
                </c:pt>
                <c:pt idx="1">
                  <c:v>0.66108062928828326</c:v>
                </c:pt>
                <c:pt idx="2">
                  <c:v>0.85539625777254102</c:v>
                </c:pt>
                <c:pt idx="3">
                  <c:v>0.7828024456713103</c:v>
                </c:pt>
                <c:pt idx="4">
                  <c:v>0.78790886825729034</c:v>
                </c:pt>
                <c:pt idx="5">
                  <c:v>0.65248036236731932</c:v>
                </c:pt>
                <c:pt idx="6">
                  <c:v>0.87492379045893454</c:v>
                </c:pt>
                <c:pt idx="7">
                  <c:v>0.8751999627111664</c:v>
                </c:pt>
                <c:pt idx="8">
                  <c:v>0.77513492750240065</c:v>
                </c:pt>
                <c:pt idx="9">
                  <c:v>0.75423729525632577</c:v>
                </c:pt>
                <c:pt idx="10">
                  <c:v>0.85212351997234637</c:v>
                </c:pt>
                <c:pt idx="11">
                  <c:v>0.97806325743605593</c:v>
                </c:pt>
                <c:pt idx="12">
                  <c:v>0.86306390854106074</c:v>
                </c:pt>
                <c:pt idx="13">
                  <c:v>0.709898680324063</c:v>
                </c:pt>
                <c:pt idx="14">
                  <c:v>0.57077295337530554</c:v>
                </c:pt>
                <c:pt idx="15">
                  <c:v>0.49813990587820489</c:v>
                </c:pt>
                <c:pt idx="16">
                  <c:v>0.48559236238254588</c:v>
                </c:pt>
                <c:pt idx="17">
                  <c:v>0.49036549170489557</c:v>
                </c:pt>
                <c:pt idx="18">
                  <c:v>0.51095538801905838</c:v>
                </c:pt>
                <c:pt idx="19">
                  <c:v>0.54880932510089331</c:v>
                </c:pt>
                <c:pt idx="20">
                  <c:v>0.64277053340175827</c:v>
                </c:pt>
                <c:pt idx="21">
                  <c:v>0.53988602812611786</c:v>
                </c:pt>
                <c:pt idx="22">
                  <c:v>0.71415921891941947</c:v>
                </c:pt>
                <c:pt idx="23">
                  <c:v>0.81358422647407258</c:v>
                </c:pt>
                <c:pt idx="24">
                  <c:v>0.75709659161608267</c:v>
                </c:pt>
                <c:pt idx="25">
                  <c:v>0.70393395413648185</c:v>
                </c:pt>
                <c:pt idx="26">
                  <c:v>1.0511042550922425</c:v>
                </c:pt>
                <c:pt idx="27">
                  <c:v>0.90516407754907402</c:v>
                </c:pt>
                <c:pt idx="28">
                  <c:v>0.85437382154485686</c:v>
                </c:pt>
                <c:pt idx="29">
                  <c:v>0.96159579390837913</c:v>
                </c:pt>
                <c:pt idx="30">
                  <c:v>1.0162251098736503</c:v>
                </c:pt>
                <c:pt idx="31">
                  <c:v>1.1084511810045545</c:v>
                </c:pt>
                <c:pt idx="32">
                  <c:v>1.0010434158686454</c:v>
                </c:pt>
                <c:pt idx="33">
                  <c:v>1.0081055869827065</c:v>
                </c:pt>
                <c:pt idx="34">
                  <c:v>1.228090338601457</c:v>
                </c:pt>
                <c:pt idx="35">
                  <c:v>1.4048158738218692</c:v>
                </c:pt>
                <c:pt idx="36">
                  <c:v>1.9216452811933762</c:v>
                </c:pt>
                <c:pt idx="37">
                  <c:v>1.5990093859383609</c:v>
                </c:pt>
                <c:pt idx="38">
                  <c:v>1.7504496444748734</c:v>
                </c:pt>
                <c:pt idx="39">
                  <c:v>2.2543255206658643</c:v>
                </c:pt>
                <c:pt idx="40">
                  <c:v>1.8589926019168836</c:v>
                </c:pt>
                <c:pt idx="41">
                  <c:v>2.1101428258131949</c:v>
                </c:pt>
                <c:pt idx="42">
                  <c:v>1.812661698562118</c:v>
                </c:pt>
                <c:pt idx="43">
                  <c:v>2.6094383314918632</c:v>
                </c:pt>
                <c:pt idx="44">
                  <c:v>2.5798770712586512</c:v>
                </c:pt>
                <c:pt idx="45">
                  <c:v>2.0657645399782179</c:v>
                </c:pt>
                <c:pt idx="46">
                  <c:v>1.9398040506755336</c:v>
                </c:pt>
                <c:pt idx="47">
                  <c:v>1.8833503186372205</c:v>
                </c:pt>
                <c:pt idx="48">
                  <c:v>2.0725078106875734</c:v>
                </c:pt>
                <c:pt idx="49">
                  <c:v>1.745103737876897</c:v>
                </c:pt>
                <c:pt idx="50">
                  <c:v>1.6007990932347216</c:v>
                </c:pt>
                <c:pt idx="51">
                  <c:v>1.6995600593458795</c:v>
                </c:pt>
                <c:pt idx="52">
                  <c:v>1.8620109709844783</c:v>
                </c:pt>
                <c:pt idx="53">
                  <c:v>1.206729646140859</c:v>
                </c:pt>
                <c:pt idx="54">
                  <c:v>1.512399247251365</c:v>
                </c:pt>
                <c:pt idx="55">
                  <c:v>1.3835313635666162</c:v>
                </c:pt>
                <c:pt idx="56">
                  <c:v>1.2970704889456774</c:v>
                </c:pt>
                <c:pt idx="57">
                  <c:v>1.339199396847303</c:v>
                </c:pt>
                <c:pt idx="58">
                  <c:v>1.4328241195489253</c:v>
                </c:pt>
                <c:pt idx="59">
                  <c:v>1.7435372446203778</c:v>
                </c:pt>
                <c:pt idx="60">
                  <c:v>1.7932974171287743</c:v>
                </c:pt>
                <c:pt idx="61">
                  <c:v>1.6687884771106263</c:v>
                </c:pt>
                <c:pt idx="62">
                  <c:v>1.5103320947465158</c:v>
                </c:pt>
                <c:pt idx="63">
                  <c:v>1.3796943054453004</c:v>
                </c:pt>
                <c:pt idx="64">
                  <c:v>1.5671948481001401</c:v>
                </c:pt>
                <c:pt idx="65">
                  <c:v>1.2242680301148918</c:v>
                </c:pt>
                <c:pt idx="66">
                  <c:v>1.5630469304973476</c:v>
                </c:pt>
                <c:pt idx="67">
                  <c:v>1.4146334640042855</c:v>
                </c:pt>
                <c:pt idx="68">
                  <c:v>1.3689233812501151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1A-4A91-B388-4C2EDA80E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916072"/>
        <c:axId val="536912464"/>
      </c:lineChart>
      <c:dateAx>
        <c:axId val="536916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6912464"/>
        <c:crosses val="autoZero"/>
        <c:auto val="1"/>
        <c:lblOffset val="100"/>
        <c:baseTimeUnit val="months"/>
        <c:majorUnit val="6"/>
        <c:majorTimeUnit val="months"/>
      </c:dateAx>
      <c:valAx>
        <c:axId val="5369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691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Index of </a:t>
            </a:r>
            <a:r>
              <a:rPr lang="fr-FR" sz="2000" b="1" dirty="0" err="1"/>
              <a:t>industrial</a:t>
            </a:r>
            <a:r>
              <a:rPr lang="fr-FR" sz="2000" b="1" dirty="0"/>
              <a:t> production (</a:t>
            </a:r>
            <a:r>
              <a:rPr lang="fr-FR" sz="2000" b="1" dirty="0" err="1"/>
              <a:t>Turkey</a:t>
            </a:r>
            <a:r>
              <a:rPr lang="fr-FR" sz="2000" b="1" dirty="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249865102461335E-2"/>
          <c:y val="0.11420343575022052"/>
          <c:w val="0.92763853936872365"/>
          <c:h val="0.7193954974903225"/>
        </c:manualLayout>
      </c:layout>
      <c:lineChart>
        <c:grouping val="standard"/>
        <c:varyColors val="0"/>
        <c:ser>
          <c:idx val="0"/>
          <c:order val="0"/>
          <c:tx>
            <c:strRef>
              <c:f>Feuil1!$D$3</c:f>
              <c:strCache>
                <c:ptCount val="1"/>
                <c:pt idx="0">
                  <c:v>Total Industry (B-C-D)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Feuil1!$C$4:$C$84</c:f>
              <c:numCache>
                <c:formatCode>mmm\-yy</c:formatCode>
                <c:ptCount val="8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</c:numCache>
            </c:numRef>
          </c:cat>
          <c:val>
            <c:numRef>
              <c:f>Feuil1!$D$4:$D$84</c:f>
              <c:numCache>
                <c:formatCode>0.0</c:formatCode>
                <c:ptCount val="81"/>
                <c:pt idx="0">
                  <c:v>86.609770755627721</c:v>
                </c:pt>
                <c:pt idx="1">
                  <c:v>86.044379232759738</c:v>
                </c:pt>
                <c:pt idx="2">
                  <c:v>86.093047757191911</c:v>
                </c:pt>
                <c:pt idx="3">
                  <c:v>87.155386129421103</c:v>
                </c:pt>
                <c:pt idx="4">
                  <c:v>85.864509808454258</c:v>
                </c:pt>
                <c:pt idx="5">
                  <c:v>83.429431820593365</c:v>
                </c:pt>
                <c:pt idx="6">
                  <c:v>85.450269624313307</c:v>
                </c:pt>
                <c:pt idx="7">
                  <c:v>85.190348906457857</c:v>
                </c:pt>
                <c:pt idx="8">
                  <c:v>82.484760444408465</c:v>
                </c:pt>
                <c:pt idx="9">
                  <c:v>80.788222788094373</c:v>
                </c:pt>
                <c:pt idx="10">
                  <c:v>80.647912573462747</c:v>
                </c:pt>
                <c:pt idx="11">
                  <c:v>79.328833209709444</c:v>
                </c:pt>
                <c:pt idx="12">
                  <c:v>80.704455191780411</c:v>
                </c:pt>
                <c:pt idx="13">
                  <c:v>81.633131291886812</c:v>
                </c:pt>
                <c:pt idx="14">
                  <c:v>84.080545848183647</c:v>
                </c:pt>
                <c:pt idx="15">
                  <c:v>83.611289598308687</c:v>
                </c:pt>
                <c:pt idx="16">
                  <c:v>84.307872271682456</c:v>
                </c:pt>
                <c:pt idx="17">
                  <c:v>80.694772810448683</c:v>
                </c:pt>
                <c:pt idx="18">
                  <c:v>84.434194381999234</c:v>
                </c:pt>
                <c:pt idx="19">
                  <c:v>82.080036678027398</c:v>
                </c:pt>
                <c:pt idx="20">
                  <c:v>85.154340303889285</c:v>
                </c:pt>
                <c:pt idx="21">
                  <c:v>84.031351760777383</c:v>
                </c:pt>
                <c:pt idx="22">
                  <c:v>84.568335041350608</c:v>
                </c:pt>
                <c:pt idx="23">
                  <c:v>86.269997635569112</c:v>
                </c:pt>
                <c:pt idx="24">
                  <c:v>86.035778032663416</c:v>
                </c:pt>
                <c:pt idx="25">
                  <c:v>88.27499865794924</c:v>
                </c:pt>
                <c:pt idx="26">
                  <c:v>82.857377415615275</c:v>
                </c:pt>
                <c:pt idx="27">
                  <c:v>58.567603553617886</c:v>
                </c:pt>
                <c:pt idx="28">
                  <c:v>69.496938980835594</c:v>
                </c:pt>
                <c:pt idx="29">
                  <c:v>80.421134089605118</c:v>
                </c:pt>
                <c:pt idx="30">
                  <c:v>89.233303027573101</c:v>
                </c:pt>
                <c:pt idx="31">
                  <c:v>90.586947799216375</c:v>
                </c:pt>
                <c:pt idx="32">
                  <c:v>92.534226000565027</c:v>
                </c:pt>
                <c:pt idx="33">
                  <c:v>92.680823126780112</c:v>
                </c:pt>
                <c:pt idx="34">
                  <c:v>93.886235976938011</c:v>
                </c:pt>
                <c:pt idx="35">
                  <c:v>94.363519467303476</c:v>
                </c:pt>
                <c:pt idx="36">
                  <c:v>96.386966404823568</c:v>
                </c:pt>
                <c:pt idx="37">
                  <c:v>96.649328107768753</c:v>
                </c:pt>
                <c:pt idx="38">
                  <c:v>96.674585666247054</c:v>
                </c:pt>
                <c:pt idx="39">
                  <c:v>96.735747259363606</c:v>
                </c:pt>
                <c:pt idx="40">
                  <c:v>98.829212237323446</c:v>
                </c:pt>
                <c:pt idx="41">
                  <c:v>99.917754489297678</c:v>
                </c:pt>
                <c:pt idx="42">
                  <c:v>98.041688721886217</c:v>
                </c:pt>
                <c:pt idx="43">
                  <c:v>102.95073677459027</c:v>
                </c:pt>
                <c:pt idx="44">
                  <c:v>101.17913778656568</c:v>
                </c:pt>
                <c:pt idx="45">
                  <c:v>101.8779825213321</c:v>
                </c:pt>
                <c:pt idx="46">
                  <c:v>105.13881858890434</c:v>
                </c:pt>
                <c:pt idx="47">
                  <c:v>105.61804144189692</c:v>
                </c:pt>
                <c:pt idx="48">
                  <c:v>102.29605406427339</c:v>
                </c:pt>
                <c:pt idx="49">
                  <c:v>108.15507448597579</c:v>
                </c:pt>
                <c:pt idx="50">
                  <c:v>104.1590458726651</c:v>
                </c:pt>
                <c:pt idx="51">
                  <c:v>106.0761728083572</c:v>
                </c:pt>
                <c:pt idx="52">
                  <c:v>105.89992209008261</c:v>
                </c:pt>
                <c:pt idx="53">
                  <c:v>107.72267681431298</c:v>
                </c:pt>
                <c:pt idx="54">
                  <c:v>100.19109971405277</c:v>
                </c:pt>
                <c:pt idx="55">
                  <c:v>103.84103246989552</c:v>
                </c:pt>
                <c:pt idx="56">
                  <c:v>101.21262930361216</c:v>
                </c:pt>
                <c:pt idx="57">
                  <c:v>104.28327907438533</c:v>
                </c:pt>
                <c:pt idx="58">
                  <c:v>103.44610268156745</c:v>
                </c:pt>
                <c:pt idx="59">
                  <c:v>105.40461211140031</c:v>
                </c:pt>
                <c:pt idx="60">
                  <c:v>106.46235993166303</c:v>
                </c:pt>
                <c:pt idx="61">
                  <c:v>99.520868609707534</c:v>
                </c:pt>
                <c:pt idx="62">
                  <c:v>105.50280944561754</c:v>
                </c:pt>
                <c:pt idx="63">
                  <c:v>105.57228020753939</c:v>
                </c:pt>
                <c:pt idx="64">
                  <c:v>106.78055583270617</c:v>
                </c:pt>
                <c:pt idx="65">
                  <c:v>109.23603786663197</c:v>
                </c:pt>
                <c:pt idx="66">
                  <c:v>108.56297056949339</c:v>
                </c:pt>
                <c:pt idx="67">
                  <c:v>107.79650153577559</c:v>
                </c:pt>
                <c:pt idx="68">
                  <c:v>107.26180338430278</c:v>
                </c:pt>
                <c:pt idx="69">
                  <c:v>106.48285992197067</c:v>
                </c:pt>
                <c:pt idx="70">
                  <c:v>105.01580140618826</c:v>
                </c:pt>
                <c:pt idx="71">
                  <c:v>107.92558577172831</c:v>
                </c:pt>
                <c:pt idx="72">
                  <c:v>107.98699132400039</c:v>
                </c:pt>
                <c:pt idx="73">
                  <c:v>110.68595615984091</c:v>
                </c:pt>
                <c:pt idx="74">
                  <c:v>110.49341263067728</c:v>
                </c:pt>
                <c:pt idx="75">
                  <c:v>104.88382325407733</c:v>
                </c:pt>
                <c:pt idx="76">
                  <c:v>106.79858528300696</c:v>
                </c:pt>
                <c:pt idx="77">
                  <c:v>104.12629312722792</c:v>
                </c:pt>
                <c:pt idx="78">
                  <c:v>104.46083624731384</c:v>
                </c:pt>
                <c:pt idx="79">
                  <c:v>102.79175688981643</c:v>
                </c:pt>
                <c:pt idx="80">
                  <c:v>104.39313886527481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74-4B3C-B54B-5B1433A4A362}"/>
            </c:ext>
          </c:extLst>
        </c:ser>
        <c:ser>
          <c:idx val="1"/>
          <c:order val="1"/>
          <c:tx>
            <c:strRef>
              <c:f>Feuil1!$E$3</c:f>
              <c:strCache>
                <c:ptCount val="1"/>
                <c:pt idx="0">
                  <c:v>C-Manufacturing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Feuil1!$C$4:$C$84</c:f>
              <c:numCache>
                <c:formatCode>mmm\-yy</c:formatCode>
                <c:ptCount val="8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</c:numCache>
            </c:numRef>
          </c:cat>
          <c:val>
            <c:numRef>
              <c:f>Feuil1!$E$4:$E$84</c:f>
              <c:numCache>
                <c:formatCode>0.0</c:formatCode>
                <c:ptCount val="81"/>
                <c:pt idx="0">
                  <c:v>86.040603244119112</c:v>
                </c:pt>
                <c:pt idx="1">
                  <c:v>85.455152044467525</c:v>
                </c:pt>
                <c:pt idx="2">
                  <c:v>85.572620167884381</c:v>
                </c:pt>
                <c:pt idx="3">
                  <c:v>86.578496918052721</c:v>
                </c:pt>
                <c:pt idx="4">
                  <c:v>85.285680961652119</c:v>
                </c:pt>
                <c:pt idx="5">
                  <c:v>82.546903030498044</c:v>
                </c:pt>
                <c:pt idx="6">
                  <c:v>84.760594908564968</c:v>
                </c:pt>
                <c:pt idx="7">
                  <c:v>84.299311600045925</c:v>
                </c:pt>
                <c:pt idx="8">
                  <c:v>81.58051340522718</c:v>
                </c:pt>
                <c:pt idx="9">
                  <c:v>79.734998036979604</c:v>
                </c:pt>
                <c:pt idx="10">
                  <c:v>79.649212248072217</c:v>
                </c:pt>
                <c:pt idx="11">
                  <c:v>78.194786363091623</c:v>
                </c:pt>
                <c:pt idx="12">
                  <c:v>79.874634956069386</c:v>
                </c:pt>
                <c:pt idx="13">
                  <c:v>80.719916272882642</c:v>
                </c:pt>
                <c:pt idx="14">
                  <c:v>83.244931362234311</c:v>
                </c:pt>
                <c:pt idx="15">
                  <c:v>82.833342092490909</c:v>
                </c:pt>
                <c:pt idx="16">
                  <c:v>83.300417792159436</c:v>
                </c:pt>
                <c:pt idx="17">
                  <c:v>79.316481490940646</c:v>
                </c:pt>
                <c:pt idx="18">
                  <c:v>83.426405126179901</c:v>
                </c:pt>
                <c:pt idx="19">
                  <c:v>81.121097185497007</c:v>
                </c:pt>
                <c:pt idx="20">
                  <c:v>84.357454634712013</c:v>
                </c:pt>
                <c:pt idx="21">
                  <c:v>83.079459595974313</c:v>
                </c:pt>
                <c:pt idx="22">
                  <c:v>83.811033975258482</c:v>
                </c:pt>
                <c:pt idx="23">
                  <c:v>85.541978423645503</c:v>
                </c:pt>
                <c:pt idx="24">
                  <c:v>85.317512007536365</c:v>
                </c:pt>
                <c:pt idx="25">
                  <c:v>87.822179320414861</c:v>
                </c:pt>
                <c:pt idx="26">
                  <c:v>82.17270301663865</c:v>
                </c:pt>
                <c:pt idx="27">
                  <c:v>56.346535743574819</c:v>
                </c:pt>
                <c:pt idx="28">
                  <c:v>68.184779893389631</c:v>
                </c:pt>
                <c:pt idx="29">
                  <c:v>79.722970372688806</c:v>
                </c:pt>
                <c:pt idx="30">
                  <c:v>88.930179343331147</c:v>
                </c:pt>
                <c:pt idx="31">
                  <c:v>90.23563616119543</c:v>
                </c:pt>
                <c:pt idx="32">
                  <c:v>91.946546367901163</c:v>
                </c:pt>
                <c:pt idx="33">
                  <c:v>92.317104353914488</c:v>
                </c:pt>
                <c:pt idx="34">
                  <c:v>93.561318473855124</c:v>
                </c:pt>
                <c:pt idx="35">
                  <c:v>94.02186710321304</c:v>
                </c:pt>
                <c:pt idx="36">
                  <c:v>96.352324907419174</c:v>
                </c:pt>
                <c:pt idx="37">
                  <c:v>96.549678731444118</c:v>
                </c:pt>
                <c:pt idx="38">
                  <c:v>96.262801981422555</c:v>
                </c:pt>
                <c:pt idx="39">
                  <c:v>96.455143163337524</c:v>
                </c:pt>
                <c:pt idx="40">
                  <c:v>98.507485332215367</c:v>
                </c:pt>
                <c:pt idx="41">
                  <c:v>99.766675875100674</c:v>
                </c:pt>
                <c:pt idx="42">
                  <c:v>97.508441516081305</c:v>
                </c:pt>
                <c:pt idx="43">
                  <c:v>103.31549934018636</c:v>
                </c:pt>
                <c:pt idx="44">
                  <c:v>101.15230084165299</c:v>
                </c:pt>
                <c:pt idx="45">
                  <c:v>102.053177788724</c:v>
                </c:pt>
                <c:pt idx="46">
                  <c:v>105.69939885823217</c:v>
                </c:pt>
                <c:pt idx="47">
                  <c:v>106.37707166418392</c:v>
                </c:pt>
                <c:pt idx="48">
                  <c:v>102.30937329453323</c:v>
                </c:pt>
                <c:pt idx="49">
                  <c:v>109.07871503359432</c:v>
                </c:pt>
                <c:pt idx="50">
                  <c:v>104.51917238940936</c:v>
                </c:pt>
                <c:pt idx="51">
                  <c:v>106.81551418747864</c:v>
                </c:pt>
                <c:pt idx="52">
                  <c:v>106.74631588567881</c:v>
                </c:pt>
                <c:pt idx="53">
                  <c:v>108.89578179015064</c:v>
                </c:pt>
                <c:pt idx="54">
                  <c:v>101.05908619047332</c:v>
                </c:pt>
                <c:pt idx="55">
                  <c:v>105.17955950320729</c:v>
                </c:pt>
                <c:pt idx="56">
                  <c:v>102.41607041769437</c:v>
                </c:pt>
                <c:pt idx="57">
                  <c:v>105.65225465963886</c:v>
                </c:pt>
                <c:pt idx="58">
                  <c:v>104.91857934221106</c:v>
                </c:pt>
                <c:pt idx="59">
                  <c:v>106.97673431696577</c:v>
                </c:pt>
                <c:pt idx="60">
                  <c:v>108.36970418848301</c:v>
                </c:pt>
                <c:pt idx="61">
                  <c:v>100.82299311186455</c:v>
                </c:pt>
                <c:pt idx="62">
                  <c:v>107.50868411325357</c:v>
                </c:pt>
                <c:pt idx="63">
                  <c:v>107.59962536320889</c:v>
                </c:pt>
                <c:pt idx="64">
                  <c:v>108.64857991477434</c:v>
                </c:pt>
                <c:pt idx="65">
                  <c:v>111.99570094964942</c:v>
                </c:pt>
                <c:pt idx="66">
                  <c:v>110.3449450845104</c:v>
                </c:pt>
                <c:pt idx="67">
                  <c:v>109.00317352492156</c:v>
                </c:pt>
                <c:pt idx="68">
                  <c:v>108.45590872805248</c:v>
                </c:pt>
                <c:pt idx="69">
                  <c:v>107.57458137009702</c:v>
                </c:pt>
                <c:pt idx="70">
                  <c:v>106.22540137091801</c:v>
                </c:pt>
                <c:pt idx="71">
                  <c:v>109.71756152000263</c:v>
                </c:pt>
                <c:pt idx="72">
                  <c:v>109.12710514238616</c:v>
                </c:pt>
                <c:pt idx="73">
                  <c:v>112.4222025170079</c:v>
                </c:pt>
                <c:pt idx="74">
                  <c:v>112.10867619020026</c:v>
                </c:pt>
                <c:pt idx="75">
                  <c:v>106.00626144604921</c:v>
                </c:pt>
                <c:pt idx="76">
                  <c:v>108.16097982580783</c:v>
                </c:pt>
                <c:pt idx="77">
                  <c:v>104.36585927392235</c:v>
                </c:pt>
                <c:pt idx="78">
                  <c:v>104.90538523695277</c:v>
                </c:pt>
                <c:pt idx="79">
                  <c:v>103.53876129021045</c:v>
                </c:pt>
                <c:pt idx="80">
                  <c:v>105.45336342258398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74-4B3C-B54B-5B1433A4A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9764816"/>
        <c:axId val="1"/>
      </c:lineChart>
      <c:dateAx>
        <c:axId val="74976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Offset val="100"/>
        <c:baseTimeUnit val="months"/>
        <c:majorUnit val="3"/>
        <c:majorTimeUnit val="months"/>
      </c:dateAx>
      <c:valAx>
        <c:axId val="1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97648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346080054637442"/>
          <c:y val="0.95345911949685525"/>
          <c:w val="0.6088958792609207"/>
          <c:h val="3.5220125786163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1E394-D478-4C3C-9709-015C0DC8D7FD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1F04B-481C-4E7A-AE67-5B2682724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9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95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81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U_1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6EA71887-3A4A-0CEF-8E50-4D66C0CBE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8364" y="6036971"/>
            <a:ext cx="1353671" cy="674003"/>
          </a:xfrm>
          <a:prstGeom prst="rect">
            <a:avLst/>
          </a:prstGeom>
        </p:spPr>
      </p:pic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EFE1E510-AC38-E227-DBB7-44D9FA03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6189" y="6211581"/>
            <a:ext cx="3967362" cy="365126"/>
          </a:xfrm>
        </p:spPr>
        <p:txBody>
          <a:bodyPr lIns="0"/>
          <a:lstStyle>
            <a:lvl1pPr algn="r">
              <a:defRPr sz="800" b="1" i="0" cap="all" baseline="0">
                <a:solidFill>
                  <a:srgbClr val="31429B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Titre de la présentation • date 2023</a:t>
            </a:r>
            <a:endParaRPr lang="fr-FR" dirty="0"/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CD39C9E0-D417-82E6-DFD5-F0884D89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5624" y="6216992"/>
            <a:ext cx="400752" cy="365125"/>
          </a:xfrm>
        </p:spPr>
        <p:txBody>
          <a:bodyPr lIns="0"/>
          <a:lstStyle>
            <a:lvl1pPr algn="ctr">
              <a:defRPr sz="800" b="0" i="0" u="sng" baseline="0">
                <a:solidFill>
                  <a:srgbClr val="31429B"/>
                </a:solidFill>
                <a:latin typeface="Arial" panose="020B0604020202020204" pitchFamily="34" charset="0"/>
              </a:defRPr>
            </a:lvl1pPr>
          </a:lstStyle>
          <a:p>
            <a:fld id="{0DFF3279-5B66-F94E-B69C-CCB6B1DE2EC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907F9C3-99D9-44BB-6C62-FE5717063BD5}"/>
              </a:ext>
            </a:extLst>
          </p:cNvPr>
          <p:cNvCxnSpPr>
            <a:cxnSpLocks/>
          </p:cNvCxnSpPr>
          <p:nvPr userDrawn="1"/>
        </p:nvCxnSpPr>
        <p:spPr>
          <a:xfrm>
            <a:off x="10340786" y="6130899"/>
            <a:ext cx="0" cy="486149"/>
          </a:xfrm>
          <a:prstGeom prst="line">
            <a:avLst/>
          </a:prstGeom>
          <a:ln w="12700">
            <a:solidFill>
              <a:srgbClr val="314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9FDF2E29-B48E-317E-0E1D-1126C8435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2093" y="0"/>
            <a:ext cx="1193800" cy="1371600"/>
          </a:xfrm>
          <a:prstGeom prst="rect">
            <a:avLst/>
          </a:prstGeom>
        </p:spPr>
      </p:pic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43C11EAB-B4CF-E24A-7790-0E6E60FE03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2749" y="454921"/>
            <a:ext cx="10739343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 cap="all" baseline="0">
                <a:solidFill>
                  <a:srgbClr val="31429B"/>
                </a:solidFill>
                <a:latin typeface="Arial" panose="020B0604020202020204" pitchFamily="34" charset="0"/>
              </a:defRPr>
            </a:lvl1pPr>
            <a:lvl2pPr>
              <a:defRPr lang="fr-FR" sz="1600" b="1" i="0" kern="1200" cap="all" baseline="0" dirty="0" smtClean="0">
                <a:solidFill>
                  <a:srgbClr val="009FD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lang="fr-FR" sz="1200" b="1" i="0" kern="1200" cap="all" baseline="0" dirty="0" smtClean="0">
                <a:solidFill>
                  <a:srgbClr val="1F2E5B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57150" indent="-285750">
              <a:defRPr lang="fr-FR" sz="1200" kern="1200" baseline="0" dirty="0" smtClean="0">
                <a:solidFill>
                  <a:srgbClr val="1F2E5B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defRPr lang="fr-FR" sz="1200" b="1" i="0" kern="1200" baseline="0" dirty="0" smtClean="0">
                <a:solidFill>
                  <a:srgbClr val="1F2E5B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TITRE DE LA PARTIE UNE, LA BANQUE DE FRANCE ET SA STRATÉGIE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12750" y="1184275"/>
            <a:ext cx="10952163" cy="4711700"/>
          </a:xfrm>
        </p:spPr>
        <p:txBody>
          <a:bodyPr/>
          <a:lstStyle>
            <a:lvl1pPr>
              <a:defRPr baseline="0">
                <a:solidFill>
                  <a:srgbClr val="4171D9"/>
                </a:solidFill>
              </a:defRPr>
            </a:lvl1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077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01213-627A-A3E2-C96B-5CA2CE9EC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109" y="632706"/>
            <a:ext cx="4832798" cy="2012932"/>
          </a:xfrm>
        </p:spPr>
        <p:txBody>
          <a:bodyPr>
            <a:noAutofit/>
          </a:bodyPr>
          <a:lstStyle>
            <a:lvl1pPr>
              <a:defRPr sz="4500" b="1" i="0" cap="all" baseline="0">
                <a:solidFill>
                  <a:srgbClr val="31429B"/>
                </a:solidFill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CCD481-49DE-B90A-FE33-2F7EFD3D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9109" y="6256395"/>
            <a:ext cx="2743200" cy="365125"/>
          </a:xfrm>
        </p:spPr>
        <p:txBody>
          <a:bodyPr/>
          <a:lstStyle>
            <a:lvl1pPr>
              <a:defRPr sz="1000" b="1" i="0" cap="all" baseline="0">
                <a:solidFill>
                  <a:srgbClr val="31429B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861716C-01D8-BEEE-0210-6B12F919CA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9109" y="2750751"/>
            <a:ext cx="4832798" cy="232291"/>
          </a:xfrm>
        </p:spPr>
        <p:txBody>
          <a:bodyPr>
            <a:noAutofit/>
          </a:bodyPr>
          <a:lstStyle>
            <a:lvl1pPr marL="0" indent="0">
              <a:buNone/>
              <a:defRPr lang="fr-FR" sz="1400" b="1" i="0" kern="1200" cap="all" baseline="0" dirty="0" smtClean="0">
                <a:solidFill>
                  <a:srgbClr val="31429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NOM DE LA PERSONNE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E5A4A6C-E4CD-BF69-B103-4A585F7F6D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109" y="3005585"/>
            <a:ext cx="4832798" cy="365124"/>
          </a:xfrm>
        </p:spPr>
        <p:txBody>
          <a:bodyPr>
            <a:noAutofit/>
          </a:bodyPr>
          <a:lstStyle>
            <a:lvl1pPr marL="0" indent="0">
              <a:buNone/>
              <a:defRPr lang="fr-FR" sz="1400" b="1" i="0" kern="1200" cap="all" baseline="0" dirty="0" smtClean="0">
                <a:solidFill>
                  <a:srgbClr val="4A82F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NOM DU Service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79A3A2-5D7D-134E-B6EA-83493BA4D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892" y="5393128"/>
            <a:ext cx="2536108" cy="126274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42EB3D5-38AC-47E8-95D4-E27227710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9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9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1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2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66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2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59C4-1634-471B-A521-C6506034B984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4FB9-C8EA-4CDE-8C9C-FC012681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8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B9969-2CAF-09CB-17E5-18E41F5B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109" y="1697217"/>
            <a:ext cx="5685040" cy="2354334"/>
          </a:xfrm>
        </p:spPr>
        <p:txBody>
          <a:bodyPr/>
          <a:lstStyle/>
          <a:p>
            <a:pPr algn="ctr"/>
            <a:r>
              <a:rPr lang="en-US" sz="4000" cap="none" dirty="0"/>
              <a:t>Trading around Geopolitics</a:t>
            </a:r>
            <a:br>
              <a:rPr lang="en-US" sz="4000" cap="none" dirty="0"/>
            </a:br>
            <a:br>
              <a:rPr lang="en-US" sz="4000" cap="none" dirty="0"/>
            </a:br>
            <a:r>
              <a:rPr lang="en-US" sz="3200" cap="none" dirty="0"/>
              <a:t>by </a:t>
            </a:r>
            <a:r>
              <a:rPr lang="en-US" sz="3200" cap="none" dirty="0" err="1"/>
              <a:t>Corsetti</a:t>
            </a:r>
            <a:r>
              <a:rPr lang="en-US" sz="3200" cap="none" dirty="0"/>
              <a:t>, </a:t>
            </a:r>
            <a:r>
              <a:rPr lang="en-US" sz="3200" cap="none" dirty="0" err="1"/>
              <a:t>Demir</a:t>
            </a:r>
            <a:r>
              <a:rPr lang="en-US" sz="3200" cap="none" dirty="0"/>
              <a:t> and Javorcik</a:t>
            </a:r>
            <a:br>
              <a:rPr lang="en-US" sz="4000" cap="none" dirty="0"/>
            </a:br>
            <a:br>
              <a:rPr lang="en-US" sz="4000" cap="none" dirty="0"/>
            </a:br>
            <a:r>
              <a:rPr lang="en-US" sz="3200" cap="none" dirty="0"/>
              <a:t>Discussion by Antoine Berthou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97125" y="5779008"/>
            <a:ext cx="3507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27th Annual DNB Research Conference </a:t>
            </a:r>
            <a:r>
              <a:rPr lang="en-US" dirty="0"/>
              <a:t>	</a:t>
            </a:r>
          </a:p>
          <a:p>
            <a:r>
              <a:rPr lang="fr-FR" sz="2000" b="1" cap="all" dirty="0">
                <a:solidFill>
                  <a:srgbClr val="31429B"/>
                </a:solidFill>
                <a:latin typeface="+mj-lt"/>
                <a:ea typeface="+mj-ea"/>
                <a:cs typeface="+mj-cs"/>
              </a:rPr>
              <a:t>21-22 </a:t>
            </a:r>
            <a:r>
              <a:rPr lang="fr-FR" sz="2000" b="1" cap="all" dirty="0" err="1">
                <a:solidFill>
                  <a:srgbClr val="31429B"/>
                </a:solidFill>
                <a:latin typeface="+mj-lt"/>
                <a:ea typeface="+mj-ea"/>
                <a:cs typeface="+mj-cs"/>
              </a:rPr>
              <a:t>November</a:t>
            </a:r>
            <a:r>
              <a:rPr lang="fr-FR" sz="2000" b="1" cap="all" dirty="0">
                <a:solidFill>
                  <a:srgbClr val="31429B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883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D6058F-48CF-854D-29EF-E72FE17E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56" y="32228"/>
            <a:ext cx="8408941" cy="2344661"/>
          </a:xfrm>
          <a:prstGeom prst="rect">
            <a:avLst/>
          </a:prstGeom>
        </p:spPr>
      </p:pic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200BB396-9122-C455-478B-8AFC8477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7" y="2400037"/>
            <a:ext cx="4917758" cy="4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7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2DDF7-429C-EFC1-58F5-16B46D497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EE9AFDE-A4DE-DA36-43FB-AB4D62BD9E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Empirical analysis is very convincing … just few remarks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E457CC-47DF-C16C-FEE8-7FFEB8ACF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Most (~2/3) of the export response is not going through sanctioned goods</a:t>
            </a:r>
          </a:p>
          <a:p>
            <a:pPr lvl="1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Substantial share of the impact is due to goods with ex-ante high EU market share</a:t>
            </a:r>
          </a:p>
          <a:p>
            <a:pPr lvl="1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Even though data excludes new exporters and re-exports, looks like network effect with EU exports re-routed through connector countries such as Turkey</a:t>
            </a:r>
          </a:p>
          <a:p>
            <a:endParaRPr lang="en-US" b="1" dirty="0"/>
          </a:p>
          <a:p>
            <a:r>
              <a:rPr lang="en-US" b="1" dirty="0"/>
              <a:t>Which theory fits the most well this pattern?</a:t>
            </a:r>
          </a:p>
          <a:p>
            <a:endParaRPr lang="en-US" b="1" dirty="0"/>
          </a:p>
          <a:p>
            <a:r>
              <a:rPr lang="en-US" b="1" dirty="0"/>
              <a:t>Alternative story: </a:t>
            </a:r>
            <a:r>
              <a:rPr lang="en-US" dirty="0"/>
              <a:t>Turkish firms with export experience in RU agree to re-export EU goods affected by sanctions but do not want to take any risk:</a:t>
            </a:r>
          </a:p>
          <a:p>
            <a:pPr lvl="1"/>
            <a:r>
              <a:rPr lang="en-US" dirty="0"/>
              <a:t>Payment made before delivery</a:t>
            </a:r>
          </a:p>
          <a:p>
            <a:pPr lvl="1"/>
            <a:r>
              <a:rPr lang="en-US" dirty="0"/>
              <a:t>Payment in TYR to avoid any currency risk or hedging cost</a:t>
            </a:r>
          </a:p>
        </p:txBody>
      </p:sp>
    </p:spTree>
    <p:extLst>
      <p:ext uri="{BB962C8B-B14F-4D97-AF65-F5344CB8AC3E}">
        <p14:creationId xmlns:p14="http://schemas.microsoft.com/office/powerpoint/2010/main" val="134343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AB7262D-8892-E977-D2EF-6B0BDFF04E5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conclude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B4F59-46D8-180F-5694-57511787F7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750" y="1634121"/>
            <a:ext cx="10952163" cy="4261854"/>
          </a:xfrm>
        </p:spPr>
        <p:txBody>
          <a:bodyPr/>
          <a:lstStyle/>
          <a:p>
            <a:r>
              <a:rPr lang="en-US" dirty="0"/>
              <a:t>A great paper on sanctions, with very original insights for Turkey</a:t>
            </a:r>
          </a:p>
          <a:p>
            <a:pPr lvl="1"/>
            <a:r>
              <a:rPr lang="en-US" dirty="0"/>
              <a:t>Really like the specific case study of Turkey</a:t>
            </a:r>
          </a:p>
          <a:p>
            <a:pPr lvl="1"/>
            <a:r>
              <a:rPr lang="en-US" dirty="0"/>
              <a:t>Different experience than sanctioning countries (e.g. Berthou, 2023 – impact of sanctions on USD invoicing by FR exporters) or sanctioned country (e.g. </a:t>
            </a:r>
            <a:r>
              <a:rPr lang="en-US" dirty="0" err="1"/>
              <a:t>Chupilkin</a:t>
            </a:r>
            <a:r>
              <a:rPr lang="en-US" dirty="0"/>
              <a:t> et al. on Russia) </a:t>
            </a:r>
          </a:p>
          <a:p>
            <a:pPr lvl="1"/>
            <a:endParaRPr lang="en-US" dirty="0"/>
          </a:p>
          <a:p>
            <a:r>
              <a:rPr lang="en-US" dirty="0"/>
              <a:t>Looking forward reading future updates of this research!</a:t>
            </a:r>
          </a:p>
        </p:txBody>
      </p:sp>
    </p:spTree>
    <p:extLst>
      <p:ext uri="{BB962C8B-B14F-4D97-AF65-F5344CB8AC3E}">
        <p14:creationId xmlns:p14="http://schemas.microsoft.com/office/powerpoint/2010/main" val="322847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33823A8-5799-D6A5-E1B7-2CE87494EC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Geopolitical fragmentation and trade reallocation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B55050-886F-6AA5-6D43-BED9095D05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750" y="1184275"/>
            <a:ext cx="10952163" cy="50395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Geopolitical tensions are growing and have a strong impact on global trade relations</a:t>
            </a:r>
          </a:p>
          <a:p>
            <a:pPr lvl="1"/>
            <a:r>
              <a:rPr lang="en-US" dirty="0"/>
              <a:t>Evidence from the IMF and others (including recent study by Banque de France) of trade reorientation along geopolitical blocs</a:t>
            </a:r>
          </a:p>
          <a:p>
            <a:pPr lvl="1"/>
            <a:r>
              <a:rPr lang="en-US" dirty="0"/>
              <a:t>East / West tensions related to rising tensions between large economic powers (US and China) or the Russian invasion of Ukraine</a:t>
            </a:r>
          </a:p>
          <a:p>
            <a:pPr lvl="1"/>
            <a:endParaRPr lang="en-US" dirty="0"/>
          </a:p>
          <a:p>
            <a:r>
              <a:rPr lang="en-US" dirty="0"/>
              <a:t>Economic implications are subtle and there is need for more evaluation</a:t>
            </a:r>
          </a:p>
          <a:p>
            <a:pPr lvl="1"/>
            <a:r>
              <a:rPr lang="en-US" dirty="0"/>
              <a:t>Global trade and welfare impact</a:t>
            </a:r>
          </a:p>
          <a:p>
            <a:pPr lvl="1"/>
            <a:r>
              <a:rPr lang="en-US" dirty="0"/>
              <a:t>Heterogeneity and distributional impact between countries, sectors, agents</a:t>
            </a:r>
          </a:p>
          <a:p>
            <a:pPr lvl="1"/>
            <a:r>
              <a:rPr lang="en-US" dirty="0"/>
              <a:t>Micro and macro implications for growth, inflation, at different time horizons</a:t>
            </a:r>
          </a:p>
          <a:p>
            <a:endParaRPr lang="en-US" dirty="0"/>
          </a:p>
          <a:p>
            <a:r>
              <a:rPr lang="en-US" dirty="0"/>
              <a:t>This paper focuses on micro channels of transmission</a:t>
            </a:r>
          </a:p>
          <a:p>
            <a:pPr lvl="1"/>
            <a:r>
              <a:rPr lang="en-US" dirty="0"/>
              <a:t>Firm level exports in Turkey</a:t>
            </a:r>
          </a:p>
          <a:p>
            <a:pPr lvl="1"/>
            <a:r>
              <a:rPr lang="en-US" dirty="0"/>
              <a:t>Price setting and markups</a:t>
            </a:r>
          </a:p>
          <a:p>
            <a:pPr lvl="1"/>
            <a:r>
              <a:rPr lang="en-US" dirty="0"/>
              <a:t>Terms of payment and invoicing currency</a:t>
            </a:r>
          </a:p>
          <a:p>
            <a:pPr lvl="1"/>
            <a:endParaRPr lang="en-US" dirty="0"/>
          </a:p>
          <a:p>
            <a:r>
              <a:rPr lang="en-US" dirty="0"/>
              <a:t>Great paper with useful theoretical insights and clean firm-level evidence</a:t>
            </a:r>
          </a:p>
        </p:txBody>
      </p:sp>
    </p:spTree>
    <p:extLst>
      <p:ext uri="{BB962C8B-B14F-4D97-AF65-F5344CB8AC3E}">
        <p14:creationId xmlns:p14="http://schemas.microsoft.com/office/powerpoint/2010/main" val="14438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Main ingredients in the theory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Exporting to countries under sanctions can be profitable but risky and costly</a:t>
            </a:r>
          </a:p>
          <a:p>
            <a:endParaRPr lang="en-US" dirty="0"/>
          </a:p>
          <a:p>
            <a:pPr lvl="1"/>
            <a:r>
              <a:rPr lang="en-US" b="1" dirty="0"/>
              <a:t>Profitable</a:t>
            </a:r>
            <a:r>
              <a:rPr lang="en-US" dirty="0"/>
              <a:t>: higher export volumes, and/or markups due to lower competition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6"/>
                </a:solidFill>
              </a:rPr>
              <a:t>Model with endogenous markups and strategic complementarity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b="1" dirty="0"/>
              <a:t>Costly</a:t>
            </a:r>
            <a:r>
              <a:rPr lang="en-US" dirty="0"/>
              <a:t>: higher transactions costs, esp. when using global currencies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 Affects entry decision of firms through zero profit condition</a:t>
            </a:r>
            <a:endParaRPr lang="en-US" b="1" dirty="0">
              <a:solidFill>
                <a:schemeClr val="accent6"/>
              </a:solidFill>
            </a:endParaRPr>
          </a:p>
          <a:p>
            <a:pPr lvl="1"/>
            <a:endParaRPr lang="en-US" b="1" dirty="0"/>
          </a:p>
          <a:p>
            <a:pPr lvl="1"/>
            <a:r>
              <a:rPr lang="en-US" b="1" dirty="0"/>
              <a:t>Risky</a:t>
            </a:r>
            <a:r>
              <a:rPr lang="en-US" dirty="0"/>
              <a:t>: Risk of non-payment</a:t>
            </a:r>
            <a:r>
              <a:rPr lang="en-US" dirty="0">
                <a:sym typeface="Wingdings" panose="05000000000000000000" pitchFamily="2" charset="2"/>
              </a:rPr>
              <a:t>, US secondary sanctions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 Add two theoretical motivations to discuss (</a:t>
            </a:r>
            <a:r>
              <a:rPr lang="en-US" b="1" dirty="0" err="1">
                <a:solidFill>
                  <a:schemeClr val="accent6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) choice of payment contract; (ii) choice of the invoicing currency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4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0CCB6A0-4DEB-9436-965B-E8DDE402CAB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Theory remarks I : financial costs and heterogeneity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A8CFEB-5414-2F75-1CF4-FD7F96DC0B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Financial costs</a:t>
            </a:r>
            <a:r>
              <a:rPr lang="en-US" dirty="0"/>
              <a:t> are fixed by assumption, but: </a:t>
            </a:r>
          </a:p>
          <a:p>
            <a:pPr lvl="1"/>
            <a:r>
              <a:rPr lang="en-US" dirty="0"/>
              <a:t>Could also have an </a:t>
            </a:r>
            <a:r>
              <a:rPr lang="en-US" b="1" dirty="0"/>
              <a:t>ad-valorem</a:t>
            </a:r>
            <a:r>
              <a:rPr lang="en-US" dirty="0"/>
              <a:t> component (e.g. due to use of financial instruments for hedging)</a:t>
            </a:r>
          </a:p>
          <a:p>
            <a:pPr lvl="1"/>
            <a:r>
              <a:rPr lang="en-US" dirty="0"/>
              <a:t>How they change is ambiguous as </a:t>
            </a:r>
            <a:r>
              <a:rPr lang="en-US" b="1" dirty="0"/>
              <a:t>CIA + PCP</a:t>
            </a:r>
            <a:r>
              <a:rPr lang="en-US" dirty="0"/>
              <a:t> a priori </a:t>
            </a:r>
            <a:r>
              <a:rPr lang="en-US" b="1" dirty="0"/>
              <a:t>reduce</a:t>
            </a:r>
            <a:r>
              <a:rPr lang="en-US" dirty="0"/>
              <a:t> variable or fixed cost (no funding of working capital, no financial hedging)</a:t>
            </a:r>
          </a:p>
          <a:p>
            <a:pPr lvl="1"/>
            <a:r>
              <a:rPr lang="en-US" dirty="0"/>
              <a:t>However, alternatives to SWIFT can be very costly + reputation cost can increase</a:t>
            </a:r>
          </a:p>
          <a:p>
            <a:pPr lvl="1"/>
            <a:r>
              <a:rPr lang="en-US" b="1" dirty="0"/>
              <a:t>Consequences for the zero-profit condition are ambiguous</a:t>
            </a:r>
            <a:endParaRPr lang="en-US" b="1" dirty="0">
              <a:sym typeface="Wingdings" panose="05000000000000000000" pitchFamily="2" charset="2"/>
            </a:endParaRPr>
          </a:p>
          <a:p>
            <a:endParaRPr lang="en-US" dirty="0"/>
          </a:p>
          <a:p>
            <a:r>
              <a:rPr lang="en-US" b="1" dirty="0"/>
              <a:t>Firm heterogeneity 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Increase in entry costs</a:t>
            </a:r>
            <a:r>
              <a:rPr lang="en-US" dirty="0"/>
              <a:t> benefits more to large profitable firms </a:t>
            </a:r>
          </a:p>
          <a:p>
            <a:pPr lvl="1"/>
            <a:r>
              <a:rPr lang="en-US" b="1" dirty="0"/>
              <a:t>Switch to CIA for payment or PCP</a:t>
            </a:r>
            <a:r>
              <a:rPr lang="en-US" dirty="0"/>
              <a:t> for invoicing beneficial to small exporters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Look at changes in the composition of exporters by size, in the data?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8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505A29F-23FE-C16C-A601-5BB69B635B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Theory remarks II : export volumes vs prices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60553B-2A50-81BB-9709-5C936ECC60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Theory with endogenous markups – literature on the exchange rate puzzle</a:t>
            </a:r>
          </a:p>
          <a:p>
            <a:pPr lvl="1"/>
            <a:r>
              <a:rPr lang="en-US" dirty="0"/>
              <a:t>Atkeson and Burstein (2007), Berman, Martin and Mayer (2012), </a:t>
            </a:r>
            <a:r>
              <a:rPr lang="en-US" dirty="0" err="1"/>
              <a:t>Amiti</a:t>
            </a:r>
            <a:r>
              <a:rPr lang="en-US" dirty="0"/>
              <a:t>, </a:t>
            </a:r>
            <a:r>
              <a:rPr lang="en-US" dirty="0" err="1"/>
              <a:t>Itskhoki</a:t>
            </a:r>
            <a:r>
              <a:rPr lang="en-US" dirty="0"/>
              <a:t> and </a:t>
            </a:r>
            <a:r>
              <a:rPr lang="en-US" dirty="0" err="1"/>
              <a:t>Konings</a:t>
            </a:r>
            <a:r>
              <a:rPr lang="en-US" dirty="0"/>
              <a:t> (2019)</a:t>
            </a:r>
          </a:p>
          <a:p>
            <a:pPr lvl="1"/>
            <a:r>
              <a:rPr lang="en-US" b="1" dirty="0"/>
              <a:t>Exchange rate depreciations</a:t>
            </a:r>
            <a:r>
              <a:rPr lang="en-US" dirty="0"/>
              <a:t> increases price competitiveness but </a:t>
            </a:r>
            <a:r>
              <a:rPr lang="en-US" b="1" dirty="0"/>
              <a:t>large firms</a:t>
            </a:r>
            <a:r>
              <a:rPr lang="en-US" dirty="0"/>
              <a:t> tend to adjust more their markups with strategic complementarity</a:t>
            </a:r>
          </a:p>
          <a:p>
            <a:pPr lvl="1"/>
            <a:r>
              <a:rPr lang="en-US" dirty="0"/>
              <a:t>Similar evidence in the context of tariffs</a:t>
            </a:r>
          </a:p>
          <a:p>
            <a:pPr lvl="1"/>
            <a:endParaRPr lang="en-US" dirty="0"/>
          </a:p>
          <a:p>
            <a:r>
              <a:rPr lang="en-US" dirty="0"/>
              <a:t>Context of sanctions: fixed cost /competition channel</a:t>
            </a:r>
          </a:p>
          <a:p>
            <a:pPr lvl="1"/>
            <a:r>
              <a:rPr lang="en-US" dirty="0"/>
              <a:t>Fixed costs increase for competitors in sanctioning countries (ambiguous for exporters based on Turkey), c</a:t>
            </a:r>
            <a:r>
              <a:rPr lang="en-US" dirty="0">
                <a:sym typeface="Wingdings" panose="05000000000000000000" pitchFamily="2" charset="2"/>
              </a:rPr>
              <a:t>ompetition is reduced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Expect: 	Firm entry (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??</a:t>
            </a:r>
            <a:r>
              <a:rPr lang="en-US" b="1" dirty="0">
                <a:sym typeface="Wingdings" panose="05000000000000000000" pitchFamily="2" charset="2"/>
              </a:rPr>
              <a:t>) / prices and markups (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+</a:t>
            </a:r>
            <a:r>
              <a:rPr lang="en-US" b="1" dirty="0">
                <a:sym typeface="Wingdings" panose="05000000000000000000" pitchFamily="2" charset="2"/>
              </a:rPr>
              <a:t>) / export volumes (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??</a:t>
            </a:r>
            <a:r>
              <a:rPr lang="en-US" b="1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Data: 	Firm entry (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+</a:t>
            </a:r>
            <a:r>
              <a:rPr lang="en-US" b="1" dirty="0">
                <a:sym typeface="Wingdings" panose="05000000000000000000" pitchFamily="2" charset="2"/>
              </a:rPr>
              <a:t>) / prices and markups (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+</a:t>
            </a:r>
            <a:r>
              <a:rPr lang="en-US" b="1" dirty="0">
                <a:sym typeface="Wingdings" panose="05000000000000000000" pitchFamily="2" charset="2"/>
              </a:rPr>
              <a:t>) / export volumes (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+</a:t>
            </a:r>
            <a:r>
              <a:rPr lang="en-US" b="1" dirty="0">
                <a:sym typeface="Wingdings" panose="05000000000000000000" pitchFamily="2" charset="2"/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170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DB57D8D-8F12-1150-8A44-7DE6AF82E74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Theory remarks III : Connector countries after sanctions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16D2E-2187-6C9C-777F-4D6CFFEFAC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different theoretical frameworks</a:t>
            </a:r>
          </a:p>
          <a:p>
            <a:pPr lvl="1"/>
            <a:r>
              <a:rPr lang="en-US" dirty="0"/>
              <a:t>In structural models such as Caliendo-</a:t>
            </a:r>
            <a:r>
              <a:rPr lang="en-US" dirty="0" err="1"/>
              <a:t>Parro</a:t>
            </a:r>
            <a:r>
              <a:rPr lang="en-US" dirty="0"/>
              <a:t>, or </a:t>
            </a:r>
            <a:r>
              <a:rPr lang="en-US" dirty="0" err="1"/>
              <a:t>Baqaee-Fahri</a:t>
            </a:r>
            <a:r>
              <a:rPr lang="en-US" dirty="0"/>
              <a:t>, with CES preferences and fixed markup, exports would be reallocated proportionately to all third countries not implementing sanctions</a:t>
            </a:r>
          </a:p>
          <a:p>
            <a:pPr lvl="1"/>
            <a:endParaRPr lang="en-US" dirty="0"/>
          </a:p>
          <a:p>
            <a:r>
              <a:rPr lang="en-US" dirty="0"/>
              <a:t>Alternative Demand channel : </a:t>
            </a:r>
          </a:p>
          <a:p>
            <a:pPr lvl="1"/>
            <a:r>
              <a:rPr lang="en-US" dirty="0"/>
              <a:t>Non-homothetic preferences in the importing country</a:t>
            </a:r>
          </a:p>
          <a:p>
            <a:pPr lvl="1"/>
            <a:r>
              <a:rPr lang="en-US" dirty="0"/>
              <a:t>Preference shock in RU for TUR goods</a:t>
            </a:r>
          </a:p>
          <a:p>
            <a:pPr lvl="1"/>
            <a:endParaRPr lang="en-US" dirty="0"/>
          </a:p>
          <a:p>
            <a:r>
              <a:rPr lang="en-US" dirty="0"/>
              <a:t>Alternative Supply channels:</a:t>
            </a:r>
          </a:p>
          <a:p>
            <a:pPr lvl="1"/>
            <a:r>
              <a:rPr lang="en-US" dirty="0" err="1"/>
              <a:t>Fajgelbaum</a:t>
            </a:r>
            <a:r>
              <a:rPr lang="en-US" dirty="0"/>
              <a:t> et al., (2023) Positive impact of US-China trade war on exports by bystander countries</a:t>
            </a:r>
          </a:p>
          <a:p>
            <a:pPr lvl="1"/>
            <a:r>
              <a:rPr lang="en-US" dirty="0"/>
              <a:t>Model : Slope of the supply curve and  substitutability with the supply from the targeted country</a:t>
            </a:r>
          </a:p>
          <a:p>
            <a:endParaRPr lang="en-US" dirty="0"/>
          </a:p>
          <a:p>
            <a:r>
              <a:rPr lang="en-US" dirty="0"/>
              <a:t>Trade networks and supply chains:</a:t>
            </a:r>
          </a:p>
          <a:p>
            <a:pPr lvl="1"/>
            <a:r>
              <a:rPr lang="en-US" dirty="0"/>
              <a:t>Trade routes reorganize along second best options, beyond specialization and demand 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Data: Micro to macro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12750" y="950671"/>
            <a:ext cx="10952163" cy="11829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increase in Turkish exports to Russia is not controversial </a:t>
            </a:r>
          </a:p>
          <a:p>
            <a:pPr lvl="1"/>
            <a:r>
              <a:rPr lang="en-US" dirty="0"/>
              <a:t>Paper is focusing on micro channels</a:t>
            </a:r>
          </a:p>
          <a:p>
            <a:pPr lvl="1"/>
            <a:r>
              <a:rPr lang="en-US" dirty="0"/>
              <a:t>Based on micro data: would be interesting to give more insights on </a:t>
            </a:r>
            <a:r>
              <a:rPr lang="en-US" b="1" dirty="0"/>
              <a:t>aggregate contribution of firm entry vs exports growth among continuers, sector patterns, volume vs price effects</a:t>
            </a:r>
          </a:p>
          <a:p>
            <a:pPr lvl="1"/>
            <a:endParaRPr lang="en-US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656431" y="2264226"/>
          <a:ext cx="5232400" cy="383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6181561" y="2264225"/>
          <a:ext cx="5096037" cy="383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51200" y="6230613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Turkey customs via Trade Data Monitor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442857" y="3824514"/>
            <a:ext cx="7257" cy="9071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76915" y="4158343"/>
            <a:ext cx="1516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USD appreciation vs TRY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521712" y="4285301"/>
            <a:ext cx="1516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USD appreciation vs TRY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1021193" y="3820760"/>
            <a:ext cx="7257" cy="9071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7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Micro to macro: impact on output growth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12750" y="1184275"/>
            <a:ext cx="5504303" cy="4711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Industrial output is pretty flat since Feb 2022</a:t>
            </a:r>
          </a:p>
          <a:p>
            <a:pPr lvl="1"/>
            <a:r>
              <a:rPr lang="en-US" dirty="0"/>
              <a:t>Consistent with table 6 in paper on total exports (weaker specification).</a:t>
            </a:r>
          </a:p>
          <a:p>
            <a:pPr lvl="1"/>
            <a:r>
              <a:rPr lang="en-US" dirty="0"/>
              <a:t>Other counteracting macroeconomic forces : weak domestic demand?</a:t>
            </a:r>
          </a:p>
          <a:p>
            <a:pPr lvl="1"/>
            <a:r>
              <a:rPr lang="en-US" b="1" dirty="0"/>
              <a:t>Other stories: re-exports of EU products not detected in re-exports data</a:t>
            </a:r>
          </a:p>
          <a:p>
            <a:pPr lvl="1"/>
            <a:endParaRPr lang="en-US" dirty="0"/>
          </a:p>
          <a:p>
            <a:r>
              <a:rPr lang="en-US" dirty="0"/>
              <a:t>Additional outcome variables:</a:t>
            </a:r>
          </a:p>
          <a:p>
            <a:pPr lvl="1"/>
            <a:r>
              <a:rPr lang="en-US" b="1" dirty="0"/>
              <a:t>Within</a:t>
            </a:r>
            <a:r>
              <a:rPr lang="en-US" dirty="0"/>
              <a:t>: Real output, sales, employment, TFP…</a:t>
            </a:r>
          </a:p>
          <a:p>
            <a:pPr lvl="1"/>
            <a:r>
              <a:rPr lang="en-US" b="1" dirty="0"/>
              <a:t>Between</a:t>
            </a:r>
            <a:r>
              <a:rPr lang="en-US" dirty="0"/>
              <a:t> : changes in the average size of exporters, how that this informs about entry costs?</a:t>
            </a:r>
          </a:p>
        </p:txBody>
      </p:sp>
      <p:graphicFrame>
        <p:nvGraphicFramePr>
          <p:cNvPr id="4" name="Graphiqu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23529"/>
              </p:ext>
            </p:extLst>
          </p:nvPr>
        </p:nvGraphicFramePr>
        <p:xfrm>
          <a:off x="5987198" y="1108836"/>
          <a:ext cx="5903934" cy="486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46E6AB3-EE0B-8976-F384-A35AAFCC65C1}"/>
              </a:ext>
            </a:extLst>
          </p:cNvPr>
          <p:cNvSpPr txBox="1"/>
          <p:nvPr/>
        </p:nvSpPr>
        <p:spPr>
          <a:xfrm>
            <a:off x="6073398" y="6049355"/>
            <a:ext cx="581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TurkStat</a:t>
            </a:r>
            <a:r>
              <a:rPr lang="en-US" dirty="0"/>
              <a:t>, Industrial Production Index,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13060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DA6496B-BA3E-60D8-7C33-5F1526F39E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Empirical analysis is very convincing … just few remarks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D3DE8E-EF5F-0ECA-C080-F5A2391F4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(~2/3) of the export response is not going through sanctioned goods</a:t>
            </a:r>
          </a:p>
          <a:p>
            <a:pPr lvl="1"/>
            <a:r>
              <a:rPr lang="en-US" dirty="0"/>
              <a:t>Substantial share of the impact is due to goods with ex-ante </a:t>
            </a:r>
            <a:r>
              <a:rPr lang="en-US" b="1" dirty="0"/>
              <a:t>high EU market share</a:t>
            </a:r>
          </a:p>
          <a:p>
            <a:pPr lvl="1"/>
            <a:r>
              <a:rPr lang="en-US" dirty="0"/>
              <a:t>Even though data excludes new exporters and re-exports, looks like network effect with EU exports re-routed through connector countries such as Turkey</a:t>
            </a:r>
          </a:p>
        </p:txBody>
      </p:sp>
    </p:spTree>
    <p:extLst>
      <p:ext uri="{BB962C8B-B14F-4D97-AF65-F5344CB8AC3E}">
        <p14:creationId xmlns:p14="http://schemas.microsoft.com/office/powerpoint/2010/main" val="3043884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Grand écran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Trading around Geopolitics  by Corsetti, Demir and Javorcik  Discussion by Antoine Berthou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Présentation PowerPoint</dc:title>
  <dc:creator/>
  <lastModifiedBy/>
  <revision>269</revision>
  <dcterms:created xsi:type="dcterms:W3CDTF">2024-04-15T13:30:35.0000000Z</dcterms:created>
  <dcterms:modified xsi:type="dcterms:W3CDTF">2024-11-20T23:43:27.0000000Z</dcterms:modified>
</coreProperties>
</file>