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3"/>
  </p:notesMasterIdLst>
  <p:sldIdLst>
    <p:sldId id="295" r:id="rId5"/>
    <p:sldId id="296" r:id="rId6"/>
    <p:sldId id="288" r:id="rId7"/>
    <p:sldId id="289" r:id="rId8"/>
    <p:sldId id="297" r:id="rId9"/>
    <p:sldId id="305" r:id="rId10"/>
    <p:sldId id="298" r:id="rId11"/>
    <p:sldId id="299" r:id="rId12"/>
    <p:sldId id="304" r:id="rId13"/>
    <p:sldId id="300" r:id="rId14"/>
    <p:sldId id="301" r:id="rId15"/>
    <p:sldId id="302" r:id="rId16"/>
    <p:sldId id="303" r:id="rId17"/>
    <p:sldId id="290" r:id="rId18"/>
    <p:sldId id="291" r:id="rId19"/>
    <p:sldId id="292" r:id="rId20"/>
    <p:sldId id="293" r:id="rId21"/>
    <p:sldId id="306" r:id="rId2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77F7D11-A859-4005-0298-5FAE06C38814}" name="Klaver, A.M. (Sandra) (NATIN_BOBI)" initials="KA((" userId="S::a.m.klaver@dnb.nl::918d4330-8ce0-4a41-b8ea-3a7cd1c938ee" providerId="AD"/>
  <p188:author id="{7B3E0A13-E18D-3B74-2C96-0AE4612FDC80}" name="Visser, J. (Jacques) (NATIN_BOBI)" initials="VJ((" userId="S::j.visser@dnb.nl::405c5560-a916-4e90-9b89-0ec49b43e3a0" providerId="AD"/>
  <p188:author id="{67097BBF-D98B-8413-E348-8C661AC6E913}" name="Ottow, J.S.J. (Joris) (NATIN_BOBI)" initials="OJ((" userId="S::J.S.J.Ottow@dnb.nl::096ecde3-a6c5-41f0-b9d0-0919695092b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26AB"/>
    <a:srgbClr val="73C2FA"/>
    <a:srgbClr val="3B54F5"/>
    <a:srgbClr val="FAAA00"/>
    <a:srgbClr val="94E5BA"/>
    <a:srgbClr val="4AD480"/>
    <a:srgbClr val="0C8754"/>
    <a:srgbClr val="F08785"/>
    <a:srgbClr val="F5B5B5"/>
    <a:srgbClr val="E85E5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76CAFE-D142-4568-A2DC-0D78CD8B946F}" v="1" dt="2025-02-05T13:44:18.274"/>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26" y="102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5C7E5D-B772-4E56-B10B-94AA297DFC62}" type="datetimeFigureOut">
              <a:rPr lang="nl-NL" smtClean="0"/>
              <a:t>5-2-2025</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02AC4A-FF95-4337-A46B-177846F4E28F}" type="slidenum">
              <a:rPr lang="nl-NL" smtClean="0"/>
              <a:t>‹nr.›</a:t>
            </a:fld>
            <a:endParaRPr lang="nl-NL" dirty="0"/>
          </a:p>
        </p:txBody>
      </p:sp>
    </p:spTree>
    <p:extLst>
      <p:ext uri="{BB962C8B-B14F-4D97-AF65-F5344CB8AC3E}">
        <p14:creationId xmlns:p14="http://schemas.microsoft.com/office/powerpoint/2010/main" val="579702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NL" dirty="0"/>
          </a:p>
        </p:txBody>
      </p:sp>
      <p:sp>
        <p:nvSpPr>
          <p:cNvPr id="4" name="Tijdelijke aanduiding voor dianummer 3"/>
          <p:cNvSpPr>
            <a:spLocks noGrp="1"/>
          </p:cNvSpPr>
          <p:nvPr>
            <p:ph type="sldNum" sz="quarter" idx="5"/>
          </p:nvPr>
        </p:nvSpPr>
        <p:spPr/>
        <p:txBody>
          <a:bodyPr/>
          <a:lstStyle/>
          <a:p>
            <a:fld id="{A602AC4A-FF95-4337-A46B-177846F4E28F}" type="slidenum">
              <a:rPr lang="nl-NL" smtClean="0"/>
              <a:t>5</a:t>
            </a:fld>
            <a:endParaRPr lang="nl-NL" dirty="0"/>
          </a:p>
        </p:txBody>
      </p:sp>
    </p:spTree>
    <p:extLst>
      <p:ext uri="{BB962C8B-B14F-4D97-AF65-F5344CB8AC3E}">
        <p14:creationId xmlns:p14="http://schemas.microsoft.com/office/powerpoint/2010/main" val="8140721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NL" dirty="0"/>
          </a:p>
        </p:txBody>
      </p:sp>
      <p:sp>
        <p:nvSpPr>
          <p:cNvPr id="4" name="Tijdelijke aanduiding voor dianummer 3"/>
          <p:cNvSpPr>
            <a:spLocks noGrp="1"/>
          </p:cNvSpPr>
          <p:nvPr>
            <p:ph type="sldNum" sz="quarter" idx="5"/>
          </p:nvPr>
        </p:nvSpPr>
        <p:spPr/>
        <p:txBody>
          <a:bodyPr/>
          <a:lstStyle/>
          <a:p>
            <a:fld id="{A602AC4A-FF95-4337-A46B-177846F4E28F}" type="slidenum">
              <a:rPr lang="nl-NL" smtClean="0"/>
              <a:t>6</a:t>
            </a:fld>
            <a:endParaRPr lang="nl-NL" dirty="0"/>
          </a:p>
        </p:txBody>
      </p:sp>
    </p:spTree>
    <p:extLst>
      <p:ext uri="{BB962C8B-B14F-4D97-AF65-F5344CB8AC3E}">
        <p14:creationId xmlns:p14="http://schemas.microsoft.com/office/powerpoint/2010/main" val="23032789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NL" dirty="0"/>
          </a:p>
        </p:txBody>
      </p:sp>
      <p:sp>
        <p:nvSpPr>
          <p:cNvPr id="4" name="Tijdelijke aanduiding voor dianummer 3"/>
          <p:cNvSpPr>
            <a:spLocks noGrp="1"/>
          </p:cNvSpPr>
          <p:nvPr>
            <p:ph type="sldNum" sz="quarter" idx="5"/>
          </p:nvPr>
        </p:nvSpPr>
        <p:spPr/>
        <p:txBody>
          <a:bodyPr/>
          <a:lstStyle/>
          <a:p>
            <a:fld id="{A602AC4A-FF95-4337-A46B-177846F4E28F}" type="slidenum">
              <a:rPr lang="nl-NL" smtClean="0"/>
              <a:t>11</a:t>
            </a:fld>
            <a:endParaRPr lang="nl-NL" dirty="0"/>
          </a:p>
        </p:txBody>
      </p:sp>
    </p:spTree>
    <p:extLst>
      <p:ext uri="{BB962C8B-B14F-4D97-AF65-F5344CB8AC3E}">
        <p14:creationId xmlns:p14="http://schemas.microsoft.com/office/powerpoint/2010/main" val="42767597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NL" dirty="0"/>
          </a:p>
        </p:txBody>
      </p:sp>
      <p:sp>
        <p:nvSpPr>
          <p:cNvPr id="4" name="Tijdelijke aanduiding voor dianummer 3"/>
          <p:cNvSpPr>
            <a:spLocks noGrp="1"/>
          </p:cNvSpPr>
          <p:nvPr>
            <p:ph type="sldNum" sz="quarter" idx="5"/>
          </p:nvPr>
        </p:nvSpPr>
        <p:spPr/>
        <p:txBody>
          <a:bodyPr/>
          <a:lstStyle/>
          <a:p>
            <a:fld id="{A602AC4A-FF95-4337-A46B-177846F4E28F}" type="slidenum">
              <a:rPr lang="nl-NL" smtClean="0"/>
              <a:t>12</a:t>
            </a:fld>
            <a:endParaRPr lang="nl-NL" dirty="0"/>
          </a:p>
        </p:txBody>
      </p:sp>
    </p:spTree>
    <p:extLst>
      <p:ext uri="{BB962C8B-B14F-4D97-AF65-F5344CB8AC3E}">
        <p14:creationId xmlns:p14="http://schemas.microsoft.com/office/powerpoint/2010/main" val="4123581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NL" dirty="0"/>
          </a:p>
        </p:txBody>
      </p:sp>
      <p:sp>
        <p:nvSpPr>
          <p:cNvPr id="4" name="Tijdelijke aanduiding voor dianummer 3"/>
          <p:cNvSpPr>
            <a:spLocks noGrp="1"/>
          </p:cNvSpPr>
          <p:nvPr>
            <p:ph type="sldNum" sz="quarter" idx="5"/>
          </p:nvPr>
        </p:nvSpPr>
        <p:spPr/>
        <p:txBody>
          <a:bodyPr/>
          <a:lstStyle/>
          <a:p>
            <a:fld id="{A602AC4A-FF95-4337-A46B-177846F4E28F}" type="slidenum">
              <a:rPr lang="nl-NL" smtClean="0"/>
              <a:t>14</a:t>
            </a:fld>
            <a:endParaRPr lang="nl-NL" dirty="0"/>
          </a:p>
        </p:txBody>
      </p:sp>
    </p:spTree>
    <p:extLst>
      <p:ext uri="{BB962C8B-B14F-4D97-AF65-F5344CB8AC3E}">
        <p14:creationId xmlns:p14="http://schemas.microsoft.com/office/powerpoint/2010/main" val="33616695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NL" dirty="0"/>
          </a:p>
        </p:txBody>
      </p:sp>
      <p:sp>
        <p:nvSpPr>
          <p:cNvPr id="4" name="Tijdelijke aanduiding voor dianummer 3"/>
          <p:cNvSpPr>
            <a:spLocks noGrp="1"/>
          </p:cNvSpPr>
          <p:nvPr>
            <p:ph type="sldNum" sz="quarter" idx="5"/>
          </p:nvPr>
        </p:nvSpPr>
        <p:spPr/>
        <p:txBody>
          <a:bodyPr/>
          <a:lstStyle/>
          <a:p>
            <a:fld id="{A602AC4A-FF95-4337-A46B-177846F4E28F}" type="slidenum">
              <a:rPr lang="nl-NL" smtClean="0"/>
              <a:t>15</a:t>
            </a:fld>
            <a:endParaRPr lang="nl-NL" dirty="0"/>
          </a:p>
        </p:txBody>
      </p:sp>
    </p:spTree>
    <p:extLst>
      <p:ext uri="{BB962C8B-B14F-4D97-AF65-F5344CB8AC3E}">
        <p14:creationId xmlns:p14="http://schemas.microsoft.com/office/powerpoint/2010/main" val="8552591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dia_Koningblauw">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3C15CA-DBCD-DEFF-3A7D-FB79CC53459A}"/>
              </a:ext>
            </a:extLst>
          </p:cNvPr>
          <p:cNvSpPr>
            <a:spLocks noGrp="1"/>
          </p:cNvSpPr>
          <p:nvPr>
            <p:ph type="ctrTitle" hasCustomPrompt="1"/>
          </p:nvPr>
        </p:nvSpPr>
        <p:spPr>
          <a:xfrm>
            <a:off x="598207" y="2777386"/>
            <a:ext cx="11016000" cy="1897165"/>
          </a:xfrm>
        </p:spPr>
        <p:txBody>
          <a:bodyPr anchor="b"/>
          <a:lstStyle>
            <a:lvl1pPr algn="l">
              <a:defRPr sz="4000">
                <a:solidFill>
                  <a:schemeClr val="bg1"/>
                </a:solidFill>
              </a:defRPr>
            </a:lvl1pPr>
          </a:lstStyle>
          <a:p>
            <a:r>
              <a:rPr lang="nl-NL"/>
              <a:t>Klik om stijl te bewerken</a:t>
            </a:r>
            <a:br>
              <a:rPr lang="nl-NL"/>
            </a:br>
            <a:r>
              <a:rPr lang="nl-NL" err="1"/>
              <a:t>Powerpoint</a:t>
            </a:r>
            <a:endParaRPr lang="nl-NL"/>
          </a:p>
        </p:txBody>
      </p:sp>
      <p:sp>
        <p:nvSpPr>
          <p:cNvPr id="3" name="Ondertitel 2">
            <a:extLst>
              <a:ext uri="{FF2B5EF4-FFF2-40B4-BE49-F238E27FC236}">
                <a16:creationId xmlns:a16="http://schemas.microsoft.com/office/drawing/2014/main" id="{7AEEEB8A-AF44-1147-86EB-25DC17113E24}"/>
              </a:ext>
            </a:extLst>
          </p:cNvPr>
          <p:cNvSpPr>
            <a:spLocks noGrp="1"/>
          </p:cNvSpPr>
          <p:nvPr>
            <p:ph type="subTitle" idx="1"/>
          </p:nvPr>
        </p:nvSpPr>
        <p:spPr>
          <a:xfrm>
            <a:off x="598207" y="4674551"/>
            <a:ext cx="11016000" cy="427290"/>
          </a:xfrm>
        </p:spPr>
        <p:txBody>
          <a:bodyPr wrap="none">
            <a:noAutofit/>
          </a:bodyPr>
          <a:lstStyle>
            <a:lvl1pPr marL="0" indent="0" algn="l">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12" name="Afbeelding 11">
            <a:extLst>
              <a:ext uri="{FF2B5EF4-FFF2-40B4-BE49-F238E27FC236}">
                <a16:creationId xmlns:a16="http://schemas.microsoft.com/office/drawing/2014/main" id="{E18F065E-F54D-193B-D3CE-06E7FBE970A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82927" y="5251219"/>
            <a:ext cx="2746800" cy="877203"/>
          </a:xfrm>
          <a:prstGeom prst="rect">
            <a:avLst/>
          </a:prstGeom>
        </p:spPr>
      </p:pic>
      <p:sp>
        <p:nvSpPr>
          <p:cNvPr id="14" name="Tijdelijke aanduiding voor tekst 13">
            <a:extLst>
              <a:ext uri="{FF2B5EF4-FFF2-40B4-BE49-F238E27FC236}">
                <a16:creationId xmlns:a16="http://schemas.microsoft.com/office/drawing/2014/main" id="{7DE2C2D6-1409-5FB4-8280-0E50C4325B8A}"/>
              </a:ext>
            </a:extLst>
          </p:cNvPr>
          <p:cNvSpPr>
            <a:spLocks noGrp="1"/>
          </p:cNvSpPr>
          <p:nvPr>
            <p:ph type="body" sz="quarter" idx="10" hasCustomPrompt="1"/>
          </p:nvPr>
        </p:nvSpPr>
        <p:spPr>
          <a:xfrm>
            <a:off x="7734299" y="428625"/>
            <a:ext cx="3879907" cy="440202"/>
          </a:xfrm>
        </p:spPr>
        <p:txBody>
          <a:bodyPr wrap="none"/>
          <a:lstStyle>
            <a:lvl1pPr algn="r">
              <a:defRPr>
                <a:solidFill>
                  <a:schemeClr val="bg1">
                    <a:alpha val="60000"/>
                  </a:schemeClr>
                </a:solidFill>
              </a:defRPr>
            </a:lvl1pPr>
          </a:lstStyle>
          <a:p>
            <a:pPr lvl="0"/>
            <a:r>
              <a:rPr lang="nl-NL"/>
              <a:t>datum</a:t>
            </a:r>
          </a:p>
        </p:txBody>
      </p:sp>
      <p:sp>
        <p:nvSpPr>
          <p:cNvPr id="15" name="Tijdelijke aanduiding voor tekst 13">
            <a:extLst>
              <a:ext uri="{FF2B5EF4-FFF2-40B4-BE49-F238E27FC236}">
                <a16:creationId xmlns:a16="http://schemas.microsoft.com/office/drawing/2014/main" id="{578FF6ED-1E7C-D49D-800D-9D7AF2632E09}"/>
              </a:ext>
            </a:extLst>
          </p:cNvPr>
          <p:cNvSpPr>
            <a:spLocks noGrp="1"/>
          </p:cNvSpPr>
          <p:nvPr>
            <p:ph type="body" sz="quarter" idx="11" hasCustomPrompt="1"/>
          </p:nvPr>
        </p:nvSpPr>
        <p:spPr>
          <a:xfrm>
            <a:off x="4112655" y="5738222"/>
            <a:ext cx="7501552" cy="288722"/>
          </a:xfrm>
        </p:spPr>
        <p:txBody>
          <a:bodyPr wrap="none"/>
          <a:lstStyle>
            <a:lvl1pPr algn="r">
              <a:defRPr sz="1400">
                <a:solidFill>
                  <a:schemeClr val="bg1"/>
                </a:solidFill>
              </a:defRPr>
            </a:lvl1pPr>
          </a:lstStyle>
          <a:p>
            <a:pPr lvl="0"/>
            <a:r>
              <a:rPr lang="nl-NL"/>
              <a:t>Spreker(s)</a:t>
            </a:r>
          </a:p>
        </p:txBody>
      </p:sp>
    </p:spTree>
    <p:extLst>
      <p:ext uri="{BB962C8B-B14F-4D97-AF65-F5344CB8AC3E}">
        <p14:creationId xmlns:p14="http://schemas.microsoft.com/office/powerpoint/2010/main" val="4158622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eldia_Koningblauw">
    <p:bg>
      <p:bgPr>
        <a:solidFill>
          <a:srgbClr val="1226AA"/>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C64E6C84-7642-12BC-8321-D8699187B729}"/>
              </a:ext>
            </a:extLst>
          </p:cNvPr>
          <p:cNvSpPr/>
          <p:nvPr userDrawn="1"/>
        </p:nvSpPr>
        <p:spPr>
          <a:xfrm>
            <a:off x="-9257" y="0"/>
            <a:ext cx="9610457" cy="6864906"/>
          </a:xfrm>
          <a:custGeom>
            <a:avLst/>
            <a:gdLst>
              <a:gd name="connsiteX0" fmla="*/ 0 w 12883169"/>
              <a:gd name="connsiteY0" fmla="*/ 17831212 h 17831214"/>
              <a:gd name="connsiteX1" fmla="*/ 202 w 12883169"/>
              <a:gd name="connsiteY1" fmla="*/ 17831212 h 17831214"/>
              <a:gd name="connsiteX2" fmla="*/ 107 w 12883169"/>
              <a:gd name="connsiteY2" fmla="*/ 17831214 h 17831214"/>
              <a:gd name="connsiteX3" fmla="*/ 3354638 w 12883169"/>
              <a:gd name="connsiteY3" fmla="*/ 0 h 17831214"/>
              <a:gd name="connsiteX4" fmla="*/ 8308527 w 12883169"/>
              <a:gd name="connsiteY4" fmla="*/ 0 h 17831214"/>
              <a:gd name="connsiteX5" fmla="*/ 8697368 w 12883169"/>
              <a:gd name="connsiteY5" fmla="*/ 262880 h 17831214"/>
              <a:gd name="connsiteX6" fmla="*/ 12859879 w 12883169"/>
              <a:gd name="connsiteY6" fmla="*/ 6639957 h 17831214"/>
              <a:gd name="connsiteX7" fmla="*/ 12883169 w 12883169"/>
              <a:gd name="connsiteY7" fmla="*/ 6864906 h 17831214"/>
              <a:gd name="connsiteX8" fmla="*/ 3354638 w 12883169"/>
              <a:gd name="connsiteY8" fmla="*/ 6864906 h 17831214"/>
              <a:gd name="connsiteX0" fmla="*/ 2568608 w 12883063"/>
              <a:gd name="connsiteY0" fmla="*/ 9601612 h 17831214"/>
              <a:gd name="connsiteX1" fmla="*/ 96 w 12883063"/>
              <a:gd name="connsiteY1" fmla="*/ 17831212 h 17831214"/>
              <a:gd name="connsiteX2" fmla="*/ 1 w 12883063"/>
              <a:gd name="connsiteY2" fmla="*/ 17831214 h 17831214"/>
              <a:gd name="connsiteX3" fmla="*/ 2568608 w 12883063"/>
              <a:gd name="connsiteY3" fmla="*/ 9601612 h 17831214"/>
              <a:gd name="connsiteX4" fmla="*/ 3354532 w 12883063"/>
              <a:gd name="connsiteY4" fmla="*/ 0 h 17831214"/>
              <a:gd name="connsiteX5" fmla="*/ 8308421 w 12883063"/>
              <a:gd name="connsiteY5" fmla="*/ 0 h 17831214"/>
              <a:gd name="connsiteX6" fmla="*/ 8697262 w 12883063"/>
              <a:gd name="connsiteY6" fmla="*/ 262880 h 17831214"/>
              <a:gd name="connsiteX7" fmla="*/ 12859773 w 12883063"/>
              <a:gd name="connsiteY7" fmla="*/ 6639957 h 17831214"/>
              <a:gd name="connsiteX8" fmla="*/ 12883063 w 12883063"/>
              <a:gd name="connsiteY8" fmla="*/ 6864906 h 17831214"/>
              <a:gd name="connsiteX9" fmla="*/ 3354532 w 12883063"/>
              <a:gd name="connsiteY9" fmla="*/ 6864906 h 17831214"/>
              <a:gd name="connsiteX10" fmla="*/ 3354532 w 12883063"/>
              <a:gd name="connsiteY10" fmla="*/ 0 h 17831214"/>
              <a:gd name="connsiteX0" fmla="*/ 2568513 w 12882968"/>
              <a:gd name="connsiteY0" fmla="*/ 9601612 h 17831212"/>
              <a:gd name="connsiteX1" fmla="*/ 1 w 12882968"/>
              <a:gd name="connsiteY1" fmla="*/ 17831212 h 17831212"/>
              <a:gd name="connsiteX2" fmla="*/ 1133162 w 12882968"/>
              <a:gd name="connsiteY2" fmla="*/ 8839614 h 17831212"/>
              <a:gd name="connsiteX3" fmla="*/ 2568513 w 12882968"/>
              <a:gd name="connsiteY3" fmla="*/ 9601612 h 17831212"/>
              <a:gd name="connsiteX4" fmla="*/ 3354437 w 12882968"/>
              <a:gd name="connsiteY4" fmla="*/ 0 h 17831212"/>
              <a:gd name="connsiteX5" fmla="*/ 8308326 w 12882968"/>
              <a:gd name="connsiteY5" fmla="*/ 0 h 17831212"/>
              <a:gd name="connsiteX6" fmla="*/ 8697167 w 12882968"/>
              <a:gd name="connsiteY6" fmla="*/ 262880 h 17831212"/>
              <a:gd name="connsiteX7" fmla="*/ 12859678 w 12882968"/>
              <a:gd name="connsiteY7" fmla="*/ 6639957 h 17831212"/>
              <a:gd name="connsiteX8" fmla="*/ 12882968 w 12882968"/>
              <a:gd name="connsiteY8" fmla="*/ 6864906 h 17831212"/>
              <a:gd name="connsiteX9" fmla="*/ 3354437 w 12882968"/>
              <a:gd name="connsiteY9" fmla="*/ 6864906 h 17831212"/>
              <a:gd name="connsiteX10" fmla="*/ 3354437 w 12882968"/>
              <a:gd name="connsiteY10" fmla="*/ 0 h 17831212"/>
              <a:gd name="connsiteX0" fmla="*/ 4079520 w 14393975"/>
              <a:gd name="connsiteY0" fmla="*/ 9601612 h 10744612"/>
              <a:gd name="connsiteX1" fmla="*/ 0 w 14393975"/>
              <a:gd name="connsiteY1" fmla="*/ 10744612 h 10744612"/>
              <a:gd name="connsiteX2" fmla="*/ 2644169 w 14393975"/>
              <a:gd name="connsiteY2" fmla="*/ 8839614 h 10744612"/>
              <a:gd name="connsiteX3" fmla="*/ 4079520 w 14393975"/>
              <a:gd name="connsiteY3" fmla="*/ 9601612 h 10744612"/>
              <a:gd name="connsiteX4" fmla="*/ 4865444 w 14393975"/>
              <a:gd name="connsiteY4" fmla="*/ 0 h 10744612"/>
              <a:gd name="connsiteX5" fmla="*/ 9819333 w 14393975"/>
              <a:gd name="connsiteY5" fmla="*/ 0 h 10744612"/>
              <a:gd name="connsiteX6" fmla="*/ 10208174 w 14393975"/>
              <a:gd name="connsiteY6" fmla="*/ 262880 h 10744612"/>
              <a:gd name="connsiteX7" fmla="*/ 14370685 w 14393975"/>
              <a:gd name="connsiteY7" fmla="*/ 6639957 h 10744612"/>
              <a:gd name="connsiteX8" fmla="*/ 14393975 w 14393975"/>
              <a:gd name="connsiteY8" fmla="*/ 6864906 h 10744612"/>
              <a:gd name="connsiteX9" fmla="*/ 4865444 w 14393975"/>
              <a:gd name="connsiteY9" fmla="*/ 6864906 h 10744612"/>
              <a:gd name="connsiteX10" fmla="*/ 4865444 w 14393975"/>
              <a:gd name="connsiteY10" fmla="*/ 0 h 10744612"/>
              <a:gd name="connsiteX0" fmla="*/ 4079520 w 14393975"/>
              <a:gd name="connsiteY0" fmla="*/ 9601612 h 10744612"/>
              <a:gd name="connsiteX1" fmla="*/ 0 w 14393975"/>
              <a:gd name="connsiteY1" fmla="*/ 10744612 h 10744612"/>
              <a:gd name="connsiteX2" fmla="*/ 4079520 w 14393975"/>
              <a:gd name="connsiteY2" fmla="*/ 9601612 h 10744612"/>
              <a:gd name="connsiteX3" fmla="*/ 4865444 w 14393975"/>
              <a:gd name="connsiteY3" fmla="*/ 0 h 10744612"/>
              <a:gd name="connsiteX4" fmla="*/ 9819333 w 14393975"/>
              <a:gd name="connsiteY4" fmla="*/ 0 h 10744612"/>
              <a:gd name="connsiteX5" fmla="*/ 10208174 w 14393975"/>
              <a:gd name="connsiteY5" fmla="*/ 262880 h 10744612"/>
              <a:gd name="connsiteX6" fmla="*/ 14370685 w 14393975"/>
              <a:gd name="connsiteY6" fmla="*/ 6639957 h 10744612"/>
              <a:gd name="connsiteX7" fmla="*/ 14393975 w 14393975"/>
              <a:gd name="connsiteY7" fmla="*/ 6864906 h 10744612"/>
              <a:gd name="connsiteX8" fmla="*/ 4865444 w 14393975"/>
              <a:gd name="connsiteY8" fmla="*/ 6864906 h 10744612"/>
              <a:gd name="connsiteX9" fmla="*/ 4865444 w 14393975"/>
              <a:gd name="connsiteY9" fmla="*/ 0 h 10744612"/>
              <a:gd name="connsiteX0" fmla="*/ 0 w 9528531"/>
              <a:gd name="connsiteY0" fmla="*/ 0 h 6864906"/>
              <a:gd name="connsiteX1" fmla="*/ 4953889 w 9528531"/>
              <a:gd name="connsiteY1" fmla="*/ 0 h 6864906"/>
              <a:gd name="connsiteX2" fmla="*/ 5342730 w 9528531"/>
              <a:gd name="connsiteY2" fmla="*/ 262880 h 6864906"/>
              <a:gd name="connsiteX3" fmla="*/ 9505241 w 9528531"/>
              <a:gd name="connsiteY3" fmla="*/ 6639957 h 6864906"/>
              <a:gd name="connsiteX4" fmla="*/ 9528531 w 9528531"/>
              <a:gd name="connsiteY4" fmla="*/ 6864906 h 6864906"/>
              <a:gd name="connsiteX5" fmla="*/ 0 w 9528531"/>
              <a:gd name="connsiteY5" fmla="*/ 6864906 h 6864906"/>
              <a:gd name="connsiteX6" fmla="*/ 0 w 9528531"/>
              <a:gd name="connsiteY6" fmla="*/ 0 h 6864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528531" h="6864906">
                <a:moveTo>
                  <a:pt x="0" y="0"/>
                </a:moveTo>
                <a:lnTo>
                  <a:pt x="4953889" y="0"/>
                </a:lnTo>
                <a:lnTo>
                  <a:pt x="5342730" y="262880"/>
                </a:lnTo>
                <a:cubicBezTo>
                  <a:pt x="7620693" y="1878781"/>
                  <a:pt x="9156806" y="4120459"/>
                  <a:pt x="9505241" y="6639957"/>
                </a:cubicBezTo>
                <a:lnTo>
                  <a:pt x="9528531" y="6864906"/>
                </a:lnTo>
                <a:lnTo>
                  <a:pt x="0" y="6864906"/>
                </a:lnTo>
                <a:lnTo>
                  <a:pt x="0" y="0"/>
                </a:lnTo>
                <a:close/>
              </a:path>
            </a:pathLst>
          </a:custGeom>
          <a:gradFill flip="none" rotWithShape="1">
            <a:gsLst>
              <a:gs pos="100000">
                <a:srgbClr val="3B54F5"/>
              </a:gs>
              <a:gs pos="0">
                <a:srgbClr val="1226AA"/>
              </a:gs>
            </a:gsLst>
            <a:path path="circle">
              <a:fillToRect l="100000" t="100000"/>
            </a:path>
            <a:tileRect r="-100000" b="-100000"/>
          </a:gradFill>
          <a:ln w="444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nl-NL" dirty="0">
              <a:latin typeface="DNB Fedra Medium" pitchFamily="2" charset="0"/>
              <a:ea typeface="DNB Fedra Medium" pitchFamily="2" charset="0"/>
            </a:endParaRPr>
          </a:p>
        </p:txBody>
      </p:sp>
      <p:sp>
        <p:nvSpPr>
          <p:cNvPr id="2" name="Titel 1">
            <a:extLst>
              <a:ext uri="{FF2B5EF4-FFF2-40B4-BE49-F238E27FC236}">
                <a16:creationId xmlns:a16="http://schemas.microsoft.com/office/drawing/2014/main" id="{573C15CA-DBCD-DEFF-3A7D-FB79CC53459A}"/>
              </a:ext>
            </a:extLst>
          </p:cNvPr>
          <p:cNvSpPr>
            <a:spLocks noGrp="1"/>
          </p:cNvSpPr>
          <p:nvPr>
            <p:ph type="ctrTitle" hasCustomPrompt="1"/>
          </p:nvPr>
        </p:nvSpPr>
        <p:spPr>
          <a:xfrm>
            <a:off x="598207" y="2777386"/>
            <a:ext cx="11016000" cy="1897165"/>
          </a:xfrm>
        </p:spPr>
        <p:txBody>
          <a:bodyPr anchor="b"/>
          <a:lstStyle>
            <a:lvl1pPr algn="l">
              <a:defRPr sz="4000">
                <a:solidFill>
                  <a:schemeClr val="bg1"/>
                </a:solidFill>
              </a:defRPr>
            </a:lvl1pPr>
          </a:lstStyle>
          <a:p>
            <a:r>
              <a:rPr lang="nl-NL"/>
              <a:t>Klik om stijl te bewerken</a:t>
            </a:r>
            <a:br>
              <a:rPr lang="nl-NL"/>
            </a:br>
            <a:r>
              <a:rPr lang="nl-NL" err="1"/>
              <a:t>Powerpoint</a:t>
            </a:r>
            <a:endParaRPr lang="nl-NL"/>
          </a:p>
        </p:txBody>
      </p:sp>
      <p:sp>
        <p:nvSpPr>
          <p:cNvPr id="3" name="Ondertitel 2">
            <a:extLst>
              <a:ext uri="{FF2B5EF4-FFF2-40B4-BE49-F238E27FC236}">
                <a16:creationId xmlns:a16="http://schemas.microsoft.com/office/drawing/2014/main" id="{7AEEEB8A-AF44-1147-86EB-25DC17113E24}"/>
              </a:ext>
            </a:extLst>
          </p:cNvPr>
          <p:cNvSpPr>
            <a:spLocks noGrp="1"/>
          </p:cNvSpPr>
          <p:nvPr>
            <p:ph type="subTitle" idx="1"/>
          </p:nvPr>
        </p:nvSpPr>
        <p:spPr>
          <a:xfrm>
            <a:off x="598207" y="4674551"/>
            <a:ext cx="11016000" cy="427290"/>
          </a:xfrm>
        </p:spPr>
        <p:txBody>
          <a:bodyPr wrap="none">
            <a:noAutofit/>
          </a:bodyPr>
          <a:lstStyle>
            <a:lvl1pPr marL="0" indent="0" algn="l">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12" name="Afbeelding 11">
            <a:extLst>
              <a:ext uri="{FF2B5EF4-FFF2-40B4-BE49-F238E27FC236}">
                <a16:creationId xmlns:a16="http://schemas.microsoft.com/office/drawing/2014/main" id="{E18F065E-F54D-193B-D3CE-06E7FBE970A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2927" y="5251219"/>
            <a:ext cx="2746800" cy="877203"/>
          </a:xfrm>
          <a:prstGeom prst="rect">
            <a:avLst/>
          </a:prstGeom>
        </p:spPr>
      </p:pic>
      <p:sp>
        <p:nvSpPr>
          <p:cNvPr id="14" name="Tijdelijke aanduiding voor tekst 13">
            <a:extLst>
              <a:ext uri="{FF2B5EF4-FFF2-40B4-BE49-F238E27FC236}">
                <a16:creationId xmlns:a16="http://schemas.microsoft.com/office/drawing/2014/main" id="{7DE2C2D6-1409-5FB4-8280-0E50C4325B8A}"/>
              </a:ext>
            </a:extLst>
          </p:cNvPr>
          <p:cNvSpPr>
            <a:spLocks noGrp="1"/>
          </p:cNvSpPr>
          <p:nvPr>
            <p:ph type="body" sz="quarter" idx="10" hasCustomPrompt="1"/>
          </p:nvPr>
        </p:nvSpPr>
        <p:spPr>
          <a:xfrm>
            <a:off x="7734299" y="428625"/>
            <a:ext cx="3879907" cy="440202"/>
          </a:xfrm>
        </p:spPr>
        <p:txBody>
          <a:bodyPr wrap="none"/>
          <a:lstStyle>
            <a:lvl1pPr algn="r">
              <a:defRPr>
                <a:solidFill>
                  <a:schemeClr val="bg1">
                    <a:alpha val="60000"/>
                  </a:schemeClr>
                </a:solidFill>
              </a:defRPr>
            </a:lvl1pPr>
          </a:lstStyle>
          <a:p>
            <a:pPr lvl="0"/>
            <a:r>
              <a:rPr lang="nl-NL"/>
              <a:t>datum</a:t>
            </a:r>
          </a:p>
        </p:txBody>
      </p:sp>
      <p:sp>
        <p:nvSpPr>
          <p:cNvPr id="15" name="Tijdelijke aanduiding voor tekst 13">
            <a:extLst>
              <a:ext uri="{FF2B5EF4-FFF2-40B4-BE49-F238E27FC236}">
                <a16:creationId xmlns:a16="http://schemas.microsoft.com/office/drawing/2014/main" id="{578FF6ED-1E7C-D49D-800D-9D7AF2632E09}"/>
              </a:ext>
            </a:extLst>
          </p:cNvPr>
          <p:cNvSpPr>
            <a:spLocks noGrp="1"/>
          </p:cNvSpPr>
          <p:nvPr>
            <p:ph type="body" sz="quarter" idx="11" hasCustomPrompt="1"/>
          </p:nvPr>
        </p:nvSpPr>
        <p:spPr>
          <a:xfrm>
            <a:off x="4112655" y="5738222"/>
            <a:ext cx="7501552" cy="288722"/>
          </a:xfrm>
        </p:spPr>
        <p:txBody>
          <a:bodyPr wrap="none"/>
          <a:lstStyle>
            <a:lvl1pPr algn="r">
              <a:defRPr sz="1400">
                <a:solidFill>
                  <a:schemeClr val="bg1"/>
                </a:solidFill>
              </a:defRPr>
            </a:lvl1pPr>
          </a:lstStyle>
          <a:p>
            <a:pPr lvl="0"/>
            <a:r>
              <a:rPr lang="nl-NL"/>
              <a:t>Spreker(s)</a:t>
            </a:r>
          </a:p>
        </p:txBody>
      </p:sp>
    </p:spTree>
    <p:extLst>
      <p:ext uri="{BB962C8B-B14F-4D97-AF65-F5344CB8AC3E}">
        <p14:creationId xmlns:p14="http://schemas.microsoft.com/office/powerpoint/2010/main" val="794919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eldia_Kora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3C15CA-DBCD-DEFF-3A7D-FB79CC53459A}"/>
              </a:ext>
            </a:extLst>
          </p:cNvPr>
          <p:cNvSpPr>
            <a:spLocks noGrp="1"/>
          </p:cNvSpPr>
          <p:nvPr>
            <p:ph type="ctrTitle" hasCustomPrompt="1"/>
          </p:nvPr>
        </p:nvSpPr>
        <p:spPr>
          <a:xfrm>
            <a:off x="598207" y="2777386"/>
            <a:ext cx="11016000" cy="1897165"/>
          </a:xfrm>
        </p:spPr>
        <p:txBody>
          <a:bodyPr anchor="b"/>
          <a:lstStyle>
            <a:lvl1pPr algn="l">
              <a:defRPr sz="4000">
                <a:solidFill>
                  <a:schemeClr val="bg1"/>
                </a:solidFill>
              </a:defRPr>
            </a:lvl1pPr>
          </a:lstStyle>
          <a:p>
            <a:r>
              <a:rPr lang="nl-NL"/>
              <a:t>Klik om stijl te bewerken</a:t>
            </a:r>
            <a:br>
              <a:rPr lang="nl-NL"/>
            </a:br>
            <a:r>
              <a:rPr lang="nl-NL" err="1"/>
              <a:t>Powerpoint</a:t>
            </a:r>
            <a:endParaRPr lang="nl-NL"/>
          </a:p>
        </p:txBody>
      </p:sp>
      <p:sp>
        <p:nvSpPr>
          <p:cNvPr id="3" name="Ondertitel 2">
            <a:extLst>
              <a:ext uri="{FF2B5EF4-FFF2-40B4-BE49-F238E27FC236}">
                <a16:creationId xmlns:a16="http://schemas.microsoft.com/office/drawing/2014/main" id="{7AEEEB8A-AF44-1147-86EB-25DC17113E24}"/>
              </a:ext>
            </a:extLst>
          </p:cNvPr>
          <p:cNvSpPr>
            <a:spLocks noGrp="1"/>
          </p:cNvSpPr>
          <p:nvPr>
            <p:ph type="subTitle" idx="1"/>
          </p:nvPr>
        </p:nvSpPr>
        <p:spPr>
          <a:xfrm>
            <a:off x="598207" y="4674551"/>
            <a:ext cx="11016000" cy="427290"/>
          </a:xfrm>
        </p:spPr>
        <p:txBody>
          <a:bodyPr wrap="none">
            <a:noAutofit/>
          </a:bodyPr>
          <a:lstStyle>
            <a:lvl1pPr marL="0" indent="0" algn="l">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12" name="Afbeelding 11">
            <a:extLst>
              <a:ext uri="{FF2B5EF4-FFF2-40B4-BE49-F238E27FC236}">
                <a16:creationId xmlns:a16="http://schemas.microsoft.com/office/drawing/2014/main" id="{E18F065E-F54D-193B-D3CE-06E7FBE970A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82927" y="5251219"/>
            <a:ext cx="2746800" cy="877203"/>
          </a:xfrm>
          <a:prstGeom prst="rect">
            <a:avLst/>
          </a:prstGeom>
        </p:spPr>
      </p:pic>
      <p:sp>
        <p:nvSpPr>
          <p:cNvPr id="14" name="Tijdelijke aanduiding voor tekst 13">
            <a:extLst>
              <a:ext uri="{FF2B5EF4-FFF2-40B4-BE49-F238E27FC236}">
                <a16:creationId xmlns:a16="http://schemas.microsoft.com/office/drawing/2014/main" id="{7DE2C2D6-1409-5FB4-8280-0E50C4325B8A}"/>
              </a:ext>
            </a:extLst>
          </p:cNvPr>
          <p:cNvSpPr>
            <a:spLocks noGrp="1"/>
          </p:cNvSpPr>
          <p:nvPr>
            <p:ph type="body" sz="quarter" idx="10" hasCustomPrompt="1"/>
          </p:nvPr>
        </p:nvSpPr>
        <p:spPr>
          <a:xfrm>
            <a:off x="7734299" y="428625"/>
            <a:ext cx="3879907" cy="440202"/>
          </a:xfrm>
        </p:spPr>
        <p:txBody>
          <a:bodyPr wrap="none"/>
          <a:lstStyle>
            <a:lvl1pPr algn="r">
              <a:defRPr>
                <a:solidFill>
                  <a:schemeClr val="bg1">
                    <a:alpha val="60000"/>
                  </a:schemeClr>
                </a:solidFill>
              </a:defRPr>
            </a:lvl1pPr>
          </a:lstStyle>
          <a:p>
            <a:pPr lvl="0"/>
            <a:r>
              <a:rPr lang="nl-NL"/>
              <a:t>datum</a:t>
            </a:r>
          </a:p>
        </p:txBody>
      </p:sp>
      <p:sp>
        <p:nvSpPr>
          <p:cNvPr id="4" name="Tijdelijke aanduiding voor tekst 13">
            <a:extLst>
              <a:ext uri="{FF2B5EF4-FFF2-40B4-BE49-F238E27FC236}">
                <a16:creationId xmlns:a16="http://schemas.microsoft.com/office/drawing/2014/main" id="{294410AD-C9B1-E0D8-A5BB-403055ED4234}"/>
              </a:ext>
            </a:extLst>
          </p:cNvPr>
          <p:cNvSpPr>
            <a:spLocks noGrp="1"/>
          </p:cNvSpPr>
          <p:nvPr>
            <p:ph type="body" sz="quarter" idx="11" hasCustomPrompt="1"/>
          </p:nvPr>
        </p:nvSpPr>
        <p:spPr>
          <a:xfrm>
            <a:off x="4112655" y="5738222"/>
            <a:ext cx="7501552" cy="288722"/>
          </a:xfrm>
        </p:spPr>
        <p:txBody>
          <a:bodyPr wrap="none"/>
          <a:lstStyle>
            <a:lvl1pPr algn="r">
              <a:defRPr sz="1400">
                <a:solidFill>
                  <a:schemeClr val="bg1"/>
                </a:solidFill>
              </a:defRPr>
            </a:lvl1pPr>
          </a:lstStyle>
          <a:p>
            <a:pPr lvl="0"/>
            <a:r>
              <a:rPr lang="nl-NL"/>
              <a:t>Spreker(s)</a:t>
            </a:r>
          </a:p>
        </p:txBody>
      </p:sp>
    </p:spTree>
    <p:extLst>
      <p:ext uri="{BB962C8B-B14F-4D97-AF65-F5344CB8AC3E}">
        <p14:creationId xmlns:p14="http://schemas.microsoft.com/office/powerpoint/2010/main" val="752281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eldia_Smarag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3C15CA-DBCD-DEFF-3A7D-FB79CC53459A}"/>
              </a:ext>
            </a:extLst>
          </p:cNvPr>
          <p:cNvSpPr>
            <a:spLocks noGrp="1"/>
          </p:cNvSpPr>
          <p:nvPr>
            <p:ph type="ctrTitle" hasCustomPrompt="1"/>
          </p:nvPr>
        </p:nvSpPr>
        <p:spPr>
          <a:xfrm>
            <a:off x="598207" y="2777386"/>
            <a:ext cx="11016000" cy="1897165"/>
          </a:xfrm>
        </p:spPr>
        <p:txBody>
          <a:bodyPr anchor="b"/>
          <a:lstStyle>
            <a:lvl1pPr algn="l">
              <a:defRPr sz="4000">
                <a:solidFill>
                  <a:schemeClr val="bg1"/>
                </a:solidFill>
              </a:defRPr>
            </a:lvl1pPr>
          </a:lstStyle>
          <a:p>
            <a:r>
              <a:rPr lang="nl-NL"/>
              <a:t>Klik om stijl te bewerken</a:t>
            </a:r>
            <a:br>
              <a:rPr lang="nl-NL"/>
            </a:br>
            <a:r>
              <a:rPr lang="nl-NL" err="1"/>
              <a:t>Powerpoint</a:t>
            </a:r>
            <a:endParaRPr lang="nl-NL"/>
          </a:p>
        </p:txBody>
      </p:sp>
      <p:sp>
        <p:nvSpPr>
          <p:cNvPr id="3" name="Ondertitel 2">
            <a:extLst>
              <a:ext uri="{FF2B5EF4-FFF2-40B4-BE49-F238E27FC236}">
                <a16:creationId xmlns:a16="http://schemas.microsoft.com/office/drawing/2014/main" id="{7AEEEB8A-AF44-1147-86EB-25DC17113E24}"/>
              </a:ext>
            </a:extLst>
          </p:cNvPr>
          <p:cNvSpPr>
            <a:spLocks noGrp="1"/>
          </p:cNvSpPr>
          <p:nvPr>
            <p:ph type="subTitle" idx="1"/>
          </p:nvPr>
        </p:nvSpPr>
        <p:spPr>
          <a:xfrm>
            <a:off x="598207" y="4674551"/>
            <a:ext cx="11016000" cy="427290"/>
          </a:xfrm>
        </p:spPr>
        <p:txBody>
          <a:bodyPr wrap="none">
            <a:noAutofit/>
          </a:bodyPr>
          <a:lstStyle>
            <a:lvl1pPr marL="0" indent="0" algn="l">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12" name="Afbeelding 11">
            <a:extLst>
              <a:ext uri="{FF2B5EF4-FFF2-40B4-BE49-F238E27FC236}">
                <a16:creationId xmlns:a16="http://schemas.microsoft.com/office/drawing/2014/main" id="{E18F065E-F54D-193B-D3CE-06E7FBE970A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82927" y="5251219"/>
            <a:ext cx="2746800" cy="877203"/>
          </a:xfrm>
          <a:prstGeom prst="rect">
            <a:avLst/>
          </a:prstGeom>
        </p:spPr>
      </p:pic>
      <p:sp>
        <p:nvSpPr>
          <p:cNvPr id="14" name="Tijdelijke aanduiding voor tekst 13">
            <a:extLst>
              <a:ext uri="{FF2B5EF4-FFF2-40B4-BE49-F238E27FC236}">
                <a16:creationId xmlns:a16="http://schemas.microsoft.com/office/drawing/2014/main" id="{7DE2C2D6-1409-5FB4-8280-0E50C4325B8A}"/>
              </a:ext>
            </a:extLst>
          </p:cNvPr>
          <p:cNvSpPr>
            <a:spLocks noGrp="1"/>
          </p:cNvSpPr>
          <p:nvPr>
            <p:ph type="body" sz="quarter" idx="10" hasCustomPrompt="1"/>
          </p:nvPr>
        </p:nvSpPr>
        <p:spPr>
          <a:xfrm>
            <a:off x="7734299" y="428625"/>
            <a:ext cx="3879907" cy="440202"/>
          </a:xfrm>
        </p:spPr>
        <p:txBody>
          <a:bodyPr wrap="none"/>
          <a:lstStyle>
            <a:lvl1pPr algn="r">
              <a:defRPr>
                <a:solidFill>
                  <a:schemeClr val="bg1">
                    <a:alpha val="60000"/>
                  </a:schemeClr>
                </a:solidFill>
              </a:defRPr>
            </a:lvl1pPr>
          </a:lstStyle>
          <a:p>
            <a:pPr lvl="0"/>
            <a:r>
              <a:rPr lang="nl-NL"/>
              <a:t>datum</a:t>
            </a:r>
          </a:p>
        </p:txBody>
      </p:sp>
      <p:sp>
        <p:nvSpPr>
          <p:cNvPr id="6" name="Tijdelijke aanduiding voor tekst 13">
            <a:extLst>
              <a:ext uri="{FF2B5EF4-FFF2-40B4-BE49-F238E27FC236}">
                <a16:creationId xmlns:a16="http://schemas.microsoft.com/office/drawing/2014/main" id="{0DCDA900-E2D2-217E-DEB6-B4EB4A5CC630}"/>
              </a:ext>
            </a:extLst>
          </p:cNvPr>
          <p:cNvSpPr>
            <a:spLocks noGrp="1"/>
          </p:cNvSpPr>
          <p:nvPr>
            <p:ph type="body" sz="quarter" idx="11" hasCustomPrompt="1"/>
          </p:nvPr>
        </p:nvSpPr>
        <p:spPr>
          <a:xfrm>
            <a:off x="4112655" y="5738222"/>
            <a:ext cx="7501552" cy="288722"/>
          </a:xfrm>
        </p:spPr>
        <p:txBody>
          <a:bodyPr wrap="none"/>
          <a:lstStyle>
            <a:lvl1pPr algn="r">
              <a:defRPr sz="1400">
                <a:solidFill>
                  <a:schemeClr val="bg1"/>
                </a:solidFill>
              </a:defRPr>
            </a:lvl1pPr>
          </a:lstStyle>
          <a:p>
            <a:pPr lvl="0"/>
            <a:r>
              <a:rPr lang="nl-NL"/>
              <a:t>Spreker(s)</a:t>
            </a:r>
          </a:p>
        </p:txBody>
      </p:sp>
    </p:spTree>
    <p:extLst>
      <p:ext uri="{BB962C8B-B14F-4D97-AF65-F5344CB8AC3E}">
        <p14:creationId xmlns:p14="http://schemas.microsoft.com/office/powerpoint/2010/main" val="873995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Titeldia_Smaragd">
    <p:bg>
      <p:bgPr>
        <a:solidFill>
          <a:srgbClr val="1226AA"/>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1FC8E3FF-9578-DC12-4901-CADE6A048A55}"/>
              </a:ext>
            </a:extLst>
          </p:cNvPr>
          <p:cNvSpPr/>
          <p:nvPr userDrawn="1"/>
        </p:nvSpPr>
        <p:spPr>
          <a:xfrm rot="20946613">
            <a:off x="-343922" y="1191267"/>
            <a:ext cx="10700315" cy="6738154"/>
          </a:xfrm>
          <a:custGeom>
            <a:avLst/>
            <a:gdLst>
              <a:gd name="connsiteX0" fmla="*/ 10700315 w 10700315"/>
              <a:gd name="connsiteY0" fmla="*/ 0 h 6738154"/>
              <a:gd name="connsiteX1" fmla="*/ 10700315 w 10700315"/>
              <a:gd name="connsiteY1" fmla="*/ 6738154 h 6738154"/>
              <a:gd name="connsiteX2" fmla="*/ 0 w 10700315"/>
              <a:gd name="connsiteY2" fmla="*/ 4679576 h 6738154"/>
              <a:gd name="connsiteX3" fmla="*/ 900279 w 10700315"/>
              <a:gd name="connsiteY3" fmla="*/ 0 h 6738154"/>
            </a:gdLst>
            <a:ahLst/>
            <a:cxnLst>
              <a:cxn ang="0">
                <a:pos x="connsiteX0" y="connsiteY0"/>
              </a:cxn>
              <a:cxn ang="0">
                <a:pos x="connsiteX1" y="connsiteY1"/>
              </a:cxn>
              <a:cxn ang="0">
                <a:pos x="connsiteX2" y="connsiteY2"/>
              </a:cxn>
              <a:cxn ang="0">
                <a:pos x="connsiteX3" y="connsiteY3"/>
              </a:cxn>
            </a:cxnLst>
            <a:rect l="l" t="t" r="r" b="b"/>
            <a:pathLst>
              <a:path w="10700315" h="6738154">
                <a:moveTo>
                  <a:pt x="10700315" y="0"/>
                </a:moveTo>
                <a:lnTo>
                  <a:pt x="10700315" y="6738154"/>
                </a:lnTo>
                <a:lnTo>
                  <a:pt x="0" y="4679576"/>
                </a:lnTo>
                <a:lnTo>
                  <a:pt x="900279" y="0"/>
                </a:lnTo>
                <a:close/>
              </a:path>
            </a:pathLst>
          </a:custGeom>
          <a:gradFill>
            <a:gsLst>
              <a:gs pos="100000">
                <a:srgbClr val="3B54F5"/>
              </a:gs>
              <a:gs pos="0">
                <a:srgbClr val="1226AA"/>
              </a:gs>
            </a:gsLst>
            <a:lin ang="2700000" scaled="1"/>
          </a:gradFill>
          <a:ln w="444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nl-NL" dirty="0">
              <a:latin typeface="DNB Fedra Medium" pitchFamily="2" charset="0"/>
              <a:ea typeface="DNB Fedra Medium" pitchFamily="2" charset="0"/>
            </a:endParaRPr>
          </a:p>
        </p:txBody>
      </p:sp>
      <p:sp>
        <p:nvSpPr>
          <p:cNvPr id="2" name="Titel 1">
            <a:extLst>
              <a:ext uri="{FF2B5EF4-FFF2-40B4-BE49-F238E27FC236}">
                <a16:creationId xmlns:a16="http://schemas.microsoft.com/office/drawing/2014/main" id="{573C15CA-DBCD-DEFF-3A7D-FB79CC53459A}"/>
              </a:ext>
            </a:extLst>
          </p:cNvPr>
          <p:cNvSpPr>
            <a:spLocks noGrp="1"/>
          </p:cNvSpPr>
          <p:nvPr>
            <p:ph type="ctrTitle" hasCustomPrompt="1"/>
          </p:nvPr>
        </p:nvSpPr>
        <p:spPr>
          <a:xfrm>
            <a:off x="598207" y="2777386"/>
            <a:ext cx="11016000" cy="1897165"/>
          </a:xfrm>
        </p:spPr>
        <p:txBody>
          <a:bodyPr anchor="b"/>
          <a:lstStyle>
            <a:lvl1pPr algn="l">
              <a:defRPr sz="4000">
                <a:solidFill>
                  <a:schemeClr val="bg1"/>
                </a:solidFill>
              </a:defRPr>
            </a:lvl1pPr>
          </a:lstStyle>
          <a:p>
            <a:r>
              <a:rPr lang="nl-NL"/>
              <a:t>Klik om stijl te bewerken</a:t>
            </a:r>
            <a:br>
              <a:rPr lang="nl-NL"/>
            </a:br>
            <a:r>
              <a:rPr lang="nl-NL" err="1"/>
              <a:t>Powerpoint</a:t>
            </a:r>
            <a:endParaRPr lang="nl-NL"/>
          </a:p>
        </p:txBody>
      </p:sp>
      <p:sp>
        <p:nvSpPr>
          <p:cNvPr id="3" name="Ondertitel 2">
            <a:extLst>
              <a:ext uri="{FF2B5EF4-FFF2-40B4-BE49-F238E27FC236}">
                <a16:creationId xmlns:a16="http://schemas.microsoft.com/office/drawing/2014/main" id="{7AEEEB8A-AF44-1147-86EB-25DC17113E24}"/>
              </a:ext>
            </a:extLst>
          </p:cNvPr>
          <p:cNvSpPr>
            <a:spLocks noGrp="1"/>
          </p:cNvSpPr>
          <p:nvPr>
            <p:ph type="subTitle" idx="1"/>
          </p:nvPr>
        </p:nvSpPr>
        <p:spPr>
          <a:xfrm>
            <a:off x="598207" y="4674551"/>
            <a:ext cx="11016000" cy="427290"/>
          </a:xfrm>
        </p:spPr>
        <p:txBody>
          <a:bodyPr wrap="none">
            <a:noAutofit/>
          </a:bodyPr>
          <a:lstStyle>
            <a:lvl1pPr marL="0" indent="0" algn="l">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12" name="Afbeelding 11">
            <a:extLst>
              <a:ext uri="{FF2B5EF4-FFF2-40B4-BE49-F238E27FC236}">
                <a16:creationId xmlns:a16="http://schemas.microsoft.com/office/drawing/2014/main" id="{E18F065E-F54D-193B-D3CE-06E7FBE970A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2927" y="5251219"/>
            <a:ext cx="2746800" cy="877203"/>
          </a:xfrm>
          <a:prstGeom prst="rect">
            <a:avLst/>
          </a:prstGeom>
        </p:spPr>
      </p:pic>
      <p:sp>
        <p:nvSpPr>
          <p:cNvPr id="14" name="Tijdelijke aanduiding voor tekst 13">
            <a:extLst>
              <a:ext uri="{FF2B5EF4-FFF2-40B4-BE49-F238E27FC236}">
                <a16:creationId xmlns:a16="http://schemas.microsoft.com/office/drawing/2014/main" id="{7DE2C2D6-1409-5FB4-8280-0E50C4325B8A}"/>
              </a:ext>
            </a:extLst>
          </p:cNvPr>
          <p:cNvSpPr>
            <a:spLocks noGrp="1"/>
          </p:cNvSpPr>
          <p:nvPr>
            <p:ph type="body" sz="quarter" idx="10" hasCustomPrompt="1"/>
          </p:nvPr>
        </p:nvSpPr>
        <p:spPr>
          <a:xfrm>
            <a:off x="7734299" y="428625"/>
            <a:ext cx="3879907" cy="440202"/>
          </a:xfrm>
        </p:spPr>
        <p:txBody>
          <a:bodyPr wrap="none"/>
          <a:lstStyle>
            <a:lvl1pPr algn="r">
              <a:defRPr>
                <a:solidFill>
                  <a:schemeClr val="bg1">
                    <a:alpha val="60000"/>
                  </a:schemeClr>
                </a:solidFill>
              </a:defRPr>
            </a:lvl1pPr>
          </a:lstStyle>
          <a:p>
            <a:pPr lvl="0"/>
            <a:r>
              <a:rPr lang="nl-NL"/>
              <a:t>datum</a:t>
            </a:r>
          </a:p>
        </p:txBody>
      </p:sp>
      <p:sp>
        <p:nvSpPr>
          <p:cNvPr id="6" name="Tijdelijke aanduiding voor tekst 13">
            <a:extLst>
              <a:ext uri="{FF2B5EF4-FFF2-40B4-BE49-F238E27FC236}">
                <a16:creationId xmlns:a16="http://schemas.microsoft.com/office/drawing/2014/main" id="{0DCDA900-E2D2-217E-DEB6-B4EB4A5CC630}"/>
              </a:ext>
            </a:extLst>
          </p:cNvPr>
          <p:cNvSpPr>
            <a:spLocks noGrp="1"/>
          </p:cNvSpPr>
          <p:nvPr>
            <p:ph type="body" sz="quarter" idx="11" hasCustomPrompt="1"/>
          </p:nvPr>
        </p:nvSpPr>
        <p:spPr>
          <a:xfrm>
            <a:off x="4112655" y="5738222"/>
            <a:ext cx="7501552" cy="288722"/>
          </a:xfrm>
        </p:spPr>
        <p:txBody>
          <a:bodyPr wrap="none"/>
          <a:lstStyle>
            <a:lvl1pPr algn="r">
              <a:defRPr sz="1400">
                <a:solidFill>
                  <a:schemeClr val="bg1"/>
                </a:solidFill>
              </a:defRPr>
            </a:lvl1pPr>
          </a:lstStyle>
          <a:p>
            <a:pPr lvl="0"/>
            <a:r>
              <a:rPr lang="nl-NL"/>
              <a:t>Spreker(s)</a:t>
            </a:r>
          </a:p>
        </p:txBody>
      </p:sp>
    </p:spTree>
    <p:extLst>
      <p:ext uri="{BB962C8B-B14F-4D97-AF65-F5344CB8AC3E}">
        <p14:creationId xmlns:p14="http://schemas.microsoft.com/office/powerpoint/2010/main" val="2939894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5_Titeldia_Smarag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0DCAF02-D279-7C18-F95F-D8E06C354BD9}"/>
              </a:ext>
            </a:extLst>
          </p:cNvPr>
          <p:cNvSpPr/>
          <p:nvPr userDrawn="1"/>
        </p:nvSpPr>
        <p:spPr>
          <a:xfrm>
            <a:off x="0" y="0"/>
            <a:ext cx="12192000" cy="648001"/>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sp>
        <p:nvSpPr>
          <p:cNvPr id="5" name="Rectangle 4">
            <a:extLst>
              <a:ext uri="{FF2B5EF4-FFF2-40B4-BE49-F238E27FC236}">
                <a16:creationId xmlns:a16="http://schemas.microsoft.com/office/drawing/2014/main" id="{F44B58E6-71BD-3F0F-03A6-6DFC38CE3156}"/>
              </a:ext>
            </a:extLst>
          </p:cNvPr>
          <p:cNvSpPr/>
          <p:nvPr userDrawn="1"/>
        </p:nvSpPr>
        <p:spPr>
          <a:xfrm>
            <a:off x="-1659" y="648001"/>
            <a:ext cx="12192000" cy="6209999"/>
          </a:xfrm>
          <a:prstGeom prst="rect">
            <a:avLst/>
          </a:prstGeom>
          <a:solidFill>
            <a:schemeClr val="bg1"/>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sp>
        <p:nvSpPr>
          <p:cNvPr id="10" name="Titel 1">
            <a:extLst>
              <a:ext uri="{FF2B5EF4-FFF2-40B4-BE49-F238E27FC236}">
                <a16:creationId xmlns:a16="http://schemas.microsoft.com/office/drawing/2014/main" id="{4FA07D00-61BD-A057-DF54-14CC9075F940}"/>
              </a:ext>
            </a:extLst>
          </p:cNvPr>
          <p:cNvSpPr>
            <a:spLocks noGrp="1"/>
          </p:cNvSpPr>
          <p:nvPr>
            <p:ph type="title"/>
          </p:nvPr>
        </p:nvSpPr>
        <p:spPr>
          <a:xfrm>
            <a:off x="586341" y="931995"/>
            <a:ext cx="11016000" cy="432000"/>
          </a:xfrm>
        </p:spPr>
        <p:txBody>
          <a:bodyPr/>
          <a:lstStyle>
            <a:lvl1pPr>
              <a:defRPr>
                <a:solidFill>
                  <a:srgbClr val="1226AB"/>
                </a:solidFill>
              </a:defRPr>
            </a:lvl1pPr>
          </a:lstStyle>
          <a:p>
            <a:r>
              <a:rPr lang="nl-NL" dirty="0"/>
              <a:t>Klik om stijl te bewerken</a:t>
            </a:r>
          </a:p>
        </p:txBody>
      </p:sp>
      <p:sp>
        <p:nvSpPr>
          <p:cNvPr id="11" name="Tijdelijke aanduiding voor inhoud 2">
            <a:extLst>
              <a:ext uri="{FF2B5EF4-FFF2-40B4-BE49-F238E27FC236}">
                <a16:creationId xmlns:a16="http://schemas.microsoft.com/office/drawing/2014/main" id="{2FE6948F-998E-3690-FD78-29B5EB8F9037}"/>
              </a:ext>
            </a:extLst>
          </p:cNvPr>
          <p:cNvSpPr>
            <a:spLocks noGrp="1"/>
          </p:cNvSpPr>
          <p:nvPr>
            <p:ph idx="1" hasCustomPrompt="1"/>
          </p:nvPr>
        </p:nvSpPr>
        <p:spPr>
          <a:xfrm>
            <a:off x="589659" y="1530494"/>
            <a:ext cx="11016000" cy="5039506"/>
          </a:xfrm>
        </p:spPr>
        <p:txBody>
          <a:bodyPr numCol="2"/>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Tree>
    <p:extLst>
      <p:ext uri="{BB962C8B-B14F-4D97-AF65-F5344CB8AC3E}">
        <p14:creationId xmlns:p14="http://schemas.microsoft.com/office/powerpoint/2010/main" val="3940645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el en object">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1EA55A-8B9F-A383-DD89-E0AA3CB93A30}"/>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492CCB3-674D-6ACF-9A5F-0E889C23B222}"/>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D699668E-13F4-5647-88B9-60D599FAE893}"/>
              </a:ext>
            </a:extLst>
          </p:cNvPr>
          <p:cNvSpPr>
            <a:spLocks noGrp="1"/>
          </p:cNvSpPr>
          <p:nvPr>
            <p:ph type="sldNum" sz="quarter" idx="10"/>
          </p:nvPr>
        </p:nvSpPr>
        <p:spPr/>
        <p:txBody>
          <a:bodyPr/>
          <a:lstStyle/>
          <a:p>
            <a:fld id="{985804AD-211D-4CF5-9AE4-4C8ABF85A5A2}" type="slidenum">
              <a:rPr lang="nl-NL" smtClean="0"/>
              <a:pPr/>
              <a:t>‹nr.›</a:t>
            </a:fld>
            <a:endParaRPr lang="nl-NL" dirty="0"/>
          </a:p>
        </p:txBody>
      </p:sp>
    </p:spTree>
    <p:extLst>
      <p:ext uri="{BB962C8B-B14F-4D97-AF65-F5344CB8AC3E}">
        <p14:creationId xmlns:p14="http://schemas.microsoft.com/office/powerpoint/2010/main" val="50492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73FB08-4900-1A62-1C9A-46959160D68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EECDC372-49EC-43E9-8393-B14C2162ADE1}"/>
              </a:ext>
            </a:extLst>
          </p:cNvPr>
          <p:cNvSpPr>
            <a:spLocks noGrp="1"/>
          </p:cNvSpPr>
          <p:nvPr>
            <p:ph sz="half" idx="1"/>
          </p:nvPr>
        </p:nvSpPr>
        <p:spPr>
          <a:xfrm>
            <a:off x="589659" y="1638000"/>
            <a:ext cx="5430141" cy="44640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776E5369-38B9-BD47-6479-E60F39C0D26E}"/>
              </a:ext>
            </a:extLst>
          </p:cNvPr>
          <p:cNvSpPr>
            <a:spLocks noGrp="1"/>
          </p:cNvSpPr>
          <p:nvPr>
            <p:ph sz="half" idx="2"/>
          </p:nvPr>
        </p:nvSpPr>
        <p:spPr>
          <a:xfrm>
            <a:off x="6172199" y="1638000"/>
            <a:ext cx="5430141" cy="44640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52001E7B-7D7E-5ED7-ACEF-C70E3777BCA0}"/>
              </a:ext>
            </a:extLst>
          </p:cNvPr>
          <p:cNvSpPr>
            <a:spLocks noGrp="1"/>
          </p:cNvSpPr>
          <p:nvPr>
            <p:ph type="sldNum" sz="quarter" idx="10"/>
          </p:nvPr>
        </p:nvSpPr>
        <p:spPr/>
        <p:txBody>
          <a:bodyPr/>
          <a:lstStyle/>
          <a:p>
            <a:fld id="{985804AD-211D-4CF5-9AE4-4C8ABF85A5A2}" type="slidenum">
              <a:rPr lang="nl-NL" smtClean="0"/>
              <a:pPr/>
              <a:t>‹nr.›</a:t>
            </a:fld>
            <a:endParaRPr lang="nl-NL" dirty="0"/>
          </a:p>
        </p:txBody>
      </p:sp>
    </p:spTree>
    <p:extLst>
      <p:ext uri="{BB962C8B-B14F-4D97-AF65-F5344CB8AC3E}">
        <p14:creationId xmlns:p14="http://schemas.microsoft.com/office/powerpoint/2010/main" val="1329089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27C1BA-AD27-5AE8-A69A-038152351778}"/>
              </a:ext>
            </a:extLst>
          </p:cNvPr>
          <p:cNvSpPr>
            <a:spLocks noGrp="1"/>
          </p:cNvSpPr>
          <p:nvPr>
            <p:ph type="title"/>
          </p:nvPr>
        </p:nvSpPr>
        <p:spPr/>
        <p:txBody>
          <a:bodyPr/>
          <a:lstStyle/>
          <a:p>
            <a:r>
              <a:rPr lang="nl-NL"/>
              <a:t>Klik om stijl te bewerken</a:t>
            </a:r>
          </a:p>
        </p:txBody>
      </p:sp>
      <p:sp>
        <p:nvSpPr>
          <p:cNvPr id="6" name="Tijdelijke aanduiding voor dianummer 5">
            <a:extLst>
              <a:ext uri="{FF2B5EF4-FFF2-40B4-BE49-F238E27FC236}">
                <a16:creationId xmlns:a16="http://schemas.microsoft.com/office/drawing/2014/main" id="{CC0B39B6-DC86-1106-52BE-807F7BE00D02}"/>
              </a:ext>
            </a:extLst>
          </p:cNvPr>
          <p:cNvSpPr>
            <a:spLocks noGrp="1"/>
          </p:cNvSpPr>
          <p:nvPr>
            <p:ph type="sldNum" sz="quarter" idx="10"/>
          </p:nvPr>
        </p:nvSpPr>
        <p:spPr/>
        <p:txBody>
          <a:bodyPr/>
          <a:lstStyle/>
          <a:p>
            <a:fld id="{985804AD-211D-4CF5-9AE4-4C8ABF85A5A2}" type="slidenum">
              <a:rPr lang="nl-NL" smtClean="0"/>
              <a:pPr/>
              <a:t>‹nr.›</a:t>
            </a:fld>
            <a:endParaRPr lang="nl-NL" dirty="0"/>
          </a:p>
        </p:txBody>
      </p:sp>
    </p:spTree>
    <p:extLst>
      <p:ext uri="{BB962C8B-B14F-4D97-AF65-F5344CB8AC3E}">
        <p14:creationId xmlns:p14="http://schemas.microsoft.com/office/powerpoint/2010/main" val="892849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6F699080-B470-F31D-8711-E650999D483F}"/>
              </a:ext>
            </a:extLst>
          </p:cNvPr>
          <p:cNvSpPr>
            <a:spLocks noGrp="1"/>
          </p:cNvSpPr>
          <p:nvPr>
            <p:ph type="title"/>
          </p:nvPr>
        </p:nvSpPr>
        <p:spPr>
          <a:xfrm>
            <a:off x="589659" y="-34183"/>
            <a:ext cx="11016000" cy="1144588"/>
          </a:xfrm>
          <a:prstGeom prst="rect">
            <a:avLst/>
          </a:prstGeom>
        </p:spPr>
        <p:txBody>
          <a:bodyPr vert="horz" lIns="91440" tIns="45720" rIns="91440" bIns="45720" rtlCol="0" anchor="b">
            <a:noAutofit/>
          </a:bodyPr>
          <a:lstStyle/>
          <a:p>
            <a:r>
              <a:rPr lang="nl-NL"/>
              <a:t>Klik om stijl te bewerken</a:t>
            </a:r>
          </a:p>
        </p:txBody>
      </p:sp>
      <p:sp>
        <p:nvSpPr>
          <p:cNvPr id="3" name="Tijdelijke aanduiding voor tekst 2">
            <a:extLst>
              <a:ext uri="{FF2B5EF4-FFF2-40B4-BE49-F238E27FC236}">
                <a16:creationId xmlns:a16="http://schemas.microsoft.com/office/drawing/2014/main" id="{676D570F-EACB-1260-E315-DD7E616FCE3F}"/>
              </a:ext>
            </a:extLst>
          </p:cNvPr>
          <p:cNvSpPr>
            <a:spLocks noGrp="1"/>
          </p:cNvSpPr>
          <p:nvPr>
            <p:ph type="body" idx="1"/>
          </p:nvPr>
        </p:nvSpPr>
        <p:spPr>
          <a:xfrm>
            <a:off x="589659" y="1638300"/>
            <a:ext cx="11016000" cy="4464000"/>
          </a:xfrm>
          <a:prstGeom prst="rect">
            <a:avLst/>
          </a:prstGeom>
        </p:spPr>
        <p:txBody>
          <a:bodyPr vert="horz" lIns="91440" tIns="45720" rIns="91440" bIns="45720" rtlCol="0">
            <a:no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dianummer 5">
            <a:extLst>
              <a:ext uri="{FF2B5EF4-FFF2-40B4-BE49-F238E27FC236}">
                <a16:creationId xmlns:a16="http://schemas.microsoft.com/office/drawing/2014/main" id="{5CCE3D77-9CF9-C39B-820A-40320553D1B8}"/>
              </a:ext>
            </a:extLst>
          </p:cNvPr>
          <p:cNvSpPr>
            <a:spLocks noGrp="1"/>
          </p:cNvSpPr>
          <p:nvPr>
            <p:ph type="sldNum" sz="quarter" idx="4"/>
          </p:nvPr>
        </p:nvSpPr>
        <p:spPr>
          <a:xfrm>
            <a:off x="10520127" y="6268798"/>
            <a:ext cx="1085532" cy="365125"/>
          </a:xfrm>
          <a:prstGeom prst="rect">
            <a:avLst/>
          </a:prstGeom>
        </p:spPr>
        <p:txBody>
          <a:bodyPr vert="horz" lIns="91440" tIns="45720" rIns="91440" bIns="45720" rtlCol="0" anchor="ctr"/>
          <a:lstStyle>
            <a:lvl1pPr algn="r">
              <a:defRPr sz="1200" b="0" i="0">
                <a:solidFill>
                  <a:srgbClr val="000013"/>
                </a:solidFill>
                <a:latin typeface="Verdana" panose="020B0604030504040204" pitchFamily="34" charset="0"/>
              </a:defRPr>
            </a:lvl1pPr>
          </a:lstStyle>
          <a:p>
            <a:fld id="{985804AD-211D-4CF5-9AE4-4C8ABF85A5A2}" type="slidenum">
              <a:rPr lang="nl-NL" smtClean="0"/>
              <a:pPr/>
              <a:t>‹nr.›</a:t>
            </a:fld>
            <a:endParaRPr lang="nl-NL" dirty="0"/>
          </a:p>
        </p:txBody>
      </p:sp>
      <p:sp>
        <p:nvSpPr>
          <p:cNvPr id="9" name="Rechthoek 8">
            <a:extLst>
              <a:ext uri="{FF2B5EF4-FFF2-40B4-BE49-F238E27FC236}">
                <a16:creationId xmlns:a16="http://schemas.microsoft.com/office/drawing/2014/main" id="{4299A548-C33B-4E41-E081-F69D67108A17}"/>
              </a:ext>
            </a:extLst>
          </p:cNvPr>
          <p:cNvSpPr/>
          <p:nvPr userDrawn="1"/>
        </p:nvSpPr>
        <p:spPr>
          <a:xfrm>
            <a:off x="678904" y="1152950"/>
            <a:ext cx="457200" cy="78157"/>
          </a:xfrm>
          <a:prstGeom prst="rect">
            <a:avLst/>
          </a:prstGeom>
          <a:solidFill>
            <a:srgbClr val="1226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b="0" i="0" dirty="0">
              <a:latin typeface="Verdana" panose="020B0604030504040204" pitchFamily="34" charset="0"/>
            </a:endParaRPr>
          </a:p>
        </p:txBody>
      </p:sp>
      <p:pic>
        <p:nvPicPr>
          <p:cNvPr id="12" name="Afbeelding 11">
            <a:extLst>
              <a:ext uri="{FF2B5EF4-FFF2-40B4-BE49-F238E27FC236}">
                <a16:creationId xmlns:a16="http://schemas.microsoft.com/office/drawing/2014/main" id="{EF43F807-A40C-FBC6-607D-43F29C73EEFD}"/>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673183" y="6168467"/>
            <a:ext cx="1375200" cy="439168"/>
          </a:xfrm>
          <a:prstGeom prst="rect">
            <a:avLst/>
          </a:prstGeom>
        </p:spPr>
      </p:pic>
      <p:sp>
        <p:nvSpPr>
          <p:cNvPr id="5" name="Tekstvak 4">
            <a:extLst>
              <a:ext uri="{FF2B5EF4-FFF2-40B4-BE49-F238E27FC236}">
                <a16:creationId xmlns:a16="http://schemas.microsoft.com/office/drawing/2014/main" id="{00E57168-4DA0-8DD4-F2A8-CDB465506F57}"/>
              </a:ext>
            </a:extLst>
          </p:cNvPr>
          <p:cNvSpPr txBox="1"/>
          <p:nvPr>
            <p:extLst>
              <p:ext uri="{1162E1C5-73C7-4A58-AE30-91384D911F3F}">
                <p184:classification xmlns:p184="http://schemas.microsoft.com/office/powerpoint/2018/4/main" val="hdr"/>
              </p:ext>
            </p:extLst>
          </p:nvPr>
        </p:nvSpPr>
        <p:spPr>
          <a:xfrm>
            <a:off x="0" y="0"/>
            <a:ext cx="831850" cy="152400"/>
          </a:xfrm>
          <a:prstGeom prst="rect">
            <a:avLst/>
          </a:prstGeom>
        </p:spPr>
        <p:txBody>
          <a:bodyPr horzOverflow="overflow" lIns="0" tIns="0" rIns="0" bIns="0">
            <a:spAutoFit/>
          </a:bodyPr>
          <a:lstStyle/>
          <a:p>
            <a:pPr algn="l"/>
            <a:r>
              <a:rPr lang="en-NL" sz="1000" dirty="0">
                <a:solidFill>
                  <a:srgbClr val="7FAA39"/>
                </a:solidFill>
                <a:latin typeface="Calibri" panose="020F0502020204030204" pitchFamily="34" charset="0"/>
                <a:ea typeface="Calibri" panose="020F0502020204030204" pitchFamily="34" charset="0"/>
                <a:cs typeface="Calibri" panose="020F0502020204030204" pitchFamily="34" charset="0"/>
              </a:rPr>
              <a:t>| DNB PUBLIC |</a:t>
            </a:r>
          </a:p>
        </p:txBody>
      </p:sp>
    </p:spTree>
    <p:extLst>
      <p:ext uri="{BB962C8B-B14F-4D97-AF65-F5344CB8AC3E}">
        <p14:creationId xmlns:p14="http://schemas.microsoft.com/office/powerpoint/2010/main" val="3961696761"/>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60" r:id="rId3"/>
    <p:sldLayoutId id="2147483661" r:id="rId4"/>
    <p:sldLayoutId id="2147483663" r:id="rId5"/>
    <p:sldLayoutId id="2147483667" r:id="rId6"/>
    <p:sldLayoutId id="2147483650" r:id="rId7"/>
    <p:sldLayoutId id="2147483652" r:id="rId8"/>
    <p:sldLayoutId id="2147483654" r:id="rId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3000" b="0" i="0" kern="1200">
          <a:solidFill>
            <a:srgbClr val="1226AB"/>
          </a:solidFill>
          <a:latin typeface="Verdana" panose="020B0604030504040204" pitchFamily="34" charset="0"/>
          <a:ea typeface="+mj-ea"/>
          <a:cs typeface="+mj-cs"/>
        </a:defRPr>
      </a:lvl1pPr>
    </p:titleStyle>
    <p:bodyStyle>
      <a:lvl1pPr marL="0" indent="0" algn="l" defTabSz="914400" rtl="0" eaLnBrk="1" latinLnBrk="0" hangingPunct="1">
        <a:lnSpc>
          <a:spcPct val="90000"/>
        </a:lnSpc>
        <a:spcBef>
          <a:spcPts val="0"/>
        </a:spcBef>
        <a:buFont typeface="Arial" panose="020B0604020202020204" pitchFamily="34" charset="0"/>
        <a:buNone/>
        <a:defRPr sz="1800" b="0" i="0" kern="1200">
          <a:solidFill>
            <a:schemeClr val="tx1"/>
          </a:solidFill>
          <a:latin typeface="Verdana" panose="020B0604030504040204" pitchFamily="34" charset="0"/>
          <a:ea typeface="+mn-ea"/>
          <a:cs typeface="+mn-cs"/>
        </a:defRPr>
      </a:lvl1pPr>
      <a:lvl2pPr marL="0" indent="0" algn="l" defTabSz="914400" rtl="0" eaLnBrk="1" latinLnBrk="0" hangingPunct="1">
        <a:lnSpc>
          <a:spcPct val="90000"/>
        </a:lnSpc>
        <a:spcBef>
          <a:spcPts val="0"/>
        </a:spcBef>
        <a:buFont typeface="Arial" panose="020B0604020202020204" pitchFamily="34" charset="0"/>
        <a:buNone/>
        <a:defRPr lang="nl-NL" sz="1800" b="0" i="0" kern="1200" dirty="0">
          <a:solidFill>
            <a:schemeClr val="tx1"/>
          </a:solidFill>
          <a:latin typeface="Verdana" panose="020B0604030504040204" pitchFamily="34" charset="0"/>
          <a:ea typeface="+mn-ea"/>
          <a:cs typeface="+mn-cs"/>
        </a:defRPr>
      </a:lvl2pPr>
      <a:lvl3pPr marL="252000" indent="-252000" algn="l" defTabSz="914400" rtl="0" eaLnBrk="1" latinLnBrk="0" hangingPunct="1">
        <a:lnSpc>
          <a:spcPct val="90000"/>
        </a:lnSpc>
        <a:spcBef>
          <a:spcPts val="0"/>
        </a:spcBef>
        <a:buFont typeface="Wingdings" panose="05000000000000000000" pitchFamily="2" charset="2"/>
        <a:buChar char="§"/>
        <a:defRPr lang="nl-NL" sz="1800" b="0" i="0" kern="1200" dirty="0">
          <a:solidFill>
            <a:schemeClr val="tx1"/>
          </a:solidFill>
          <a:latin typeface="Verdana" panose="020B0604030504040204" pitchFamily="34" charset="0"/>
          <a:ea typeface="+mn-ea"/>
          <a:cs typeface="+mn-cs"/>
        </a:defRPr>
      </a:lvl3pPr>
      <a:lvl4pPr marL="504000" indent="-252000" algn="l" defTabSz="914400" rtl="0" eaLnBrk="1" latinLnBrk="0" hangingPunct="1">
        <a:lnSpc>
          <a:spcPct val="90000"/>
        </a:lnSpc>
        <a:spcBef>
          <a:spcPts val="0"/>
        </a:spcBef>
        <a:buFont typeface="Wingdings" panose="05000000000000000000" pitchFamily="2" charset="2"/>
        <a:buChar char="§"/>
        <a:defRPr sz="1800" b="0" i="0" kern="1200">
          <a:solidFill>
            <a:schemeClr val="tx1"/>
          </a:solidFill>
          <a:latin typeface="Verdana" panose="020B0604030504040204" pitchFamily="34" charset="0"/>
          <a:ea typeface="+mn-ea"/>
          <a:cs typeface="+mn-cs"/>
        </a:defRPr>
      </a:lvl4pPr>
      <a:lvl5pPr marL="756000" indent="-252000" algn="l" defTabSz="914400" rtl="0" eaLnBrk="1" latinLnBrk="0" hangingPunct="1">
        <a:lnSpc>
          <a:spcPct val="90000"/>
        </a:lnSpc>
        <a:spcBef>
          <a:spcPts val="0"/>
        </a:spcBef>
        <a:buFont typeface="Wingdings" panose="05000000000000000000" pitchFamily="2" charset="2"/>
        <a:buChar char="§"/>
        <a:defRPr sz="1800" b="0" i="0" kern="1200">
          <a:solidFill>
            <a:schemeClr val="tx1"/>
          </a:solidFill>
          <a:latin typeface="Verdana" panose="020B060403050404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8" Type="http://schemas.openxmlformats.org/officeDocument/2006/relationships/slide" Target="slide2.xml"/><Relationship Id="rId13" Type="http://schemas.openxmlformats.org/officeDocument/2006/relationships/image" Target="../media/image7.svg"/><Relationship Id="rId3" Type="http://schemas.openxmlformats.org/officeDocument/2006/relationships/slide" Target="slide16.xml"/><Relationship Id="rId7" Type="http://schemas.openxmlformats.org/officeDocument/2006/relationships/slide" Target="slide3.xml"/><Relationship Id="rId12" Type="http://schemas.openxmlformats.org/officeDocument/2006/relationships/image" Target="../media/image6.png"/><Relationship Id="rId2" Type="http://schemas.openxmlformats.org/officeDocument/2006/relationships/slide" Target="slide17.xml"/><Relationship Id="rId1" Type="http://schemas.openxmlformats.org/officeDocument/2006/relationships/slideLayout" Target="../slideLayouts/slideLayout6.xml"/><Relationship Id="rId6" Type="http://schemas.openxmlformats.org/officeDocument/2006/relationships/slide" Target="slide4.xml"/><Relationship Id="rId11" Type="http://schemas.openxmlformats.org/officeDocument/2006/relationships/hyperlink" Target="https://eur-lex.europa.eu/eli/reg/2013/575/oj" TargetMode="External"/><Relationship Id="rId5" Type="http://schemas.openxmlformats.org/officeDocument/2006/relationships/slide" Target="slide14.xml"/><Relationship Id="rId10" Type="http://schemas.openxmlformats.org/officeDocument/2006/relationships/hyperlink" Target="https://www.dnb.nl/media/2s2m0dsv/kapitaalonderzoek-2021.pdf" TargetMode="External"/><Relationship Id="rId4" Type="http://schemas.openxmlformats.org/officeDocument/2006/relationships/slide" Target="slide15.xml"/><Relationship Id="rId9" Type="http://schemas.openxmlformats.org/officeDocument/2006/relationships/hyperlink" Target="https://www.dnb.nl/media/xwlewssq/kwaliteit-kapitaal-bij-beleggingsondernemingen-en-instellingen.pdf" TargetMode="External"/></Relationships>
</file>

<file path=ppt/slides/_rels/slide11.xml.rels><?xml version="1.0" encoding="UTF-8" standalone="yes"?>
<Relationships xmlns="http://schemas.openxmlformats.org/package/2006/relationships"><Relationship Id="rId8" Type="http://schemas.openxmlformats.org/officeDocument/2006/relationships/slide" Target="slide3.xml"/><Relationship Id="rId13" Type="http://schemas.openxmlformats.org/officeDocument/2006/relationships/image" Target="../media/image7.svg"/><Relationship Id="rId3" Type="http://schemas.openxmlformats.org/officeDocument/2006/relationships/slide" Target="slide17.xml"/><Relationship Id="rId7" Type="http://schemas.openxmlformats.org/officeDocument/2006/relationships/slide" Target="slide4.xml"/><Relationship Id="rId12"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slide" Target="slide14.xml"/><Relationship Id="rId11" Type="http://schemas.openxmlformats.org/officeDocument/2006/relationships/hyperlink" Target="https://www.eba.europa.eu/sites/default/documents/files/document_library/Publications/Draft%20Technical%20Standards/2020/RTS/933771/Final%20Draft%20RTS%20on%20prudential%20treatment%20of%20software%20assets.pdf#page=18" TargetMode="External"/><Relationship Id="rId5" Type="http://schemas.openxmlformats.org/officeDocument/2006/relationships/slide" Target="slide15.xml"/><Relationship Id="rId10" Type="http://schemas.openxmlformats.org/officeDocument/2006/relationships/hyperlink" Target="https://eur-lex.europa.eu/legal-content/NL/TXT/PDF/?uri=OJ:L:2019:314:FULL&amp;from=NL" TargetMode="External"/><Relationship Id="rId4" Type="http://schemas.openxmlformats.org/officeDocument/2006/relationships/slide" Target="slide16.xml"/><Relationship Id="rId9" Type="http://schemas.openxmlformats.org/officeDocument/2006/relationships/slide" Target="slide2.xml"/></Relationships>
</file>

<file path=ppt/slides/_rels/slide12.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slide" Target="slide17.xml"/><Relationship Id="rId7" Type="http://schemas.openxmlformats.org/officeDocument/2006/relationships/slide" Target="slide4.xml"/><Relationship Id="rId12" Type="http://schemas.openxmlformats.org/officeDocument/2006/relationships/image" Target="../media/image7.sv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slide" Target="slide14.xml"/><Relationship Id="rId11" Type="http://schemas.openxmlformats.org/officeDocument/2006/relationships/image" Target="../media/image6.png"/><Relationship Id="rId5" Type="http://schemas.openxmlformats.org/officeDocument/2006/relationships/slide" Target="slide15.xml"/><Relationship Id="rId10" Type="http://schemas.openxmlformats.org/officeDocument/2006/relationships/hyperlink" Target="https://www.dnb.nl/login/dienst-rapportages/toezichtrapportages/beleggingsondernemingen-en-fondsbeheerders/" TargetMode="External"/><Relationship Id="rId4" Type="http://schemas.openxmlformats.org/officeDocument/2006/relationships/slide" Target="slide16.xml"/><Relationship Id="rId9" Type="http://schemas.openxmlformats.org/officeDocument/2006/relationships/slide" Target="slide2.xml"/></Relationships>
</file>

<file path=ppt/slides/_rels/slide13.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16.xml"/><Relationship Id="rId7" Type="http://schemas.openxmlformats.org/officeDocument/2006/relationships/slide" Target="slide3.xml"/><Relationship Id="rId2" Type="http://schemas.openxmlformats.org/officeDocument/2006/relationships/slide" Target="slide17.xml"/><Relationship Id="rId1" Type="http://schemas.openxmlformats.org/officeDocument/2006/relationships/slideLayout" Target="../slideLayouts/slideLayout6.xml"/><Relationship Id="rId6" Type="http://schemas.openxmlformats.org/officeDocument/2006/relationships/slide" Target="slide4.xml"/><Relationship Id="rId5" Type="http://schemas.openxmlformats.org/officeDocument/2006/relationships/slide" Target="slide14.xml"/><Relationship Id="rId10" Type="http://schemas.openxmlformats.org/officeDocument/2006/relationships/image" Target="../media/image7.svg"/><Relationship Id="rId4" Type="http://schemas.openxmlformats.org/officeDocument/2006/relationships/slide" Target="slide15.xml"/><Relationship Id="rId9" Type="http://schemas.openxmlformats.org/officeDocument/2006/relationships/image" Target="../media/image6.png"/></Relationships>
</file>

<file path=ppt/slides/_rels/slide14.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slide" Target="slide17.xml"/><Relationship Id="rId7" Type="http://schemas.openxmlformats.org/officeDocument/2006/relationships/slide" Target="slide4.xml"/><Relationship Id="rId12" Type="http://schemas.openxmlformats.org/officeDocument/2006/relationships/image" Target="../media/image7.sv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slide" Target="slide14.xml"/><Relationship Id="rId11" Type="http://schemas.openxmlformats.org/officeDocument/2006/relationships/image" Target="../media/image6.png"/><Relationship Id="rId5" Type="http://schemas.openxmlformats.org/officeDocument/2006/relationships/slide" Target="slide15.xml"/><Relationship Id="rId10" Type="http://schemas.openxmlformats.org/officeDocument/2006/relationships/hyperlink" Target="https://www.dnb.nl/voor-de-sector/open-boek-toezicht-sectoren/beleggingsondernemingen/prudentieel-toezicht/" TargetMode="External"/><Relationship Id="rId4" Type="http://schemas.openxmlformats.org/officeDocument/2006/relationships/slide" Target="slide16.xml"/><Relationship Id="rId9" Type="http://schemas.openxmlformats.org/officeDocument/2006/relationships/slide" Target="slide2.xml"/></Relationships>
</file>

<file path=ppt/slides/_rels/slide15.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slide" Target="slide17.xml"/><Relationship Id="rId7" Type="http://schemas.openxmlformats.org/officeDocument/2006/relationships/slide" Target="slide4.xml"/><Relationship Id="rId12" Type="http://schemas.openxmlformats.org/officeDocument/2006/relationships/image" Target="../media/image7.svg"/><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slide" Target="slide14.xml"/><Relationship Id="rId11" Type="http://schemas.openxmlformats.org/officeDocument/2006/relationships/image" Target="../media/image6.png"/><Relationship Id="rId5" Type="http://schemas.openxmlformats.org/officeDocument/2006/relationships/slide" Target="slide15.xml"/><Relationship Id="rId10" Type="http://schemas.openxmlformats.org/officeDocument/2006/relationships/hyperlink" Target="https://www.dnb.nl/media/tqkjbk13/toelichting-bij-formulier-vvgb-aanvraag-artikel-3-95-wft.pdf" TargetMode="External"/><Relationship Id="rId4" Type="http://schemas.openxmlformats.org/officeDocument/2006/relationships/slide" Target="slide16.xml"/><Relationship Id="rId9" Type="http://schemas.openxmlformats.org/officeDocument/2006/relationships/slide" Target="slide2.xml"/></Relationships>
</file>

<file path=ppt/slides/_rels/slide16.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16.xml"/><Relationship Id="rId7" Type="http://schemas.openxmlformats.org/officeDocument/2006/relationships/slide" Target="slide3.xml"/><Relationship Id="rId2" Type="http://schemas.openxmlformats.org/officeDocument/2006/relationships/slide" Target="slide17.xml"/><Relationship Id="rId1" Type="http://schemas.openxmlformats.org/officeDocument/2006/relationships/slideLayout" Target="../slideLayouts/slideLayout6.xml"/><Relationship Id="rId6" Type="http://schemas.openxmlformats.org/officeDocument/2006/relationships/slide" Target="slide4.xml"/><Relationship Id="rId11" Type="http://schemas.openxmlformats.org/officeDocument/2006/relationships/image" Target="../media/image7.svg"/><Relationship Id="rId5" Type="http://schemas.openxmlformats.org/officeDocument/2006/relationships/slide" Target="slide14.xml"/><Relationship Id="rId10" Type="http://schemas.openxmlformats.org/officeDocument/2006/relationships/image" Target="../media/image6.png"/><Relationship Id="rId4" Type="http://schemas.openxmlformats.org/officeDocument/2006/relationships/slide" Target="slide15.xml"/><Relationship Id="rId9" Type="http://schemas.openxmlformats.org/officeDocument/2006/relationships/hyperlink" Target="mailto:natin-bobi@dnb.nl" TargetMode="External"/></Relationships>
</file>

<file path=ppt/slides/_rels/slide17.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16.xml"/><Relationship Id="rId7" Type="http://schemas.openxmlformats.org/officeDocument/2006/relationships/slide" Target="slide3.xml"/><Relationship Id="rId2" Type="http://schemas.openxmlformats.org/officeDocument/2006/relationships/slide" Target="slide17.xml"/><Relationship Id="rId1" Type="http://schemas.openxmlformats.org/officeDocument/2006/relationships/slideLayout" Target="../slideLayouts/slideLayout6.xml"/><Relationship Id="rId6" Type="http://schemas.openxmlformats.org/officeDocument/2006/relationships/slide" Target="slide4.xml"/><Relationship Id="rId5" Type="http://schemas.openxmlformats.org/officeDocument/2006/relationships/slide" Target="slide14.xml"/><Relationship Id="rId10" Type="http://schemas.openxmlformats.org/officeDocument/2006/relationships/image" Target="../media/image7.svg"/><Relationship Id="rId4" Type="http://schemas.openxmlformats.org/officeDocument/2006/relationships/slide" Target="slide15.xml"/><Relationship Id="rId9" Type="http://schemas.openxmlformats.org/officeDocument/2006/relationships/image" Target="../media/image6.png"/></Relationships>
</file>

<file path=ppt/slides/_rels/slide18.xml.rels><?xml version="1.0" encoding="UTF-8" standalone="yes"?>
<Relationships xmlns="http://schemas.openxmlformats.org/package/2006/relationships"><Relationship Id="rId2" Type="http://schemas.openxmlformats.org/officeDocument/2006/relationships/hyperlink" Target="https://www.dnb.nl/voor-de-sector/open-boek-toezicht/leeswijzer-beleidsuitingen-dnb/"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16.xml"/><Relationship Id="rId7" Type="http://schemas.openxmlformats.org/officeDocument/2006/relationships/slide" Target="slide3.xml"/><Relationship Id="rId2" Type="http://schemas.openxmlformats.org/officeDocument/2006/relationships/slide" Target="slide17.xml"/><Relationship Id="rId1" Type="http://schemas.openxmlformats.org/officeDocument/2006/relationships/slideLayout" Target="../slideLayouts/slideLayout6.xml"/><Relationship Id="rId6" Type="http://schemas.openxmlformats.org/officeDocument/2006/relationships/slide" Target="slide4.xml"/><Relationship Id="rId5" Type="http://schemas.openxmlformats.org/officeDocument/2006/relationships/slide" Target="slide14.xml"/><Relationship Id="rId10" Type="http://schemas.openxmlformats.org/officeDocument/2006/relationships/image" Target="../media/image7.svg"/><Relationship Id="rId4" Type="http://schemas.openxmlformats.org/officeDocument/2006/relationships/slide" Target="slide15.xml"/><Relationship Id="rId9" Type="http://schemas.openxmlformats.org/officeDocument/2006/relationships/image" Target="../media/image6.png"/></Relationships>
</file>

<file path=ppt/slides/_rels/slide3.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16.xml"/><Relationship Id="rId7" Type="http://schemas.openxmlformats.org/officeDocument/2006/relationships/slide" Target="slide3.xml"/><Relationship Id="rId2" Type="http://schemas.openxmlformats.org/officeDocument/2006/relationships/slide" Target="slide17.xml"/><Relationship Id="rId1" Type="http://schemas.openxmlformats.org/officeDocument/2006/relationships/slideLayout" Target="../slideLayouts/slideLayout6.xml"/><Relationship Id="rId6" Type="http://schemas.openxmlformats.org/officeDocument/2006/relationships/slide" Target="slide4.xml"/><Relationship Id="rId5" Type="http://schemas.openxmlformats.org/officeDocument/2006/relationships/slide" Target="slide14.xml"/><Relationship Id="rId10" Type="http://schemas.openxmlformats.org/officeDocument/2006/relationships/image" Target="../media/image7.svg"/><Relationship Id="rId4" Type="http://schemas.openxmlformats.org/officeDocument/2006/relationships/slide" Target="slide15.xml"/><Relationship Id="rId9" Type="http://schemas.openxmlformats.org/officeDocument/2006/relationships/image" Target="../media/image6.png"/></Relationships>
</file>

<file path=ppt/slides/_rels/slide4.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16.xml"/><Relationship Id="rId7" Type="http://schemas.openxmlformats.org/officeDocument/2006/relationships/slide" Target="slide3.xml"/><Relationship Id="rId2" Type="http://schemas.openxmlformats.org/officeDocument/2006/relationships/slide" Target="slide17.xml"/><Relationship Id="rId1" Type="http://schemas.openxmlformats.org/officeDocument/2006/relationships/slideLayout" Target="../slideLayouts/slideLayout6.xml"/><Relationship Id="rId6" Type="http://schemas.openxmlformats.org/officeDocument/2006/relationships/slide" Target="slide4.xml"/><Relationship Id="rId5" Type="http://schemas.openxmlformats.org/officeDocument/2006/relationships/slide" Target="slide14.xml"/><Relationship Id="rId10" Type="http://schemas.openxmlformats.org/officeDocument/2006/relationships/image" Target="../media/image7.svg"/><Relationship Id="rId4" Type="http://schemas.openxmlformats.org/officeDocument/2006/relationships/slide" Target="slide15.xml"/><Relationship Id="rId9" Type="http://schemas.openxmlformats.org/officeDocument/2006/relationships/image" Target="../media/image6.png"/></Relationships>
</file>

<file path=ppt/slides/_rels/slide5.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slide" Target="slide17.xml"/><Relationship Id="rId7" Type="http://schemas.openxmlformats.org/officeDocument/2006/relationships/slide" Target="slide4.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slide" Target="slide14.xml"/><Relationship Id="rId11" Type="http://schemas.openxmlformats.org/officeDocument/2006/relationships/image" Target="../media/image7.svg"/><Relationship Id="rId5" Type="http://schemas.openxmlformats.org/officeDocument/2006/relationships/slide" Target="slide15.xml"/><Relationship Id="rId10" Type="http://schemas.openxmlformats.org/officeDocument/2006/relationships/image" Target="../media/image6.png"/><Relationship Id="rId4" Type="http://schemas.openxmlformats.org/officeDocument/2006/relationships/slide" Target="slide16.xml"/><Relationship Id="rId9" Type="http://schemas.openxmlformats.org/officeDocument/2006/relationships/slide" Target="slide2.xml"/></Relationships>
</file>

<file path=ppt/slides/_rels/slide6.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slide" Target="slide17.xml"/><Relationship Id="rId7" Type="http://schemas.openxmlformats.org/officeDocument/2006/relationships/slide" Target="slide4.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slide" Target="slide14.xml"/><Relationship Id="rId11" Type="http://schemas.openxmlformats.org/officeDocument/2006/relationships/image" Target="../media/image7.svg"/><Relationship Id="rId5" Type="http://schemas.openxmlformats.org/officeDocument/2006/relationships/slide" Target="slide15.xml"/><Relationship Id="rId10" Type="http://schemas.openxmlformats.org/officeDocument/2006/relationships/image" Target="../media/image6.png"/><Relationship Id="rId4" Type="http://schemas.openxmlformats.org/officeDocument/2006/relationships/slide" Target="slide16.xml"/><Relationship Id="rId9" Type="http://schemas.openxmlformats.org/officeDocument/2006/relationships/slide" Target="slide2.xml"/></Relationships>
</file>

<file path=ppt/slides/_rels/slide7.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16.xml"/><Relationship Id="rId7" Type="http://schemas.openxmlformats.org/officeDocument/2006/relationships/slide" Target="slide3.xml"/><Relationship Id="rId12" Type="http://schemas.openxmlformats.org/officeDocument/2006/relationships/image" Target="../media/image7.svg"/><Relationship Id="rId2" Type="http://schemas.openxmlformats.org/officeDocument/2006/relationships/slide" Target="slide17.xml"/><Relationship Id="rId1" Type="http://schemas.openxmlformats.org/officeDocument/2006/relationships/slideLayout" Target="../slideLayouts/slideLayout6.xml"/><Relationship Id="rId6" Type="http://schemas.openxmlformats.org/officeDocument/2006/relationships/slide" Target="slide4.xml"/><Relationship Id="rId11" Type="http://schemas.openxmlformats.org/officeDocument/2006/relationships/image" Target="../media/image6.png"/><Relationship Id="rId5" Type="http://schemas.openxmlformats.org/officeDocument/2006/relationships/slide" Target="slide14.xml"/><Relationship Id="rId10" Type="http://schemas.openxmlformats.org/officeDocument/2006/relationships/hyperlink" Target="https://www.dnb.nl/voor-de-sector/open-boek-toezicht-sectoren/beleggingsinstellingen/prudentieel-toezicht/prudentiele-eisen-aan-beheerders-van-beleggingsinstellingen-en-icbe-s/" TargetMode="External"/><Relationship Id="rId4" Type="http://schemas.openxmlformats.org/officeDocument/2006/relationships/slide" Target="slide15.xml"/><Relationship Id="rId9" Type="http://schemas.openxmlformats.org/officeDocument/2006/relationships/hyperlink" Target="https://www.dnb.nl/media/fpvhu3v2/factsheet-ifr-ifd.pdf#page=14" TargetMode="External"/></Relationships>
</file>

<file path=ppt/slides/_rels/slide8.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16.xml"/><Relationship Id="rId7" Type="http://schemas.openxmlformats.org/officeDocument/2006/relationships/slide" Target="slide3.xml"/><Relationship Id="rId12" Type="http://schemas.openxmlformats.org/officeDocument/2006/relationships/image" Target="../media/image7.svg"/><Relationship Id="rId2" Type="http://schemas.openxmlformats.org/officeDocument/2006/relationships/slide" Target="slide17.xml"/><Relationship Id="rId1" Type="http://schemas.openxmlformats.org/officeDocument/2006/relationships/slideLayout" Target="../slideLayouts/slideLayout6.xml"/><Relationship Id="rId6" Type="http://schemas.openxmlformats.org/officeDocument/2006/relationships/slide" Target="slide4.xml"/><Relationship Id="rId11" Type="http://schemas.openxmlformats.org/officeDocument/2006/relationships/image" Target="../media/image6.png"/><Relationship Id="rId5" Type="http://schemas.openxmlformats.org/officeDocument/2006/relationships/slide" Target="slide14.xml"/><Relationship Id="rId10" Type="http://schemas.openxmlformats.org/officeDocument/2006/relationships/hyperlink" Target="https://www.dnb.nl/voor-de-sector/open-boek-toezicht/sectoren/beleggingsinstellingen/prudentieel-toezicht/berekening-vastekostenvereiste/" TargetMode="External"/><Relationship Id="rId4" Type="http://schemas.openxmlformats.org/officeDocument/2006/relationships/slide" Target="slide15.xml"/><Relationship Id="rId9" Type="http://schemas.openxmlformats.org/officeDocument/2006/relationships/hyperlink" Target="https://www.eba.europa.eu/regulation-and-policy/single-rulebook/interactive-single-rulebook/107169" TargetMode="External"/></Relationships>
</file>

<file path=ppt/slides/_rels/slide9.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16.xml"/><Relationship Id="rId7" Type="http://schemas.openxmlformats.org/officeDocument/2006/relationships/slide" Target="slide3.xml"/><Relationship Id="rId2" Type="http://schemas.openxmlformats.org/officeDocument/2006/relationships/slide" Target="slide17.xml"/><Relationship Id="rId1" Type="http://schemas.openxmlformats.org/officeDocument/2006/relationships/slideLayout" Target="../slideLayouts/slideLayout6.xml"/><Relationship Id="rId6" Type="http://schemas.openxmlformats.org/officeDocument/2006/relationships/slide" Target="slide4.xml"/><Relationship Id="rId5" Type="http://schemas.openxmlformats.org/officeDocument/2006/relationships/slide" Target="slide14.xml"/><Relationship Id="rId10" Type="http://schemas.openxmlformats.org/officeDocument/2006/relationships/image" Target="../media/image7.svg"/><Relationship Id="rId4" Type="http://schemas.openxmlformats.org/officeDocument/2006/relationships/slide" Target="slide15.xml"/><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C7085-77DC-73D4-4ACD-E6078A13ED03}"/>
              </a:ext>
            </a:extLst>
          </p:cNvPr>
          <p:cNvSpPr>
            <a:spLocks noGrp="1"/>
          </p:cNvSpPr>
          <p:nvPr>
            <p:ph type="ctrTitle"/>
          </p:nvPr>
        </p:nvSpPr>
        <p:spPr>
          <a:xfrm>
            <a:off x="598207" y="2777386"/>
            <a:ext cx="9620449" cy="2324455"/>
          </a:xfrm>
        </p:spPr>
        <p:txBody>
          <a:bodyPr/>
          <a:lstStyle/>
          <a:p>
            <a:r>
              <a:rPr lang="nl-NL" dirty="0">
                <a:latin typeface="+mn-lt"/>
              </a:rPr>
              <a:t>Prudentiële aandachtspunten bij aanvragen en in het doorlopend toezicht</a:t>
            </a:r>
          </a:p>
        </p:txBody>
      </p:sp>
      <p:sp>
        <p:nvSpPr>
          <p:cNvPr id="4" name="Text Placeholder 3">
            <a:extLst>
              <a:ext uri="{FF2B5EF4-FFF2-40B4-BE49-F238E27FC236}">
                <a16:creationId xmlns:a16="http://schemas.microsoft.com/office/drawing/2014/main" id="{7F3C96C3-CA95-0730-17A1-AFC013C2CCB5}"/>
              </a:ext>
            </a:extLst>
          </p:cNvPr>
          <p:cNvSpPr>
            <a:spLocks noGrp="1"/>
          </p:cNvSpPr>
          <p:nvPr>
            <p:ph type="body" sz="quarter" idx="10"/>
          </p:nvPr>
        </p:nvSpPr>
        <p:spPr/>
        <p:txBody>
          <a:bodyPr/>
          <a:lstStyle/>
          <a:p>
            <a:r>
              <a:rPr lang="nl-NL" dirty="0">
                <a:latin typeface="+mn-lt"/>
              </a:rPr>
              <a:t>April 2023</a:t>
            </a:r>
          </a:p>
        </p:txBody>
      </p:sp>
      <p:sp>
        <p:nvSpPr>
          <p:cNvPr id="5" name="Text Placeholder 4">
            <a:extLst>
              <a:ext uri="{FF2B5EF4-FFF2-40B4-BE49-F238E27FC236}">
                <a16:creationId xmlns:a16="http://schemas.microsoft.com/office/drawing/2014/main" id="{8CB0C872-A58C-0043-DD5A-80E42141028C}"/>
              </a:ext>
            </a:extLst>
          </p:cNvPr>
          <p:cNvSpPr>
            <a:spLocks noGrp="1"/>
          </p:cNvSpPr>
          <p:nvPr>
            <p:ph type="body" sz="quarter" idx="11"/>
          </p:nvPr>
        </p:nvSpPr>
        <p:spPr>
          <a:xfrm>
            <a:off x="4112655" y="5738222"/>
            <a:ext cx="6106001" cy="288722"/>
          </a:xfrm>
        </p:spPr>
        <p:txBody>
          <a:bodyPr/>
          <a:lstStyle/>
          <a:p>
            <a:r>
              <a:rPr lang="nl-NL" dirty="0">
                <a:latin typeface="+mn-lt"/>
              </a:rPr>
              <a:t>Afdeling Toezicht op Beleggingsondernemingen en -instellingen</a:t>
            </a:r>
          </a:p>
          <a:p>
            <a:endParaRPr lang="nl-NL" dirty="0">
              <a:latin typeface="+mn-lt"/>
            </a:endParaRPr>
          </a:p>
        </p:txBody>
      </p:sp>
    </p:spTree>
    <p:extLst>
      <p:ext uri="{BB962C8B-B14F-4D97-AF65-F5344CB8AC3E}">
        <p14:creationId xmlns:p14="http://schemas.microsoft.com/office/powerpoint/2010/main" val="798592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hoek: afgeronde bovenhoeken 3">
            <a:hlinkClick r:id="rId2" action="ppaction://hlinksldjump"/>
            <a:extLst>
              <a:ext uri="{FF2B5EF4-FFF2-40B4-BE49-F238E27FC236}">
                <a16:creationId xmlns:a16="http://schemas.microsoft.com/office/drawing/2014/main" id="{5C3DC940-4B36-0A97-0474-99660504E4BB}"/>
              </a:ext>
            </a:extLst>
          </p:cNvPr>
          <p:cNvSpPr/>
          <p:nvPr/>
        </p:nvSpPr>
        <p:spPr>
          <a:xfrm>
            <a:off x="8146349"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Wetgeving</a:t>
            </a:r>
          </a:p>
        </p:txBody>
      </p:sp>
      <p:sp>
        <p:nvSpPr>
          <p:cNvPr id="11" name="Rechthoek: afgeronde bovenhoeken 3">
            <a:hlinkClick r:id="rId3" action="ppaction://hlinksldjump"/>
            <a:extLst>
              <a:ext uri="{FF2B5EF4-FFF2-40B4-BE49-F238E27FC236}">
                <a16:creationId xmlns:a16="http://schemas.microsoft.com/office/drawing/2014/main" id="{857A46C5-46D5-0A6C-B6D3-82D15E13B925}"/>
              </a:ext>
            </a:extLst>
          </p:cNvPr>
          <p:cNvSpPr/>
          <p:nvPr/>
        </p:nvSpPr>
        <p:spPr>
          <a:xfrm>
            <a:off x="6634347"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Vragen</a:t>
            </a:r>
          </a:p>
        </p:txBody>
      </p:sp>
      <p:sp>
        <p:nvSpPr>
          <p:cNvPr id="14" name="Rechthoek: afgeronde bovenhoeken 3">
            <a:hlinkClick r:id="rId4" action="ppaction://hlinksldjump"/>
            <a:extLst>
              <a:ext uri="{FF2B5EF4-FFF2-40B4-BE49-F238E27FC236}">
                <a16:creationId xmlns:a16="http://schemas.microsoft.com/office/drawing/2014/main" id="{C5FCD9B4-C8AE-1565-6D03-F0C8230DCFAB}"/>
              </a:ext>
            </a:extLst>
          </p:cNvPr>
          <p:cNvSpPr/>
          <p:nvPr/>
        </p:nvSpPr>
        <p:spPr>
          <a:xfrm>
            <a:off x="5122345"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VVGB-aanvragen</a:t>
            </a:r>
          </a:p>
        </p:txBody>
      </p:sp>
      <p:sp>
        <p:nvSpPr>
          <p:cNvPr id="15" name="Rechthoek: afgeronde bovenhoeken 3">
            <a:hlinkClick r:id="rId5" action="ppaction://hlinksldjump"/>
            <a:extLst>
              <a:ext uri="{FF2B5EF4-FFF2-40B4-BE49-F238E27FC236}">
                <a16:creationId xmlns:a16="http://schemas.microsoft.com/office/drawing/2014/main" id="{6B7A6FE1-CFED-539D-2516-E1C0431D1E4D}"/>
              </a:ext>
            </a:extLst>
          </p:cNvPr>
          <p:cNvSpPr/>
          <p:nvPr/>
        </p:nvSpPr>
        <p:spPr>
          <a:xfrm>
            <a:off x="3610344"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Beleggings-holding</a:t>
            </a:r>
          </a:p>
        </p:txBody>
      </p:sp>
      <p:sp>
        <p:nvSpPr>
          <p:cNvPr id="16" name="Rechthoek: afgeronde bovenhoeken 3">
            <a:hlinkClick r:id="rId6" action="ppaction://hlinksldjump"/>
            <a:extLst>
              <a:ext uri="{FF2B5EF4-FFF2-40B4-BE49-F238E27FC236}">
                <a16:creationId xmlns:a16="http://schemas.microsoft.com/office/drawing/2014/main" id="{6440299B-6E5C-D6EB-FAE2-8E87462750C5}"/>
              </a:ext>
            </a:extLst>
          </p:cNvPr>
          <p:cNvSpPr/>
          <p:nvPr/>
        </p:nvSpPr>
        <p:spPr>
          <a:xfrm>
            <a:off x="2098342" y="216003"/>
            <a:ext cx="1260000" cy="432000"/>
          </a:xfrm>
          <a:prstGeom prst="round2Same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Vergunningen</a:t>
            </a:r>
          </a:p>
        </p:txBody>
      </p:sp>
      <p:sp>
        <p:nvSpPr>
          <p:cNvPr id="17" name="Rechthoek: afgeronde bovenhoeken 3">
            <a:hlinkClick r:id="rId7" action="ppaction://hlinksldjump"/>
            <a:extLst>
              <a:ext uri="{FF2B5EF4-FFF2-40B4-BE49-F238E27FC236}">
                <a16:creationId xmlns:a16="http://schemas.microsoft.com/office/drawing/2014/main" id="{91CC2201-60DF-34F9-C45A-501D594BD6D2}"/>
              </a:ext>
            </a:extLst>
          </p:cNvPr>
          <p:cNvSpPr/>
          <p:nvPr/>
        </p:nvSpPr>
        <p:spPr>
          <a:xfrm>
            <a:off x="586341" y="216001"/>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Aanleiding</a:t>
            </a:r>
          </a:p>
        </p:txBody>
      </p:sp>
      <p:sp>
        <p:nvSpPr>
          <p:cNvPr id="19" name="Rechthoek: afgeronde bovenhoeken 3">
            <a:hlinkClick r:id="rId8" action="ppaction://hlinksldjump"/>
            <a:extLst>
              <a:ext uri="{FF2B5EF4-FFF2-40B4-BE49-F238E27FC236}">
                <a16:creationId xmlns:a16="http://schemas.microsoft.com/office/drawing/2014/main" id="{95387BEE-487E-D5BA-B067-BB49F4AA237A}"/>
              </a:ext>
            </a:extLst>
          </p:cNvPr>
          <p:cNvSpPr/>
          <p:nvPr/>
        </p:nvSpPr>
        <p:spPr>
          <a:xfrm>
            <a:off x="10342340" y="216001"/>
            <a:ext cx="1260000" cy="432000"/>
          </a:xfrm>
          <a:prstGeom prst="round2SameRect">
            <a:avLst/>
          </a:prstGeom>
          <a:solidFill>
            <a:srgbClr val="3B54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chemeClr val="bg1"/>
                </a:solidFill>
                <a:latin typeface="+mj-lt"/>
              </a:rPr>
              <a:t>Inhoud</a:t>
            </a:r>
          </a:p>
        </p:txBody>
      </p:sp>
      <p:sp>
        <p:nvSpPr>
          <p:cNvPr id="8" name="Rectangle 7">
            <a:extLst>
              <a:ext uri="{FF2B5EF4-FFF2-40B4-BE49-F238E27FC236}">
                <a16:creationId xmlns:a16="http://schemas.microsoft.com/office/drawing/2014/main" id="{B45E0497-F375-BC12-A149-3D1CEEB42154}"/>
              </a:ext>
            </a:extLst>
          </p:cNvPr>
          <p:cNvSpPr/>
          <p:nvPr/>
        </p:nvSpPr>
        <p:spPr>
          <a:xfrm>
            <a:off x="-1659" y="648001"/>
            <a:ext cx="12192000" cy="6209999"/>
          </a:xfrm>
          <a:prstGeom prst="rect">
            <a:avLst/>
          </a:prstGeom>
          <a:solidFill>
            <a:schemeClr val="bg1"/>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sp>
        <p:nvSpPr>
          <p:cNvPr id="2" name="Title 1">
            <a:extLst>
              <a:ext uri="{FF2B5EF4-FFF2-40B4-BE49-F238E27FC236}">
                <a16:creationId xmlns:a16="http://schemas.microsoft.com/office/drawing/2014/main" id="{C4585106-F2DD-4C4B-1F72-234BDA58E99C}"/>
              </a:ext>
            </a:extLst>
          </p:cNvPr>
          <p:cNvSpPr>
            <a:spLocks noGrp="1"/>
          </p:cNvSpPr>
          <p:nvPr>
            <p:ph type="title"/>
          </p:nvPr>
        </p:nvSpPr>
        <p:spPr>
          <a:ln>
            <a:noFill/>
          </a:ln>
        </p:spPr>
        <p:txBody>
          <a:bodyPr/>
          <a:lstStyle/>
          <a:p>
            <a:r>
              <a:rPr kumimoji="0" lang="nl-NL" sz="3000" b="0" i="0" u="none" strike="noStrike" kern="1200" cap="none" spc="0" normalizeH="0" baseline="0" noProof="0" dirty="0">
                <a:ln>
                  <a:noFill/>
                </a:ln>
                <a:solidFill>
                  <a:srgbClr val="1226AB"/>
                </a:solidFill>
                <a:effectLst/>
                <a:uLnTx/>
                <a:uFillTx/>
                <a:latin typeface="Verdana Pro" panose="020B0604020202020204" pitchFamily="34" charset="0"/>
                <a:ea typeface="+mj-ea"/>
                <a:cs typeface="+mj-cs"/>
              </a:rPr>
              <a:t>Berekening toetsingsvermogen (2)</a:t>
            </a:r>
            <a:endParaRPr lang="nl-NL" dirty="0">
              <a:latin typeface="Verdana Pro" panose="020B0604020202020204" pitchFamily="34" charset="0"/>
            </a:endParaRPr>
          </a:p>
        </p:txBody>
      </p:sp>
      <p:sp>
        <p:nvSpPr>
          <p:cNvPr id="3" name="Content Placeholder 2">
            <a:extLst>
              <a:ext uri="{FF2B5EF4-FFF2-40B4-BE49-F238E27FC236}">
                <a16:creationId xmlns:a16="http://schemas.microsoft.com/office/drawing/2014/main" id="{5E12D0D9-7B73-F827-B5E7-7D72B672B4F3}"/>
              </a:ext>
            </a:extLst>
          </p:cNvPr>
          <p:cNvSpPr>
            <a:spLocks noGrp="1"/>
          </p:cNvSpPr>
          <p:nvPr>
            <p:ph idx="1"/>
          </p:nvPr>
        </p:nvSpPr>
        <p:spPr>
          <a:xfrm>
            <a:off x="589659" y="1530494"/>
            <a:ext cx="11012681" cy="5202000"/>
          </a:xfrm>
        </p:spPr>
        <p:txBody>
          <a:bodyPr numCol="2" spcCol="360000"/>
          <a:lstStyle/>
          <a:p>
            <a:pPr indent="-252000">
              <a:spcAft>
                <a:spcPts val="600"/>
              </a:spcAft>
            </a:pPr>
            <a:r>
              <a:rPr lang="nl-NL" b="1" dirty="0"/>
              <a:t>Belangrijke aandachtspunten voor de berekening van het toetsingsvermogen</a:t>
            </a:r>
          </a:p>
          <a:p>
            <a:pPr lvl="2">
              <a:spcAft>
                <a:spcPts val="600"/>
              </a:spcAft>
            </a:pPr>
            <a:r>
              <a:rPr lang="nl-NL" sz="1800" dirty="0"/>
              <a:t>Het </a:t>
            </a:r>
            <a:r>
              <a:rPr lang="nl-NL" dirty="0"/>
              <a:t>toetsingsvermogen</a:t>
            </a:r>
            <a:r>
              <a:rPr lang="nl-NL" sz="1800" dirty="0"/>
              <a:t> kan afwijken van het boekhoudkundige eigen vermogen. </a:t>
            </a:r>
          </a:p>
          <a:p>
            <a:pPr lvl="2">
              <a:spcAft>
                <a:spcPts val="600"/>
              </a:spcAft>
            </a:pPr>
            <a:r>
              <a:rPr lang="nl-NL" sz="1800" dirty="0"/>
              <a:t>De uitgifte van preferente aandelen verdient speciale aandacht, aangezien dergelijke aandelen niet meetellen als kapitaal. Zie hiervoor ook </a:t>
            </a:r>
            <a:r>
              <a:rPr lang="nl-NL" sz="1800" dirty="0">
                <a:hlinkClick r:id="rId9"/>
              </a:rPr>
              <a:t>deze</a:t>
            </a:r>
            <a:r>
              <a:rPr lang="nl-NL" sz="1800" dirty="0"/>
              <a:t> en </a:t>
            </a:r>
            <a:r>
              <a:rPr lang="nl-NL" sz="1800" dirty="0">
                <a:hlinkClick r:id="rId10"/>
              </a:rPr>
              <a:t>deze link</a:t>
            </a:r>
            <a:r>
              <a:rPr lang="nl-NL" sz="1800" dirty="0"/>
              <a:t>. </a:t>
            </a:r>
          </a:p>
          <a:p>
            <a:pPr lvl="2">
              <a:spcAft>
                <a:spcPts val="600"/>
              </a:spcAft>
            </a:pPr>
            <a:r>
              <a:rPr lang="nl-NL" dirty="0"/>
              <a:t>Om te kunnen beoordelen of de aanvrager rekening heeft gehouden met de geldende eisen dienen – indien van toepassing – naast de aandeelhoudersovereenkomst en de statuten, ook eventuele </a:t>
            </a:r>
            <a:r>
              <a:rPr lang="nl-NL" b="1" dirty="0"/>
              <a:t>side letters </a:t>
            </a:r>
            <a:r>
              <a:rPr lang="nl-NL" dirty="0"/>
              <a:t>en het contract van de achtergestelde lening van de onderneming bij de aanvraag ingediend te worden.</a:t>
            </a:r>
          </a:p>
          <a:p>
            <a:pPr lvl="2">
              <a:spcAft>
                <a:spcPts val="600"/>
              </a:spcAft>
            </a:pPr>
            <a:endParaRPr lang="nl-NL" dirty="0"/>
          </a:p>
          <a:p>
            <a:pPr lvl="2">
              <a:spcAft>
                <a:spcPts val="600"/>
              </a:spcAft>
            </a:pPr>
            <a:endParaRPr lang="nl-NL" dirty="0"/>
          </a:p>
          <a:p>
            <a:pPr lvl="2">
              <a:spcAft>
                <a:spcPts val="600"/>
              </a:spcAft>
            </a:pPr>
            <a:r>
              <a:rPr lang="nl-NL" dirty="0"/>
              <a:t>Voor achtergestelde leningen gelden de volgende eisen: </a:t>
            </a:r>
          </a:p>
          <a:p>
            <a:pPr lvl="3">
              <a:spcAft>
                <a:spcPts val="600"/>
              </a:spcAft>
            </a:pPr>
            <a:r>
              <a:rPr lang="nl-NL" dirty="0"/>
              <a:t>minimale looptijd van 5 jaar, </a:t>
            </a:r>
          </a:p>
          <a:p>
            <a:pPr lvl="3">
              <a:spcAft>
                <a:spcPts val="600"/>
              </a:spcAft>
            </a:pPr>
            <a:r>
              <a:rPr lang="nl-NL" dirty="0"/>
              <a:t>tussentijds aflossen enkel na toestemming DNB, </a:t>
            </a:r>
          </a:p>
          <a:p>
            <a:pPr lvl="3">
              <a:spcAft>
                <a:spcPts val="600"/>
              </a:spcAft>
            </a:pPr>
            <a:r>
              <a:rPr lang="nl-NL" dirty="0"/>
              <a:t>het deel van de achtergestelde lening dat de onderneming mee mag tellen als toetsingsvermogen is begrenst tot één derde van het aanwezige Tier 1 kapitaal, </a:t>
            </a:r>
          </a:p>
          <a:p>
            <a:pPr lvl="3">
              <a:spcAft>
                <a:spcPts val="600"/>
              </a:spcAft>
            </a:pPr>
            <a:r>
              <a:rPr lang="nl-NL" dirty="0"/>
              <a:t>het percentage van de achtergestelde lening dat de onderneming mee mag tellen in de berekening van het toetsingsvermogen is afhankelijk van resterende looptijd van de achterstelde lening. Zie </a:t>
            </a:r>
            <a:r>
              <a:rPr lang="nl-NL" dirty="0">
                <a:hlinkClick r:id="rId11"/>
              </a:rPr>
              <a:t>deze link</a:t>
            </a:r>
            <a:r>
              <a:rPr lang="nl-NL" dirty="0"/>
              <a:t> voor een uitgebreidere toelichting (met name artikelen 62, 63 en 92 CRR).</a:t>
            </a:r>
            <a:endParaRPr lang="nl-NL" dirty="0">
              <a:solidFill>
                <a:srgbClr val="FF0000"/>
              </a:solidFill>
            </a:endParaRPr>
          </a:p>
        </p:txBody>
      </p:sp>
      <p:sp>
        <p:nvSpPr>
          <p:cNvPr id="4" name="Rectangle 3">
            <a:hlinkClick r:id="" action="ppaction://hlinkshowjump?jump=nextslide"/>
            <a:extLst>
              <a:ext uri="{FF2B5EF4-FFF2-40B4-BE49-F238E27FC236}">
                <a16:creationId xmlns:a16="http://schemas.microsoft.com/office/drawing/2014/main" id="{8FA88419-CAF8-6B2E-D400-D145859F99FB}"/>
              </a:ext>
            </a:extLst>
          </p:cNvPr>
          <p:cNvSpPr/>
          <p:nvPr/>
        </p:nvSpPr>
        <p:spPr>
          <a:xfrm>
            <a:off x="194860" y="6228000"/>
            <a:ext cx="288000" cy="28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sp>
        <p:nvSpPr>
          <p:cNvPr id="5" name="Rectangle 4">
            <a:hlinkClick r:id="" action="ppaction://hlinkshowjump?jump=previousslide"/>
            <a:extLst>
              <a:ext uri="{FF2B5EF4-FFF2-40B4-BE49-F238E27FC236}">
                <a16:creationId xmlns:a16="http://schemas.microsoft.com/office/drawing/2014/main" id="{9461A76E-3487-712A-A839-4629595AD0E7}"/>
              </a:ext>
            </a:extLst>
          </p:cNvPr>
          <p:cNvSpPr/>
          <p:nvPr/>
        </p:nvSpPr>
        <p:spPr>
          <a:xfrm>
            <a:off x="194860" y="5883750"/>
            <a:ext cx="288000" cy="28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pic>
        <p:nvPicPr>
          <p:cNvPr id="6" name="Graphic 5" descr="Pijl-rechts met effen opvulling">
            <a:hlinkClick r:id="" action="ppaction://hlinkshowjump?jump=previousslide"/>
            <a:extLst>
              <a:ext uri="{FF2B5EF4-FFF2-40B4-BE49-F238E27FC236}">
                <a16:creationId xmlns:a16="http://schemas.microsoft.com/office/drawing/2014/main" id="{4AC35F70-9EE3-BD48-9C01-25CDB79B5B87}"/>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flipH="1">
            <a:off x="225803" y="5909814"/>
            <a:ext cx="226114" cy="235872"/>
          </a:xfrm>
          <a:prstGeom prst="rect">
            <a:avLst/>
          </a:prstGeom>
        </p:spPr>
      </p:pic>
      <p:pic>
        <p:nvPicPr>
          <p:cNvPr id="7" name="Graphic 6" descr="Pijl-rechts met effen opvulling">
            <a:hlinkClick r:id="" action="ppaction://hlinkshowjump?jump=nextslide"/>
            <a:extLst>
              <a:ext uri="{FF2B5EF4-FFF2-40B4-BE49-F238E27FC236}">
                <a16:creationId xmlns:a16="http://schemas.microsoft.com/office/drawing/2014/main" id="{0384B60D-B347-77A1-71D7-8507558FF882}"/>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20652" y="6254064"/>
            <a:ext cx="236415" cy="235872"/>
          </a:xfrm>
          <a:prstGeom prst="rect">
            <a:avLst/>
          </a:prstGeom>
        </p:spPr>
      </p:pic>
    </p:spTree>
    <p:extLst>
      <p:ext uri="{BB962C8B-B14F-4D97-AF65-F5344CB8AC3E}">
        <p14:creationId xmlns:p14="http://schemas.microsoft.com/office/powerpoint/2010/main" val="692534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hoek: afgeronde bovenhoeken 3">
            <a:hlinkClick r:id="rId3" action="ppaction://hlinksldjump"/>
            <a:extLst>
              <a:ext uri="{FF2B5EF4-FFF2-40B4-BE49-F238E27FC236}">
                <a16:creationId xmlns:a16="http://schemas.microsoft.com/office/drawing/2014/main" id="{5C3DC940-4B36-0A97-0474-99660504E4BB}"/>
              </a:ext>
            </a:extLst>
          </p:cNvPr>
          <p:cNvSpPr/>
          <p:nvPr/>
        </p:nvSpPr>
        <p:spPr>
          <a:xfrm>
            <a:off x="8146349"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Wetgeving</a:t>
            </a:r>
          </a:p>
        </p:txBody>
      </p:sp>
      <p:sp>
        <p:nvSpPr>
          <p:cNvPr id="11" name="Rechthoek: afgeronde bovenhoeken 3">
            <a:hlinkClick r:id="rId4" action="ppaction://hlinksldjump"/>
            <a:extLst>
              <a:ext uri="{FF2B5EF4-FFF2-40B4-BE49-F238E27FC236}">
                <a16:creationId xmlns:a16="http://schemas.microsoft.com/office/drawing/2014/main" id="{857A46C5-46D5-0A6C-B6D3-82D15E13B925}"/>
              </a:ext>
            </a:extLst>
          </p:cNvPr>
          <p:cNvSpPr/>
          <p:nvPr/>
        </p:nvSpPr>
        <p:spPr>
          <a:xfrm>
            <a:off x="6634347"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Vragen</a:t>
            </a:r>
          </a:p>
        </p:txBody>
      </p:sp>
      <p:sp>
        <p:nvSpPr>
          <p:cNvPr id="14" name="Rechthoek: afgeronde bovenhoeken 3">
            <a:hlinkClick r:id="rId5" action="ppaction://hlinksldjump"/>
            <a:extLst>
              <a:ext uri="{FF2B5EF4-FFF2-40B4-BE49-F238E27FC236}">
                <a16:creationId xmlns:a16="http://schemas.microsoft.com/office/drawing/2014/main" id="{C5FCD9B4-C8AE-1565-6D03-F0C8230DCFAB}"/>
              </a:ext>
            </a:extLst>
          </p:cNvPr>
          <p:cNvSpPr/>
          <p:nvPr/>
        </p:nvSpPr>
        <p:spPr>
          <a:xfrm>
            <a:off x="5122345"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VVGB-aanvragen</a:t>
            </a:r>
          </a:p>
        </p:txBody>
      </p:sp>
      <p:sp>
        <p:nvSpPr>
          <p:cNvPr id="15" name="Rechthoek: afgeronde bovenhoeken 3">
            <a:hlinkClick r:id="rId6" action="ppaction://hlinksldjump"/>
            <a:extLst>
              <a:ext uri="{FF2B5EF4-FFF2-40B4-BE49-F238E27FC236}">
                <a16:creationId xmlns:a16="http://schemas.microsoft.com/office/drawing/2014/main" id="{6B7A6FE1-CFED-539D-2516-E1C0431D1E4D}"/>
              </a:ext>
            </a:extLst>
          </p:cNvPr>
          <p:cNvSpPr/>
          <p:nvPr/>
        </p:nvSpPr>
        <p:spPr>
          <a:xfrm>
            <a:off x="3610344"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Beleggings-holding</a:t>
            </a:r>
          </a:p>
        </p:txBody>
      </p:sp>
      <p:sp>
        <p:nvSpPr>
          <p:cNvPr id="16" name="Rechthoek: afgeronde bovenhoeken 3">
            <a:hlinkClick r:id="rId7" action="ppaction://hlinksldjump"/>
            <a:extLst>
              <a:ext uri="{FF2B5EF4-FFF2-40B4-BE49-F238E27FC236}">
                <a16:creationId xmlns:a16="http://schemas.microsoft.com/office/drawing/2014/main" id="{6440299B-6E5C-D6EB-FAE2-8E87462750C5}"/>
              </a:ext>
            </a:extLst>
          </p:cNvPr>
          <p:cNvSpPr/>
          <p:nvPr/>
        </p:nvSpPr>
        <p:spPr>
          <a:xfrm>
            <a:off x="2098342" y="216003"/>
            <a:ext cx="1260000" cy="432000"/>
          </a:xfrm>
          <a:prstGeom prst="round2Same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Vergunningen</a:t>
            </a:r>
          </a:p>
        </p:txBody>
      </p:sp>
      <p:sp>
        <p:nvSpPr>
          <p:cNvPr id="17" name="Rechthoek: afgeronde bovenhoeken 3">
            <a:hlinkClick r:id="rId8" action="ppaction://hlinksldjump"/>
            <a:extLst>
              <a:ext uri="{FF2B5EF4-FFF2-40B4-BE49-F238E27FC236}">
                <a16:creationId xmlns:a16="http://schemas.microsoft.com/office/drawing/2014/main" id="{91CC2201-60DF-34F9-C45A-501D594BD6D2}"/>
              </a:ext>
            </a:extLst>
          </p:cNvPr>
          <p:cNvSpPr/>
          <p:nvPr/>
        </p:nvSpPr>
        <p:spPr>
          <a:xfrm>
            <a:off x="586341" y="216001"/>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Aanleiding</a:t>
            </a:r>
          </a:p>
        </p:txBody>
      </p:sp>
      <p:sp>
        <p:nvSpPr>
          <p:cNvPr id="19" name="Rechthoek: afgeronde bovenhoeken 3">
            <a:hlinkClick r:id="rId9" action="ppaction://hlinksldjump"/>
            <a:extLst>
              <a:ext uri="{FF2B5EF4-FFF2-40B4-BE49-F238E27FC236}">
                <a16:creationId xmlns:a16="http://schemas.microsoft.com/office/drawing/2014/main" id="{95387BEE-487E-D5BA-B067-BB49F4AA237A}"/>
              </a:ext>
            </a:extLst>
          </p:cNvPr>
          <p:cNvSpPr/>
          <p:nvPr/>
        </p:nvSpPr>
        <p:spPr>
          <a:xfrm>
            <a:off x="10342340" y="216001"/>
            <a:ext cx="1260000" cy="432000"/>
          </a:xfrm>
          <a:prstGeom prst="round2SameRect">
            <a:avLst/>
          </a:prstGeom>
          <a:solidFill>
            <a:srgbClr val="3B54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chemeClr val="bg1"/>
                </a:solidFill>
                <a:latin typeface="+mj-lt"/>
              </a:rPr>
              <a:t>Inhoud</a:t>
            </a:r>
          </a:p>
        </p:txBody>
      </p:sp>
      <p:sp>
        <p:nvSpPr>
          <p:cNvPr id="20" name="Rectangle 19">
            <a:extLst>
              <a:ext uri="{FF2B5EF4-FFF2-40B4-BE49-F238E27FC236}">
                <a16:creationId xmlns:a16="http://schemas.microsoft.com/office/drawing/2014/main" id="{D7D163A0-3F0A-D4A2-F600-EE7B46A8C581}"/>
              </a:ext>
            </a:extLst>
          </p:cNvPr>
          <p:cNvSpPr/>
          <p:nvPr/>
        </p:nvSpPr>
        <p:spPr>
          <a:xfrm>
            <a:off x="-1659" y="648001"/>
            <a:ext cx="12192000" cy="6209999"/>
          </a:xfrm>
          <a:prstGeom prst="rect">
            <a:avLst/>
          </a:prstGeom>
          <a:solidFill>
            <a:schemeClr val="bg1"/>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sp>
        <p:nvSpPr>
          <p:cNvPr id="2" name="Title 1">
            <a:extLst>
              <a:ext uri="{FF2B5EF4-FFF2-40B4-BE49-F238E27FC236}">
                <a16:creationId xmlns:a16="http://schemas.microsoft.com/office/drawing/2014/main" id="{C4585106-F2DD-4C4B-1F72-234BDA58E99C}"/>
              </a:ext>
            </a:extLst>
          </p:cNvPr>
          <p:cNvSpPr>
            <a:spLocks noGrp="1"/>
          </p:cNvSpPr>
          <p:nvPr>
            <p:ph type="title"/>
          </p:nvPr>
        </p:nvSpPr>
        <p:spPr>
          <a:ln>
            <a:noFill/>
          </a:ln>
        </p:spPr>
        <p:txBody>
          <a:bodyPr/>
          <a:lstStyle/>
          <a:p>
            <a:r>
              <a:rPr kumimoji="0" lang="nl-NL" sz="3000" b="0" i="0" u="none" strike="noStrike" kern="1200" cap="none" spc="0" normalizeH="0" baseline="0" noProof="0" dirty="0">
                <a:ln>
                  <a:noFill/>
                </a:ln>
                <a:solidFill>
                  <a:srgbClr val="1226AB"/>
                </a:solidFill>
                <a:effectLst/>
                <a:uLnTx/>
                <a:uFillTx/>
                <a:latin typeface="Verdana Pro" panose="020B0604020202020204" pitchFamily="34" charset="0"/>
                <a:ea typeface="+mj-ea"/>
                <a:cs typeface="+mj-cs"/>
              </a:rPr>
              <a:t>Berekening toetsingsvermogen (3)</a:t>
            </a:r>
            <a:endParaRPr lang="nl-NL" dirty="0">
              <a:latin typeface="Verdana Pro" panose="020B0604020202020204" pitchFamily="34" charset="0"/>
            </a:endParaRPr>
          </a:p>
        </p:txBody>
      </p:sp>
      <p:sp>
        <p:nvSpPr>
          <p:cNvPr id="3" name="Content Placeholder 2">
            <a:extLst>
              <a:ext uri="{FF2B5EF4-FFF2-40B4-BE49-F238E27FC236}">
                <a16:creationId xmlns:a16="http://schemas.microsoft.com/office/drawing/2014/main" id="{5E12D0D9-7B73-F827-B5E7-7D72B672B4F3}"/>
              </a:ext>
            </a:extLst>
          </p:cNvPr>
          <p:cNvSpPr>
            <a:spLocks noGrp="1"/>
          </p:cNvSpPr>
          <p:nvPr>
            <p:ph idx="1"/>
          </p:nvPr>
        </p:nvSpPr>
        <p:spPr>
          <a:xfrm>
            <a:off x="589659" y="1530494"/>
            <a:ext cx="11012681" cy="5327506"/>
          </a:xfrm>
        </p:spPr>
        <p:txBody>
          <a:bodyPr numCol="2" spcCol="360000"/>
          <a:lstStyle/>
          <a:p>
            <a:pPr>
              <a:defRPr/>
            </a:pPr>
            <a:r>
              <a:rPr lang="nl-NL" sz="1800" b="1" dirty="0"/>
              <a:t>Aftrekposten toetsingsvermogen</a:t>
            </a:r>
          </a:p>
          <a:p>
            <a:pPr>
              <a:defRPr/>
            </a:pPr>
            <a:endParaRPr lang="nl-NL" sz="1800" b="1" dirty="0"/>
          </a:p>
          <a:p>
            <a:pPr>
              <a:defRPr/>
            </a:pPr>
            <a:r>
              <a:rPr lang="nl-NL" dirty="0"/>
              <a:t>Bij de berekening van het minimaal aan te houden toetsingsvermogen (TV) is het belangrijk om een beoordeling te maken van de balansposten aan de activa zijde die kwalificeren als aftrekpost. Deze posten dienen in mindering te worden gebracht op het TV. DNB ziet dat dit veelal niet (volledig) wordt toegepast door ondernemingen. Het gaat met name om onderstaande (niet-limitatieve) posten:</a:t>
            </a:r>
          </a:p>
          <a:p>
            <a:pPr lvl="2">
              <a:spcBef>
                <a:spcPts val="600"/>
              </a:spcBef>
              <a:spcAft>
                <a:spcPts val="600"/>
              </a:spcAft>
              <a:defRPr/>
            </a:pPr>
            <a:r>
              <a:rPr lang="nl-NL" dirty="0"/>
              <a:t>Goodwill.</a:t>
            </a:r>
          </a:p>
          <a:p>
            <a:pPr lvl="2">
              <a:spcBef>
                <a:spcPts val="600"/>
              </a:spcBef>
              <a:spcAft>
                <a:spcPts val="600"/>
              </a:spcAft>
              <a:defRPr/>
            </a:pPr>
            <a:r>
              <a:rPr kumimoji="0" lang="nl-NL" sz="18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Latente belastingvordering.</a:t>
            </a:r>
          </a:p>
          <a:p>
            <a:pPr marL="252000" marR="0" lvl="2" indent="-252000" defTabSz="914400" rtl="0" eaLnBrk="1" fontAlgn="auto" latinLnBrk="0" hangingPunct="1">
              <a:lnSpc>
                <a:spcPct val="90000"/>
              </a:lnSpc>
              <a:spcBef>
                <a:spcPts val="600"/>
              </a:spcBef>
              <a:spcAft>
                <a:spcPts val="600"/>
              </a:spcAft>
              <a:buClrTx/>
              <a:buSzTx/>
              <a:buFont typeface="Wingdings" panose="05000000000000000000" pitchFamily="2" charset="2"/>
              <a:buChar char="§"/>
              <a:tabLst/>
              <a:defRPr/>
            </a:pPr>
            <a:r>
              <a:rPr kumimoji="0" lang="nl-NL" sz="18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Leningen aan aandeelhouders waarvan de aflossing is gekoppeld aan de dividenduitkering van de onderneming of leningen die zijn verstrekt ten behoeve van kapitaalstortingen in de onderneming. </a:t>
            </a:r>
            <a:endParaRPr lang="nl-NL" dirty="0">
              <a:solidFill>
                <a:prstClr val="black"/>
              </a:solidFill>
            </a:endParaRPr>
          </a:p>
          <a:p>
            <a:pPr marL="252000" marR="0" lvl="2" indent="-252000" defTabSz="914400" rtl="0" eaLnBrk="1" fontAlgn="auto" latinLnBrk="0" hangingPunct="1">
              <a:lnSpc>
                <a:spcPct val="90000"/>
              </a:lnSpc>
              <a:spcBef>
                <a:spcPts val="600"/>
              </a:spcBef>
              <a:spcAft>
                <a:spcPts val="600"/>
              </a:spcAft>
              <a:buClrTx/>
              <a:buSzTx/>
              <a:buFont typeface="Wingdings" panose="05000000000000000000" pitchFamily="2" charset="2"/>
              <a:buChar char="§"/>
              <a:tabLst/>
              <a:defRPr/>
            </a:pPr>
            <a:endParaRPr lang="nl-NL" dirty="0">
              <a:solidFill>
                <a:prstClr val="black"/>
              </a:solidFill>
            </a:endParaRPr>
          </a:p>
          <a:p>
            <a:pPr marL="252000" marR="0" lvl="2" indent="-252000" defTabSz="914400" rtl="0" eaLnBrk="1" fontAlgn="auto" latinLnBrk="0" hangingPunct="1">
              <a:lnSpc>
                <a:spcPct val="90000"/>
              </a:lnSpc>
              <a:spcBef>
                <a:spcPts val="600"/>
              </a:spcBef>
              <a:spcAft>
                <a:spcPts val="600"/>
              </a:spcAft>
              <a:buClrTx/>
              <a:buSzTx/>
              <a:buFont typeface="Wingdings" panose="05000000000000000000" pitchFamily="2" charset="2"/>
              <a:buChar char="§"/>
              <a:tabLst/>
              <a:defRPr/>
            </a:pPr>
            <a:endParaRPr lang="nl-NL" dirty="0">
              <a:solidFill>
                <a:prstClr val="black"/>
              </a:solidFill>
            </a:endParaRPr>
          </a:p>
          <a:p>
            <a:pPr marL="252000" marR="0" lvl="2" indent="-252000" defTabSz="914400" rtl="0" eaLnBrk="1" fontAlgn="auto" latinLnBrk="0" hangingPunct="1">
              <a:lnSpc>
                <a:spcPct val="90000"/>
              </a:lnSpc>
              <a:spcBef>
                <a:spcPts val="600"/>
              </a:spcBef>
              <a:spcAft>
                <a:spcPts val="600"/>
              </a:spcAft>
              <a:buClrTx/>
              <a:buSzTx/>
              <a:buFont typeface="Wingdings" panose="05000000000000000000" pitchFamily="2" charset="2"/>
              <a:buChar char="§"/>
              <a:tabLst/>
              <a:defRPr/>
            </a:pPr>
            <a:endParaRPr lang="nl-NL" dirty="0">
              <a:solidFill>
                <a:prstClr val="black"/>
              </a:solidFill>
            </a:endParaRPr>
          </a:p>
          <a:p>
            <a:pPr marL="252000" marR="0" lvl="2" indent="-252000" algn="l" defTabSz="914400" rtl="0" eaLnBrk="1" fontAlgn="auto" latinLnBrk="0" hangingPunct="1">
              <a:lnSpc>
                <a:spcPct val="90000"/>
              </a:lnSpc>
              <a:spcBef>
                <a:spcPts val="600"/>
              </a:spcBef>
              <a:spcAft>
                <a:spcPts val="600"/>
              </a:spcAft>
              <a:buClrTx/>
              <a:buSzTx/>
              <a:buFont typeface="Wingdings" panose="05000000000000000000" pitchFamily="2" charset="2"/>
              <a:buChar char="§"/>
              <a:tabLst/>
              <a:defRPr/>
            </a:pPr>
            <a:r>
              <a:rPr kumimoji="0" lang="nl-NL" sz="18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Lopende verliezen. </a:t>
            </a:r>
          </a:p>
          <a:p>
            <a:pPr marL="252000" marR="0" lvl="2" indent="-252000" defTabSz="914400" rtl="0" eaLnBrk="1" fontAlgn="auto" latinLnBrk="0" hangingPunct="1">
              <a:lnSpc>
                <a:spcPct val="90000"/>
              </a:lnSpc>
              <a:spcBef>
                <a:spcPts val="600"/>
              </a:spcBef>
              <a:spcAft>
                <a:spcPts val="600"/>
              </a:spcAft>
              <a:buClrTx/>
              <a:buSzTx/>
              <a:buFont typeface="Wingdings" panose="05000000000000000000" pitchFamily="2" charset="2"/>
              <a:buChar char="§"/>
              <a:tabLst/>
              <a:defRPr/>
            </a:pPr>
            <a:r>
              <a:rPr lang="nl-NL" dirty="0">
                <a:solidFill>
                  <a:prstClr val="black"/>
                </a:solidFill>
              </a:rPr>
              <a:t>(</a:t>
            </a:r>
            <a:r>
              <a:rPr kumimoji="0" lang="nl-NL" sz="18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Tussentijdse) dividenduitkeringen.</a:t>
            </a:r>
          </a:p>
          <a:p>
            <a:pPr lvl="2">
              <a:spcBef>
                <a:spcPts val="600"/>
              </a:spcBef>
              <a:spcAft>
                <a:spcPts val="600"/>
              </a:spcAft>
              <a:defRPr/>
            </a:pPr>
            <a:r>
              <a:rPr lang="nl-NL" dirty="0"/>
              <a:t>Financiële deelnemingen (niet van toepassing indien wordt voldaan aan de voorwaarden van artikel 9, vijfde lid IFR zoals genoemd in </a:t>
            </a:r>
            <a:r>
              <a:rPr lang="nl-NL" sz="1800" u="sng" dirty="0">
                <a:solidFill>
                  <a:srgbClr val="0563C1"/>
                </a:solidFill>
                <a:effectLst/>
                <a:latin typeface="+mj-lt"/>
                <a:ea typeface="Calibri" panose="020F0502020204030204" pitchFamily="34" charset="0"/>
                <a:hlinkClick r:id="rId10"/>
              </a:rPr>
              <a:t>deze link</a:t>
            </a:r>
            <a:r>
              <a:rPr lang="nl-NL" sz="1800" u="sng" dirty="0">
                <a:solidFill>
                  <a:srgbClr val="0563C1"/>
                </a:solidFill>
                <a:effectLst/>
                <a:latin typeface="+mj-lt"/>
                <a:ea typeface="Calibri" panose="020F0502020204030204" pitchFamily="34" charset="0"/>
              </a:rPr>
              <a:t>)</a:t>
            </a:r>
            <a:r>
              <a:rPr lang="nl-NL" dirty="0"/>
              <a:t>.</a:t>
            </a:r>
          </a:p>
          <a:p>
            <a:pPr lvl="2">
              <a:spcBef>
                <a:spcPts val="600"/>
              </a:spcBef>
              <a:spcAft>
                <a:spcPts val="600"/>
              </a:spcAft>
              <a:defRPr/>
            </a:pPr>
            <a:r>
              <a:rPr lang="nl-NL" dirty="0"/>
              <a:t>Individuele niet-financiële deelnemingen voor het deel dat groter is dan 15% van het TV.</a:t>
            </a:r>
          </a:p>
          <a:p>
            <a:pPr lvl="2">
              <a:spcBef>
                <a:spcPts val="600"/>
              </a:spcBef>
              <a:spcAft>
                <a:spcPts val="600"/>
              </a:spcAft>
              <a:defRPr/>
            </a:pPr>
            <a:r>
              <a:rPr lang="nl-NL" dirty="0"/>
              <a:t>Groep van niet-financiële deelnemingen voor het deel dat groter is dan 60% van het TV.</a:t>
            </a:r>
          </a:p>
          <a:p>
            <a:pPr marL="252000" marR="0" lvl="2" indent="-252000" defTabSz="914400" rtl="0" eaLnBrk="1" fontAlgn="auto" latinLnBrk="0" hangingPunct="1">
              <a:lnSpc>
                <a:spcPct val="90000"/>
              </a:lnSpc>
              <a:spcBef>
                <a:spcPts val="600"/>
              </a:spcBef>
              <a:spcAft>
                <a:spcPts val="600"/>
              </a:spcAft>
              <a:buClrTx/>
              <a:buSzTx/>
              <a:buFont typeface="Wingdings" panose="05000000000000000000" pitchFamily="2" charset="2"/>
              <a:buChar char="§"/>
              <a:tabLst/>
              <a:defRPr/>
            </a:pPr>
            <a:r>
              <a:rPr kumimoji="0" lang="nl-NL" sz="18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(Overige) immateriële activa, waarbij rekening mag worden gehouden met de uitzonderingen genoemd in </a:t>
            </a:r>
            <a:r>
              <a:rPr kumimoji="0" lang="nl-NL" sz="18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hlinkClick r:id="rId11"/>
              </a:rPr>
              <a:t>deze link</a:t>
            </a:r>
            <a:r>
              <a:rPr kumimoji="0" lang="nl-NL" sz="18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a:t>
            </a:r>
            <a:r>
              <a:rPr lang="nl-NL" dirty="0">
                <a:solidFill>
                  <a:prstClr val="black"/>
                </a:solidFill>
              </a:rPr>
              <a:t> </a:t>
            </a:r>
            <a:r>
              <a:rPr lang="nl-NL" dirty="0"/>
              <a:t>We raden aan de berekening vooraf met DNB af te stemmen. </a:t>
            </a:r>
            <a:endParaRPr kumimoji="0" lang="nl-NL" sz="1800" b="0" i="0" u="none" strike="noStrike" kern="1200" cap="none" spc="0" normalizeH="0" baseline="0" noProof="0" dirty="0">
              <a:ln>
                <a:noFill/>
              </a:ln>
              <a:effectLst/>
              <a:uLnTx/>
              <a:uFillTx/>
              <a:latin typeface="Verdana" panose="020B0604030504040204" pitchFamily="34" charset="0"/>
              <a:ea typeface="+mn-ea"/>
              <a:cs typeface="+mn-cs"/>
            </a:endParaRPr>
          </a:p>
          <a:p>
            <a:pPr lvl="2">
              <a:spcBef>
                <a:spcPts val="600"/>
              </a:spcBef>
              <a:spcAft>
                <a:spcPts val="600"/>
              </a:spcAft>
              <a:defRPr/>
            </a:pPr>
            <a:endParaRPr lang="nl-NL" dirty="0"/>
          </a:p>
          <a:p>
            <a:pPr>
              <a:defRPr/>
            </a:pPr>
            <a:endParaRPr lang="nl-NL" dirty="0"/>
          </a:p>
          <a:p>
            <a:pPr>
              <a:defRPr/>
            </a:pPr>
            <a:endParaRPr lang="nl-NL" sz="1800" dirty="0"/>
          </a:p>
          <a:p>
            <a:pPr marR="0" fontAlgn="auto">
              <a:spcAft>
                <a:spcPts val="0"/>
              </a:spcAft>
              <a:buClrTx/>
              <a:buSzTx/>
              <a:tabLst/>
              <a:defRPr/>
            </a:pPr>
            <a:endParaRPr lang="nl-NL" dirty="0"/>
          </a:p>
        </p:txBody>
      </p:sp>
      <p:sp>
        <p:nvSpPr>
          <p:cNvPr id="4" name="Rectangle 3">
            <a:hlinkClick r:id="" action="ppaction://hlinkshowjump?jump=nextslide"/>
            <a:extLst>
              <a:ext uri="{FF2B5EF4-FFF2-40B4-BE49-F238E27FC236}">
                <a16:creationId xmlns:a16="http://schemas.microsoft.com/office/drawing/2014/main" id="{D0EFF816-B43D-177E-ECBE-137FC35BF199}"/>
              </a:ext>
            </a:extLst>
          </p:cNvPr>
          <p:cNvSpPr/>
          <p:nvPr/>
        </p:nvSpPr>
        <p:spPr>
          <a:xfrm>
            <a:off x="194860" y="6228000"/>
            <a:ext cx="288000" cy="28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sp>
        <p:nvSpPr>
          <p:cNvPr id="5" name="Rectangle 4">
            <a:hlinkClick r:id="" action="ppaction://hlinkshowjump?jump=previousslide"/>
            <a:extLst>
              <a:ext uri="{FF2B5EF4-FFF2-40B4-BE49-F238E27FC236}">
                <a16:creationId xmlns:a16="http://schemas.microsoft.com/office/drawing/2014/main" id="{E5678BB0-05EA-5DAE-B82E-1CE9563F592A}"/>
              </a:ext>
            </a:extLst>
          </p:cNvPr>
          <p:cNvSpPr/>
          <p:nvPr/>
        </p:nvSpPr>
        <p:spPr>
          <a:xfrm>
            <a:off x="194860" y="5883750"/>
            <a:ext cx="288000" cy="28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pic>
        <p:nvPicPr>
          <p:cNvPr id="6" name="Graphic 5" descr="Pijl-rechts met effen opvulling">
            <a:hlinkClick r:id="" action="ppaction://hlinkshowjump?jump=previousslide"/>
            <a:extLst>
              <a:ext uri="{FF2B5EF4-FFF2-40B4-BE49-F238E27FC236}">
                <a16:creationId xmlns:a16="http://schemas.microsoft.com/office/drawing/2014/main" id="{C9A10F5B-CA14-2F16-4960-3EDE256DDEB7}"/>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flipH="1">
            <a:off x="225803" y="5909814"/>
            <a:ext cx="226114" cy="235872"/>
          </a:xfrm>
          <a:prstGeom prst="rect">
            <a:avLst/>
          </a:prstGeom>
        </p:spPr>
      </p:pic>
      <p:pic>
        <p:nvPicPr>
          <p:cNvPr id="7" name="Graphic 6" descr="Pijl-rechts met effen opvulling">
            <a:hlinkClick r:id="" action="ppaction://hlinkshowjump?jump=nextslide"/>
            <a:extLst>
              <a:ext uri="{FF2B5EF4-FFF2-40B4-BE49-F238E27FC236}">
                <a16:creationId xmlns:a16="http://schemas.microsoft.com/office/drawing/2014/main" id="{896BCF66-59EF-0233-D0AE-C80EBDBDC61E}"/>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20652" y="6254064"/>
            <a:ext cx="236415" cy="235872"/>
          </a:xfrm>
          <a:prstGeom prst="rect">
            <a:avLst/>
          </a:prstGeom>
        </p:spPr>
      </p:pic>
    </p:spTree>
    <p:extLst>
      <p:ext uri="{BB962C8B-B14F-4D97-AF65-F5344CB8AC3E}">
        <p14:creationId xmlns:p14="http://schemas.microsoft.com/office/powerpoint/2010/main" val="84335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hoek: afgeronde bovenhoeken 3">
            <a:hlinkClick r:id="rId3" action="ppaction://hlinksldjump"/>
            <a:extLst>
              <a:ext uri="{FF2B5EF4-FFF2-40B4-BE49-F238E27FC236}">
                <a16:creationId xmlns:a16="http://schemas.microsoft.com/office/drawing/2014/main" id="{5C3DC940-4B36-0A97-0474-99660504E4BB}"/>
              </a:ext>
            </a:extLst>
          </p:cNvPr>
          <p:cNvSpPr/>
          <p:nvPr/>
        </p:nvSpPr>
        <p:spPr>
          <a:xfrm>
            <a:off x="8146349"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Wetgeving</a:t>
            </a:r>
          </a:p>
        </p:txBody>
      </p:sp>
      <p:sp>
        <p:nvSpPr>
          <p:cNvPr id="11" name="Rechthoek: afgeronde bovenhoeken 3">
            <a:hlinkClick r:id="rId4" action="ppaction://hlinksldjump"/>
            <a:extLst>
              <a:ext uri="{FF2B5EF4-FFF2-40B4-BE49-F238E27FC236}">
                <a16:creationId xmlns:a16="http://schemas.microsoft.com/office/drawing/2014/main" id="{857A46C5-46D5-0A6C-B6D3-82D15E13B925}"/>
              </a:ext>
            </a:extLst>
          </p:cNvPr>
          <p:cNvSpPr/>
          <p:nvPr/>
        </p:nvSpPr>
        <p:spPr>
          <a:xfrm>
            <a:off x="6634347"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Vragen</a:t>
            </a:r>
          </a:p>
        </p:txBody>
      </p:sp>
      <p:sp>
        <p:nvSpPr>
          <p:cNvPr id="14" name="Rechthoek: afgeronde bovenhoeken 3">
            <a:hlinkClick r:id="rId5" action="ppaction://hlinksldjump"/>
            <a:extLst>
              <a:ext uri="{FF2B5EF4-FFF2-40B4-BE49-F238E27FC236}">
                <a16:creationId xmlns:a16="http://schemas.microsoft.com/office/drawing/2014/main" id="{C5FCD9B4-C8AE-1565-6D03-F0C8230DCFAB}"/>
              </a:ext>
            </a:extLst>
          </p:cNvPr>
          <p:cNvSpPr/>
          <p:nvPr/>
        </p:nvSpPr>
        <p:spPr>
          <a:xfrm>
            <a:off x="5122345"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VVGB-aanvragen</a:t>
            </a:r>
          </a:p>
        </p:txBody>
      </p:sp>
      <p:sp>
        <p:nvSpPr>
          <p:cNvPr id="15" name="Rechthoek: afgeronde bovenhoeken 3">
            <a:hlinkClick r:id="rId6" action="ppaction://hlinksldjump"/>
            <a:extLst>
              <a:ext uri="{FF2B5EF4-FFF2-40B4-BE49-F238E27FC236}">
                <a16:creationId xmlns:a16="http://schemas.microsoft.com/office/drawing/2014/main" id="{6B7A6FE1-CFED-539D-2516-E1C0431D1E4D}"/>
              </a:ext>
            </a:extLst>
          </p:cNvPr>
          <p:cNvSpPr/>
          <p:nvPr/>
        </p:nvSpPr>
        <p:spPr>
          <a:xfrm>
            <a:off x="3610344"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Beleggings-holding</a:t>
            </a:r>
          </a:p>
        </p:txBody>
      </p:sp>
      <p:sp>
        <p:nvSpPr>
          <p:cNvPr id="16" name="Rechthoek: afgeronde bovenhoeken 3">
            <a:hlinkClick r:id="rId7" action="ppaction://hlinksldjump"/>
            <a:extLst>
              <a:ext uri="{FF2B5EF4-FFF2-40B4-BE49-F238E27FC236}">
                <a16:creationId xmlns:a16="http://schemas.microsoft.com/office/drawing/2014/main" id="{6440299B-6E5C-D6EB-FAE2-8E87462750C5}"/>
              </a:ext>
            </a:extLst>
          </p:cNvPr>
          <p:cNvSpPr/>
          <p:nvPr/>
        </p:nvSpPr>
        <p:spPr>
          <a:xfrm>
            <a:off x="2098342" y="216003"/>
            <a:ext cx="1260000" cy="432000"/>
          </a:xfrm>
          <a:prstGeom prst="round2Same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Vergunningen</a:t>
            </a:r>
          </a:p>
        </p:txBody>
      </p:sp>
      <p:sp>
        <p:nvSpPr>
          <p:cNvPr id="17" name="Rechthoek: afgeronde bovenhoeken 3">
            <a:hlinkClick r:id="rId8" action="ppaction://hlinksldjump"/>
            <a:extLst>
              <a:ext uri="{FF2B5EF4-FFF2-40B4-BE49-F238E27FC236}">
                <a16:creationId xmlns:a16="http://schemas.microsoft.com/office/drawing/2014/main" id="{91CC2201-60DF-34F9-C45A-501D594BD6D2}"/>
              </a:ext>
            </a:extLst>
          </p:cNvPr>
          <p:cNvSpPr/>
          <p:nvPr/>
        </p:nvSpPr>
        <p:spPr>
          <a:xfrm>
            <a:off x="586341" y="216001"/>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Aanleiding</a:t>
            </a:r>
          </a:p>
        </p:txBody>
      </p:sp>
      <p:sp>
        <p:nvSpPr>
          <p:cNvPr id="19" name="Rechthoek: afgeronde bovenhoeken 3">
            <a:hlinkClick r:id="rId9" action="ppaction://hlinksldjump"/>
            <a:extLst>
              <a:ext uri="{FF2B5EF4-FFF2-40B4-BE49-F238E27FC236}">
                <a16:creationId xmlns:a16="http://schemas.microsoft.com/office/drawing/2014/main" id="{95387BEE-487E-D5BA-B067-BB49F4AA237A}"/>
              </a:ext>
            </a:extLst>
          </p:cNvPr>
          <p:cNvSpPr/>
          <p:nvPr/>
        </p:nvSpPr>
        <p:spPr>
          <a:xfrm>
            <a:off x="10342340" y="216001"/>
            <a:ext cx="1260000" cy="432000"/>
          </a:xfrm>
          <a:prstGeom prst="round2SameRect">
            <a:avLst/>
          </a:prstGeom>
          <a:solidFill>
            <a:srgbClr val="3B54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chemeClr val="bg1"/>
                </a:solidFill>
                <a:latin typeface="+mj-lt"/>
              </a:rPr>
              <a:t>Inhoud</a:t>
            </a:r>
          </a:p>
        </p:txBody>
      </p:sp>
      <p:sp>
        <p:nvSpPr>
          <p:cNvPr id="20" name="Rectangle 19">
            <a:extLst>
              <a:ext uri="{FF2B5EF4-FFF2-40B4-BE49-F238E27FC236}">
                <a16:creationId xmlns:a16="http://schemas.microsoft.com/office/drawing/2014/main" id="{D7D163A0-3F0A-D4A2-F600-EE7B46A8C581}"/>
              </a:ext>
            </a:extLst>
          </p:cNvPr>
          <p:cNvSpPr/>
          <p:nvPr/>
        </p:nvSpPr>
        <p:spPr>
          <a:xfrm>
            <a:off x="-1659" y="648001"/>
            <a:ext cx="12192000" cy="6209999"/>
          </a:xfrm>
          <a:prstGeom prst="rect">
            <a:avLst/>
          </a:prstGeom>
          <a:solidFill>
            <a:schemeClr val="bg1"/>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sp>
        <p:nvSpPr>
          <p:cNvPr id="2" name="Title 1">
            <a:extLst>
              <a:ext uri="{FF2B5EF4-FFF2-40B4-BE49-F238E27FC236}">
                <a16:creationId xmlns:a16="http://schemas.microsoft.com/office/drawing/2014/main" id="{C4585106-F2DD-4C4B-1F72-234BDA58E99C}"/>
              </a:ext>
            </a:extLst>
          </p:cNvPr>
          <p:cNvSpPr>
            <a:spLocks noGrp="1"/>
          </p:cNvSpPr>
          <p:nvPr>
            <p:ph type="title"/>
          </p:nvPr>
        </p:nvSpPr>
        <p:spPr>
          <a:ln>
            <a:noFill/>
          </a:ln>
        </p:spPr>
        <p:txBody>
          <a:bodyPr/>
          <a:lstStyle/>
          <a:p>
            <a:r>
              <a:rPr lang="nl-NL" dirty="0">
                <a:latin typeface="Verdana Pro" panose="020B0604020202020204" pitchFamily="34" charset="0"/>
              </a:rPr>
              <a:t>AO/IC</a:t>
            </a:r>
          </a:p>
        </p:txBody>
      </p:sp>
      <p:sp>
        <p:nvSpPr>
          <p:cNvPr id="3" name="Content Placeholder 2">
            <a:extLst>
              <a:ext uri="{FF2B5EF4-FFF2-40B4-BE49-F238E27FC236}">
                <a16:creationId xmlns:a16="http://schemas.microsoft.com/office/drawing/2014/main" id="{5E12D0D9-7B73-F827-B5E7-7D72B672B4F3}"/>
              </a:ext>
            </a:extLst>
          </p:cNvPr>
          <p:cNvSpPr>
            <a:spLocks noGrp="1"/>
          </p:cNvSpPr>
          <p:nvPr>
            <p:ph idx="1"/>
          </p:nvPr>
        </p:nvSpPr>
        <p:spPr/>
        <p:txBody>
          <a:bodyPr numCol="2" spcCol="360000"/>
          <a:lstStyle/>
          <a:p>
            <a:pPr>
              <a:defRPr/>
            </a:pPr>
            <a:r>
              <a:rPr lang="nl-NL" sz="1800" b="1" dirty="0"/>
              <a:t>Administratieve organisatie en interne controle (AO/IC) </a:t>
            </a:r>
          </a:p>
          <a:p>
            <a:pPr>
              <a:defRPr/>
            </a:pPr>
            <a:r>
              <a:rPr lang="nl-NL" dirty="0"/>
              <a:t>De AO/IC dient vanuit prudentieel oogpunt minimaal de volgende onderdelen te bevatten:</a:t>
            </a:r>
          </a:p>
          <a:p>
            <a:pPr lvl="2">
              <a:spcBef>
                <a:spcPts val="600"/>
              </a:spcBef>
              <a:spcAft>
                <a:spcPts val="600"/>
              </a:spcAft>
              <a:defRPr/>
            </a:pPr>
            <a:r>
              <a:rPr lang="nl-NL" dirty="0"/>
              <a:t>Beschrijving van de beheersing van de prudentiële risico’s, inclusief beschrijving van de ICARAP-procedure. De ICARAP-procedure geldt niet voor kleine en niet-verweven ondernemingen.</a:t>
            </a:r>
          </a:p>
          <a:p>
            <a:pPr lvl="2">
              <a:spcBef>
                <a:spcPts val="600"/>
              </a:spcBef>
              <a:spcAft>
                <a:spcPts val="600"/>
              </a:spcAft>
              <a:defRPr/>
            </a:pPr>
            <a:r>
              <a:rPr lang="nl-NL" dirty="0"/>
              <a:t>Beschrijving van de procedure waarbij de jaarcijfers worden gecontroleerd (en voorzien van een controleverklaring) door een externe accountant waarna deze met    de AFM (en indien gewenst met DNB via MijnDNB) zal worden gedeeld. </a:t>
            </a:r>
          </a:p>
          <a:p>
            <a:pPr lvl="2">
              <a:spcBef>
                <a:spcPts val="600"/>
              </a:spcBef>
              <a:spcAft>
                <a:spcPts val="600"/>
              </a:spcAft>
              <a:defRPr/>
            </a:pPr>
            <a:endParaRPr lang="nl-NL" dirty="0"/>
          </a:p>
          <a:p>
            <a:pPr lvl="2">
              <a:spcBef>
                <a:spcPts val="600"/>
              </a:spcBef>
              <a:spcAft>
                <a:spcPts val="600"/>
              </a:spcAft>
              <a:defRPr/>
            </a:pPr>
            <a:endParaRPr lang="nl-NL" dirty="0"/>
          </a:p>
          <a:p>
            <a:pPr lvl="2">
              <a:spcBef>
                <a:spcPts val="600"/>
              </a:spcBef>
              <a:spcAft>
                <a:spcPts val="600"/>
              </a:spcAft>
              <a:defRPr/>
            </a:pPr>
            <a:endParaRPr lang="nl-NL" dirty="0"/>
          </a:p>
          <a:p>
            <a:pPr lvl="2">
              <a:spcBef>
                <a:spcPts val="600"/>
              </a:spcBef>
              <a:spcAft>
                <a:spcPts val="600"/>
              </a:spcAft>
              <a:defRPr/>
            </a:pPr>
            <a:endParaRPr lang="nl-NL" dirty="0"/>
          </a:p>
          <a:p>
            <a:pPr lvl="2">
              <a:spcBef>
                <a:spcPts val="600"/>
              </a:spcBef>
              <a:spcAft>
                <a:spcPts val="600"/>
              </a:spcAft>
              <a:defRPr/>
            </a:pPr>
            <a:endParaRPr lang="nl-NL" dirty="0"/>
          </a:p>
          <a:p>
            <a:pPr marL="0" lvl="2" indent="0">
              <a:spcBef>
                <a:spcPts val="600"/>
              </a:spcBef>
              <a:spcAft>
                <a:spcPts val="600"/>
              </a:spcAft>
              <a:buNone/>
              <a:defRPr/>
            </a:pPr>
            <a:endParaRPr lang="nl-NL" dirty="0"/>
          </a:p>
          <a:p>
            <a:pPr lvl="2">
              <a:spcBef>
                <a:spcPts val="600"/>
              </a:spcBef>
              <a:spcAft>
                <a:spcPts val="600"/>
              </a:spcAft>
              <a:defRPr/>
            </a:pPr>
            <a:r>
              <a:rPr lang="nl-NL" dirty="0"/>
              <a:t>De rapportageverplichting aan DNB, zowel met betrekking tot het tijdig informeren van DNB bij prudentiële incidenten (o.a. kapitaal- en liquiditeitstekorten en claims) als het tijdig indienen van de toezichtrapportages. Zie voor dit laatste ook </a:t>
            </a:r>
            <a:r>
              <a:rPr lang="nl-NL" dirty="0">
                <a:hlinkClick r:id="rId10"/>
              </a:rPr>
              <a:t>deze link</a:t>
            </a:r>
            <a:r>
              <a:rPr lang="nl-NL" dirty="0"/>
              <a:t>, waar onder meer de verschillende handboeken zijn opgenomen over de toezichtrapportages.</a:t>
            </a:r>
          </a:p>
          <a:p>
            <a:pPr marL="252000" marR="0" lvl="2" indent="-252000" algn="l" defTabSz="914400" rtl="0" eaLnBrk="1" fontAlgn="auto" latinLnBrk="0" hangingPunct="1">
              <a:lnSpc>
                <a:spcPct val="90000"/>
              </a:lnSpc>
              <a:spcBef>
                <a:spcPts val="600"/>
              </a:spcBef>
              <a:spcAft>
                <a:spcPts val="600"/>
              </a:spcAft>
              <a:buClrTx/>
              <a:buSzTx/>
              <a:buFont typeface="Wingdings" panose="05000000000000000000" pitchFamily="2" charset="2"/>
              <a:buChar char="§"/>
              <a:tabLst/>
              <a:defRPr/>
            </a:pPr>
            <a:r>
              <a:rPr kumimoji="0" lang="nl-NL" sz="18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De rol van de CFO en/of CRO over hun verantwoordelijkheden met betrekking tot voorgaande punten</a:t>
            </a:r>
            <a:r>
              <a:rPr lang="nl-NL" dirty="0">
                <a:solidFill>
                  <a:prstClr val="black"/>
                </a:solidFill>
              </a:rPr>
              <a:t>.</a:t>
            </a:r>
          </a:p>
          <a:p>
            <a:pPr marL="252000" marR="0" lvl="2" indent="-252000" algn="l" defTabSz="914400" rtl="0" eaLnBrk="1" fontAlgn="auto" latinLnBrk="0" hangingPunct="1">
              <a:lnSpc>
                <a:spcPct val="90000"/>
              </a:lnSpc>
              <a:spcBef>
                <a:spcPts val="600"/>
              </a:spcBef>
              <a:spcAft>
                <a:spcPts val="600"/>
              </a:spcAft>
              <a:buClrTx/>
              <a:buSzTx/>
              <a:buFont typeface="Wingdings" panose="05000000000000000000" pitchFamily="2" charset="2"/>
              <a:buChar char="§"/>
              <a:tabLst/>
              <a:defRPr/>
            </a:pPr>
            <a:r>
              <a:rPr kumimoji="0" lang="nl-NL" sz="18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Beschrijving van de bedrijfsvoering die overeenkomt met de aangevraagde vergunning.</a:t>
            </a:r>
          </a:p>
          <a:p>
            <a:pPr marL="252000" marR="0" lvl="2" indent="-252000" algn="l" defTabSz="914400" rtl="0" eaLnBrk="1" fontAlgn="auto" latinLnBrk="0" hangingPunct="1">
              <a:lnSpc>
                <a:spcPct val="90000"/>
              </a:lnSpc>
              <a:spcBef>
                <a:spcPts val="600"/>
              </a:spcBef>
              <a:spcAft>
                <a:spcPts val="600"/>
              </a:spcAft>
              <a:buClrTx/>
              <a:buSzTx/>
              <a:buFont typeface="Wingdings" panose="05000000000000000000" pitchFamily="2" charset="2"/>
              <a:buChar char="§"/>
              <a:tabLst/>
              <a:defRPr/>
            </a:pPr>
            <a:endParaRPr kumimoji="0" lang="nl-NL" sz="18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endParaRPr>
          </a:p>
          <a:p>
            <a:pPr marL="252000" marR="0" lvl="2" indent="-252000" algn="l" defTabSz="914400" rtl="0" eaLnBrk="1" fontAlgn="auto" latinLnBrk="0" hangingPunct="1">
              <a:lnSpc>
                <a:spcPct val="90000"/>
              </a:lnSpc>
              <a:spcBef>
                <a:spcPts val="600"/>
              </a:spcBef>
              <a:spcAft>
                <a:spcPts val="600"/>
              </a:spcAft>
              <a:buClrTx/>
              <a:buSzTx/>
              <a:buFont typeface="Wingdings" panose="05000000000000000000" pitchFamily="2" charset="2"/>
              <a:buChar char="§"/>
              <a:tabLst/>
              <a:defRPr/>
            </a:pPr>
            <a:endParaRPr kumimoji="0" lang="nl-NL" sz="18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endParaRPr>
          </a:p>
          <a:p>
            <a:pPr lvl="2">
              <a:spcBef>
                <a:spcPts val="600"/>
              </a:spcBef>
              <a:spcAft>
                <a:spcPts val="600"/>
              </a:spcAft>
              <a:defRPr/>
            </a:pPr>
            <a:endParaRPr lang="nl-NL" dirty="0"/>
          </a:p>
          <a:p>
            <a:pPr lvl="2" algn="just">
              <a:spcBef>
                <a:spcPts val="600"/>
              </a:spcBef>
              <a:spcAft>
                <a:spcPts val="600"/>
              </a:spcAft>
              <a:defRPr/>
            </a:pPr>
            <a:endParaRPr lang="nl-NL" dirty="0"/>
          </a:p>
          <a:p>
            <a:pPr>
              <a:defRPr/>
            </a:pPr>
            <a:endParaRPr lang="nl-NL" dirty="0"/>
          </a:p>
          <a:p>
            <a:pPr>
              <a:defRPr/>
            </a:pPr>
            <a:endParaRPr lang="nl-NL" sz="1800" dirty="0"/>
          </a:p>
          <a:p>
            <a:pPr marR="0" fontAlgn="auto">
              <a:spcAft>
                <a:spcPts val="0"/>
              </a:spcAft>
              <a:buClrTx/>
              <a:buSzTx/>
              <a:tabLst/>
              <a:defRPr/>
            </a:pPr>
            <a:endParaRPr lang="nl-NL" dirty="0"/>
          </a:p>
        </p:txBody>
      </p:sp>
      <p:sp>
        <p:nvSpPr>
          <p:cNvPr id="4" name="Rectangle 3">
            <a:hlinkClick r:id="" action="ppaction://hlinkshowjump?jump=nextslide"/>
            <a:extLst>
              <a:ext uri="{FF2B5EF4-FFF2-40B4-BE49-F238E27FC236}">
                <a16:creationId xmlns:a16="http://schemas.microsoft.com/office/drawing/2014/main" id="{C58D5BE1-EFA3-445D-25A4-15409D61FE26}"/>
              </a:ext>
            </a:extLst>
          </p:cNvPr>
          <p:cNvSpPr/>
          <p:nvPr/>
        </p:nvSpPr>
        <p:spPr>
          <a:xfrm>
            <a:off x="194860" y="6228000"/>
            <a:ext cx="288000" cy="28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sp>
        <p:nvSpPr>
          <p:cNvPr id="5" name="Rectangle 4">
            <a:hlinkClick r:id="" action="ppaction://hlinkshowjump?jump=previousslide"/>
            <a:extLst>
              <a:ext uri="{FF2B5EF4-FFF2-40B4-BE49-F238E27FC236}">
                <a16:creationId xmlns:a16="http://schemas.microsoft.com/office/drawing/2014/main" id="{1FC66070-D89D-B2F4-1CFC-989DFB4A9A03}"/>
              </a:ext>
            </a:extLst>
          </p:cNvPr>
          <p:cNvSpPr/>
          <p:nvPr/>
        </p:nvSpPr>
        <p:spPr>
          <a:xfrm>
            <a:off x="194860" y="5883750"/>
            <a:ext cx="288000" cy="28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pic>
        <p:nvPicPr>
          <p:cNvPr id="6" name="Graphic 5" descr="Pijl-rechts met effen opvulling">
            <a:hlinkClick r:id="" action="ppaction://hlinkshowjump?jump=previousslide"/>
            <a:extLst>
              <a:ext uri="{FF2B5EF4-FFF2-40B4-BE49-F238E27FC236}">
                <a16:creationId xmlns:a16="http://schemas.microsoft.com/office/drawing/2014/main" id="{51E72484-F530-807E-D727-543640E1CE4C}"/>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flipH="1">
            <a:off x="225803" y="5909814"/>
            <a:ext cx="226114" cy="235872"/>
          </a:xfrm>
          <a:prstGeom prst="rect">
            <a:avLst/>
          </a:prstGeom>
        </p:spPr>
      </p:pic>
      <p:pic>
        <p:nvPicPr>
          <p:cNvPr id="7" name="Graphic 6" descr="Pijl-rechts met effen opvulling">
            <a:hlinkClick r:id="" action="ppaction://hlinkshowjump?jump=nextslide"/>
            <a:extLst>
              <a:ext uri="{FF2B5EF4-FFF2-40B4-BE49-F238E27FC236}">
                <a16:creationId xmlns:a16="http://schemas.microsoft.com/office/drawing/2014/main" id="{BED2E288-D175-65AB-7AAC-2DCB628E9A38}"/>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20652" y="6254064"/>
            <a:ext cx="236415" cy="235872"/>
          </a:xfrm>
          <a:prstGeom prst="rect">
            <a:avLst/>
          </a:prstGeom>
        </p:spPr>
      </p:pic>
    </p:spTree>
    <p:extLst>
      <p:ext uri="{BB962C8B-B14F-4D97-AF65-F5344CB8AC3E}">
        <p14:creationId xmlns:p14="http://schemas.microsoft.com/office/powerpoint/2010/main" val="1721006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hoek: afgeronde bovenhoeken 3">
            <a:hlinkClick r:id="rId2" action="ppaction://hlinksldjump"/>
            <a:extLst>
              <a:ext uri="{FF2B5EF4-FFF2-40B4-BE49-F238E27FC236}">
                <a16:creationId xmlns:a16="http://schemas.microsoft.com/office/drawing/2014/main" id="{5C3DC940-4B36-0A97-0474-99660504E4BB}"/>
              </a:ext>
            </a:extLst>
          </p:cNvPr>
          <p:cNvSpPr/>
          <p:nvPr/>
        </p:nvSpPr>
        <p:spPr>
          <a:xfrm>
            <a:off x="8146349"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Wetgeving</a:t>
            </a:r>
          </a:p>
        </p:txBody>
      </p:sp>
      <p:sp>
        <p:nvSpPr>
          <p:cNvPr id="11" name="Rechthoek: afgeronde bovenhoeken 3">
            <a:hlinkClick r:id="rId3" action="ppaction://hlinksldjump"/>
            <a:extLst>
              <a:ext uri="{FF2B5EF4-FFF2-40B4-BE49-F238E27FC236}">
                <a16:creationId xmlns:a16="http://schemas.microsoft.com/office/drawing/2014/main" id="{857A46C5-46D5-0A6C-B6D3-82D15E13B925}"/>
              </a:ext>
            </a:extLst>
          </p:cNvPr>
          <p:cNvSpPr/>
          <p:nvPr/>
        </p:nvSpPr>
        <p:spPr>
          <a:xfrm>
            <a:off x="6634347"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Vragen</a:t>
            </a:r>
          </a:p>
        </p:txBody>
      </p:sp>
      <p:sp>
        <p:nvSpPr>
          <p:cNvPr id="14" name="Rechthoek: afgeronde bovenhoeken 3">
            <a:hlinkClick r:id="rId4" action="ppaction://hlinksldjump"/>
            <a:extLst>
              <a:ext uri="{FF2B5EF4-FFF2-40B4-BE49-F238E27FC236}">
                <a16:creationId xmlns:a16="http://schemas.microsoft.com/office/drawing/2014/main" id="{C5FCD9B4-C8AE-1565-6D03-F0C8230DCFAB}"/>
              </a:ext>
            </a:extLst>
          </p:cNvPr>
          <p:cNvSpPr/>
          <p:nvPr/>
        </p:nvSpPr>
        <p:spPr>
          <a:xfrm>
            <a:off x="5122345"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VVGB-aanvragen</a:t>
            </a:r>
          </a:p>
        </p:txBody>
      </p:sp>
      <p:sp>
        <p:nvSpPr>
          <p:cNvPr id="15" name="Rechthoek: afgeronde bovenhoeken 3">
            <a:hlinkClick r:id="rId5" action="ppaction://hlinksldjump"/>
            <a:extLst>
              <a:ext uri="{FF2B5EF4-FFF2-40B4-BE49-F238E27FC236}">
                <a16:creationId xmlns:a16="http://schemas.microsoft.com/office/drawing/2014/main" id="{6B7A6FE1-CFED-539D-2516-E1C0431D1E4D}"/>
              </a:ext>
            </a:extLst>
          </p:cNvPr>
          <p:cNvSpPr/>
          <p:nvPr/>
        </p:nvSpPr>
        <p:spPr>
          <a:xfrm>
            <a:off x="3610344"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Beleggings-holding</a:t>
            </a:r>
          </a:p>
        </p:txBody>
      </p:sp>
      <p:sp>
        <p:nvSpPr>
          <p:cNvPr id="16" name="Rechthoek: afgeronde bovenhoeken 3">
            <a:hlinkClick r:id="rId6" action="ppaction://hlinksldjump"/>
            <a:extLst>
              <a:ext uri="{FF2B5EF4-FFF2-40B4-BE49-F238E27FC236}">
                <a16:creationId xmlns:a16="http://schemas.microsoft.com/office/drawing/2014/main" id="{6440299B-6E5C-D6EB-FAE2-8E87462750C5}"/>
              </a:ext>
            </a:extLst>
          </p:cNvPr>
          <p:cNvSpPr/>
          <p:nvPr/>
        </p:nvSpPr>
        <p:spPr>
          <a:xfrm>
            <a:off x="2098342" y="216003"/>
            <a:ext cx="1260000" cy="432000"/>
          </a:xfrm>
          <a:prstGeom prst="round2Same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Vergunningen</a:t>
            </a:r>
          </a:p>
        </p:txBody>
      </p:sp>
      <p:sp>
        <p:nvSpPr>
          <p:cNvPr id="17" name="Rechthoek: afgeronde bovenhoeken 3">
            <a:hlinkClick r:id="rId7" action="ppaction://hlinksldjump"/>
            <a:extLst>
              <a:ext uri="{FF2B5EF4-FFF2-40B4-BE49-F238E27FC236}">
                <a16:creationId xmlns:a16="http://schemas.microsoft.com/office/drawing/2014/main" id="{91CC2201-60DF-34F9-C45A-501D594BD6D2}"/>
              </a:ext>
            </a:extLst>
          </p:cNvPr>
          <p:cNvSpPr/>
          <p:nvPr/>
        </p:nvSpPr>
        <p:spPr>
          <a:xfrm>
            <a:off x="586341" y="216001"/>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Aanleiding</a:t>
            </a:r>
          </a:p>
        </p:txBody>
      </p:sp>
      <p:sp>
        <p:nvSpPr>
          <p:cNvPr id="19" name="Rechthoek: afgeronde bovenhoeken 3">
            <a:hlinkClick r:id="rId8" action="ppaction://hlinksldjump"/>
            <a:extLst>
              <a:ext uri="{FF2B5EF4-FFF2-40B4-BE49-F238E27FC236}">
                <a16:creationId xmlns:a16="http://schemas.microsoft.com/office/drawing/2014/main" id="{95387BEE-487E-D5BA-B067-BB49F4AA237A}"/>
              </a:ext>
            </a:extLst>
          </p:cNvPr>
          <p:cNvSpPr/>
          <p:nvPr/>
        </p:nvSpPr>
        <p:spPr>
          <a:xfrm>
            <a:off x="10342340" y="216001"/>
            <a:ext cx="1260000" cy="432000"/>
          </a:xfrm>
          <a:prstGeom prst="round2SameRect">
            <a:avLst/>
          </a:prstGeom>
          <a:solidFill>
            <a:srgbClr val="3B54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chemeClr val="bg1"/>
                </a:solidFill>
                <a:latin typeface="+mj-lt"/>
              </a:rPr>
              <a:t>Inhoud</a:t>
            </a:r>
          </a:p>
        </p:txBody>
      </p:sp>
      <p:sp>
        <p:nvSpPr>
          <p:cNvPr id="20" name="Rectangle 19">
            <a:extLst>
              <a:ext uri="{FF2B5EF4-FFF2-40B4-BE49-F238E27FC236}">
                <a16:creationId xmlns:a16="http://schemas.microsoft.com/office/drawing/2014/main" id="{D7D163A0-3F0A-D4A2-F600-EE7B46A8C581}"/>
              </a:ext>
            </a:extLst>
          </p:cNvPr>
          <p:cNvSpPr/>
          <p:nvPr/>
        </p:nvSpPr>
        <p:spPr>
          <a:xfrm>
            <a:off x="0" y="631992"/>
            <a:ext cx="12192000" cy="6209999"/>
          </a:xfrm>
          <a:prstGeom prst="rect">
            <a:avLst/>
          </a:prstGeom>
          <a:solidFill>
            <a:schemeClr val="bg1"/>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sp>
        <p:nvSpPr>
          <p:cNvPr id="2" name="Title 1">
            <a:extLst>
              <a:ext uri="{FF2B5EF4-FFF2-40B4-BE49-F238E27FC236}">
                <a16:creationId xmlns:a16="http://schemas.microsoft.com/office/drawing/2014/main" id="{C4585106-F2DD-4C4B-1F72-234BDA58E99C}"/>
              </a:ext>
            </a:extLst>
          </p:cNvPr>
          <p:cNvSpPr>
            <a:spLocks noGrp="1"/>
          </p:cNvSpPr>
          <p:nvPr>
            <p:ph type="title"/>
          </p:nvPr>
        </p:nvSpPr>
        <p:spPr>
          <a:ln>
            <a:noFill/>
          </a:ln>
        </p:spPr>
        <p:txBody>
          <a:bodyPr/>
          <a:lstStyle/>
          <a:p>
            <a:r>
              <a:rPr lang="nl-NL" dirty="0">
                <a:latin typeface="Verdana Pro" panose="020B0604020202020204" pitchFamily="34" charset="0"/>
              </a:rPr>
              <a:t>Businessplan</a:t>
            </a:r>
          </a:p>
        </p:txBody>
      </p:sp>
      <p:sp>
        <p:nvSpPr>
          <p:cNvPr id="3" name="Content Placeholder 2">
            <a:extLst>
              <a:ext uri="{FF2B5EF4-FFF2-40B4-BE49-F238E27FC236}">
                <a16:creationId xmlns:a16="http://schemas.microsoft.com/office/drawing/2014/main" id="{5E12D0D9-7B73-F827-B5E7-7D72B672B4F3}"/>
              </a:ext>
            </a:extLst>
          </p:cNvPr>
          <p:cNvSpPr>
            <a:spLocks noGrp="1"/>
          </p:cNvSpPr>
          <p:nvPr>
            <p:ph idx="1"/>
          </p:nvPr>
        </p:nvSpPr>
        <p:spPr/>
        <p:txBody>
          <a:bodyPr numCol="2" spcCol="360000"/>
          <a:lstStyle/>
          <a:p>
            <a:pPr>
              <a:defRPr/>
            </a:pPr>
            <a:r>
              <a:rPr lang="nl-NL" dirty="0"/>
              <a:t>DNB verwacht dat in ieder geval onderstaande punten worden meegenomen in het businessplan:</a:t>
            </a:r>
          </a:p>
          <a:p>
            <a:pPr lvl="2">
              <a:spcBef>
                <a:spcPts val="600"/>
              </a:spcBef>
              <a:spcAft>
                <a:spcPts val="600"/>
              </a:spcAft>
              <a:defRPr/>
            </a:pPr>
            <a:r>
              <a:rPr lang="nl-NL" dirty="0"/>
              <a:t>Het doel van de onderneming;</a:t>
            </a:r>
          </a:p>
          <a:p>
            <a:pPr lvl="2">
              <a:spcBef>
                <a:spcPts val="600"/>
              </a:spcBef>
              <a:spcAft>
                <a:spcPts val="600"/>
              </a:spcAft>
              <a:defRPr/>
            </a:pPr>
            <a:r>
              <a:rPr lang="nl-NL" dirty="0"/>
              <a:t>De doelgroep;</a:t>
            </a:r>
          </a:p>
          <a:p>
            <a:pPr lvl="2">
              <a:spcBef>
                <a:spcPts val="600"/>
              </a:spcBef>
              <a:spcAft>
                <a:spcPts val="600"/>
              </a:spcAft>
              <a:defRPr/>
            </a:pPr>
            <a:r>
              <a:rPr lang="nl-NL" dirty="0"/>
              <a:t>Het marketingplan;</a:t>
            </a:r>
          </a:p>
          <a:p>
            <a:pPr lvl="2">
              <a:spcBef>
                <a:spcPts val="600"/>
              </a:spcBef>
              <a:spcAft>
                <a:spcPts val="600"/>
              </a:spcAft>
              <a:defRPr/>
            </a:pPr>
            <a:r>
              <a:rPr lang="nl-NL" dirty="0"/>
              <a:t>De concurrentieanalyse;</a:t>
            </a:r>
          </a:p>
          <a:p>
            <a:pPr lvl="2">
              <a:spcBef>
                <a:spcPts val="600"/>
              </a:spcBef>
              <a:spcAft>
                <a:spcPts val="600"/>
              </a:spcAft>
              <a:defRPr/>
            </a:pPr>
            <a:r>
              <a:rPr lang="nl-NL" dirty="0"/>
              <a:t>De diensten die de onderneming zal aanbieden;</a:t>
            </a:r>
          </a:p>
          <a:p>
            <a:pPr lvl="2">
              <a:spcBef>
                <a:spcPts val="600"/>
              </a:spcBef>
              <a:spcAft>
                <a:spcPts val="600"/>
              </a:spcAft>
              <a:defRPr/>
            </a:pPr>
            <a:r>
              <a:rPr lang="nl-NL" dirty="0"/>
              <a:t>Voor handelaren voor eigen rekening: de producten waarin gehandeld gaat worden, de markten- en wijze waarop zal worden gehandeld.</a:t>
            </a:r>
          </a:p>
          <a:p>
            <a:pPr marL="0" lvl="2" indent="0">
              <a:spcBef>
                <a:spcPts val="600"/>
              </a:spcBef>
              <a:spcAft>
                <a:spcPts val="600"/>
              </a:spcAft>
              <a:buNone/>
              <a:defRPr/>
            </a:pPr>
            <a:endParaRPr lang="nl-NL" dirty="0"/>
          </a:p>
          <a:p>
            <a:pPr>
              <a:defRPr/>
            </a:pPr>
            <a:endParaRPr lang="nl-NL" dirty="0"/>
          </a:p>
          <a:p>
            <a:pPr>
              <a:defRPr/>
            </a:pPr>
            <a:endParaRPr lang="nl-NL" sz="1800" dirty="0"/>
          </a:p>
          <a:p>
            <a:pPr marR="0" fontAlgn="auto">
              <a:spcAft>
                <a:spcPts val="0"/>
              </a:spcAft>
              <a:buClrTx/>
              <a:buSzTx/>
              <a:tabLst/>
              <a:defRPr/>
            </a:pPr>
            <a:endParaRPr lang="nl-NL" dirty="0"/>
          </a:p>
        </p:txBody>
      </p:sp>
      <p:sp>
        <p:nvSpPr>
          <p:cNvPr id="4" name="Rectangle 3">
            <a:hlinkClick r:id="" action="ppaction://hlinkshowjump?jump=nextslide"/>
            <a:extLst>
              <a:ext uri="{FF2B5EF4-FFF2-40B4-BE49-F238E27FC236}">
                <a16:creationId xmlns:a16="http://schemas.microsoft.com/office/drawing/2014/main" id="{256D9C38-E6F7-2739-9F7D-B3BB9963523F}"/>
              </a:ext>
            </a:extLst>
          </p:cNvPr>
          <p:cNvSpPr/>
          <p:nvPr/>
        </p:nvSpPr>
        <p:spPr>
          <a:xfrm>
            <a:off x="194860" y="6228000"/>
            <a:ext cx="288000" cy="28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sp>
        <p:nvSpPr>
          <p:cNvPr id="5" name="Rectangle 4">
            <a:hlinkClick r:id="" action="ppaction://hlinkshowjump?jump=previousslide"/>
            <a:extLst>
              <a:ext uri="{FF2B5EF4-FFF2-40B4-BE49-F238E27FC236}">
                <a16:creationId xmlns:a16="http://schemas.microsoft.com/office/drawing/2014/main" id="{89205297-AEA3-3190-9D9E-46118E0C7CBB}"/>
              </a:ext>
            </a:extLst>
          </p:cNvPr>
          <p:cNvSpPr/>
          <p:nvPr/>
        </p:nvSpPr>
        <p:spPr>
          <a:xfrm>
            <a:off x="194860" y="5883750"/>
            <a:ext cx="288000" cy="28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pic>
        <p:nvPicPr>
          <p:cNvPr id="6" name="Graphic 5" descr="Pijl-rechts met effen opvulling">
            <a:hlinkClick r:id="" action="ppaction://hlinkshowjump?jump=previousslide"/>
            <a:extLst>
              <a:ext uri="{FF2B5EF4-FFF2-40B4-BE49-F238E27FC236}">
                <a16:creationId xmlns:a16="http://schemas.microsoft.com/office/drawing/2014/main" id="{EFB95C29-8422-06AD-3C5B-088C150882EC}"/>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flipH="1">
            <a:off x="225803" y="5909814"/>
            <a:ext cx="226114" cy="235872"/>
          </a:xfrm>
          <a:prstGeom prst="rect">
            <a:avLst/>
          </a:prstGeom>
        </p:spPr>
      </p:pic>
      <p:pic>
        <p:nvPicPr>
          <p:cNvPr id="7" name="Graphic 6" descr="Pijl-rechts met effen opvulling">
            <a:hlinkClick r:id="" action="ppaction://hlinkshowjump?jump=nextslide"/>
            <a:extLst>
              <a:ext uri="{FF2B5EF4-FFF2-40B4-BE49-F238E27FC236}">
                <a16:creationId xmlns:a16="http://schemas.microsoft.com/office/drawing/2014/main" id="{4E3BD6FE-93FB-1424-9157-9779265F9D69}"/>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20652" y="6254064"/>
            <a:ext cx="236415" cy="235872"/>
          </a:xfrm>
          <a:prstGeom prst="rect">
            <a:avLst/>
          </a:prstGeom>
        </p:spPr>
      </p:pic>
    </p:spTree>
    <p:extLst>
      <p:ext uri="{BB962C8B-B14F-4D97-AF65-F5344CB8AC3E}">
        <p14:creationId xmlns:p14="http://schemas.microsoft.com/office/powerpoint/2010/main" val="1377789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hoek: afgeronde bovenhoeken 3">
            <a:hlinkClick r:id="rId3" action="ppaction://hlinksldjump"/>
            <a:extLst>
              <a:ext uri="{FF2B5EF4-FFF2-40B4-BE49-F238E27FC236}">
                <a16:creationId xmlns:a16="http://schemas.microsoft.com/office/drawing/2014/main" id="{73BA62F0-13DC-E054-DB11-F21CCECA759A}"/>
              </a:ext>
            </a:extLst>
          </p:cNvPr>
          <p:cNvSpPr/>
          <p:nvPr/>
        </p:nvSpPr>
        <p:spPr>
          <a:xfrm>
            <a:off x="8146349"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Wetgeving</a:t>
            </a:r>
          </a:p>
        </p:txBody>
      </p:sp>
      <p:sp>
        <p:nvSpPr>
          <p:cNvPr id="11" name="Rechthoek: afgeronde bovenhoeken 3">
            <a:hlinkClick r:id="rId4" action="ppaction://hlinksldjump"/>
            <a:extLst>
              <a:ext uri="{FF2B5EF4-FFF2-40B4-BE49-F238E27FC236}">
                <a16:creationId xmlns:a16="http://schemas.microsoft.com/office/drawing/2014/main" id="{E975DC09-F7EE-484A-C45D-7A65408961B2}"/>
              </a:ext>
            </a:extLst>
          </p:cNvPr>
          <p:cNvSpPr/>
          <p:nvPr/>
        </p:nvSpPr>
        <p:spPr>
          <a:xfrm>
            <a:off x="6634347"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Vragen</a:t>
            </a:r>
          </a:p>
        </p:txBody>
      </p:sp>
      <p:sp>
        <p:nvSpPr>
          <p:cNvPr id="14" name="Rechthoek: afgeronde bovenhoeken 3">
            <a:hlinkClick r:id="rId5" action="ppaction://hlinksldjump"/>
            <a:extLst>
              <a:ext uri="{FF2B5EF4-FFF2-40B4-BE49-F238E27FC236}">
                <a16:creationId xmlns:a16="http://schemas.microsoft.com/office/drawing/2014/main" id="{47E028F7-6B7F-5274-CC02-54836543DA81}"/>
              </a:ext>
            </a:extLst>
          </p:cNvPr>
          <p:cNvSpPr/>
          <p:nvPr/>
        </p:nvSpPr>
        <p:spPr>
          <a:xfrm>
            <a:off x="5122345"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VVGB-aanvragen</a:t>
            </a:r>
          </a:p>
        </p:txBody>
      </p:sp>
      <p:sp>
        <p:nvSpPr>
          <p:cNvPr id="15" name="Rechthoek: afgeronde bovenhoeken 3">
            <a:hlinkClick r:id="rId6" action="ppaction://hlinksldjump"/>
            <a:extLst>
              <a:ext uri="{FF2B5EF4-FFF2-40B4-BE49-F238E27FC236}">
                <a16:creationId xmlns:a16="http://schemas.microsoft.com/office/drawing/2014/main" id="{EE71CEAE-0831-2714-43B5-8660DFF607C8}"/>
              </a:ext>
            </a:extLst>
          </p:cNvPr>
          <p:cNvSpPr/>
          <p:nvPr/>
        </p:nvSpPr>
        <p:spPr>
          <a:xfrm>
            <a:off x="3610344" y="216003"/>
            <a:ext cx="1260000" cy="432000"/>
          </a:xfrm>
          <a:prstGeom prst="round2Same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Beleggings-holding</a:t>
            </a:r>
          </a:p>
        </p:txBody>
      </p:sp>
      <p:sp>
        <p:nvSpPr>
          <p:cNvPr id="16" name="Rechthoek: afgeronde bovenhoeken 3">
            <a:hlinkClick r:id="rId7" action="ppaction://hlinksldjump"/>
            <a:extLst>
              <a:ext uri="{FF2B5EF4-FFF2-40B4-BE49-F238E27FC236}">
                <a16:creationId xmlns:a16="http://schemas.microsoft.com/office/drawing/2014/main" id="{308E3540-137F-390C-B723-7AA5BE4C2417}"/>
              </a:ext>
            </a:extLst>
          </p:cNvPr>
          <p:cNvSpPr/>
          <p:nvPr/>
        </p:nvSpPr>
        <p:spPr>
          <a:xfrm>
            <a:off x="2098342"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Vergunningen</a:t>
            </a:r>
          </a:p>
        </p:txBody>
      </p:sp>
      <p:sp>
        <p:nvSpPr>
          <p:cNvPr id="17" name="Rechthoek: afgeronde bovenhoeken 3">
            <a:hlinkClick r:id="rId8" action="ppaction://hlinksldjump"/>
            <a:extLst>
              <a:ext uri="{FF2B5EF4-FFF2-40B4-BE49-F238E27FC236}">
                <a16:creationId xmlns:a16="http://schemas.microsoft.com/office/drawing/2014/main" id="{CC295AA8-8F18-A35B-B37A-9A3E973E5737}"/>
              </a:ext>
            </a:extLst>
          </p:cNvPr>
          <p:cNvSpPr/>
          <p:nvPr/>
        </p:nvSpPr>
        <p:spPr>
          <a:xfrm>
            <a:off x="586341" y="216001"/>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Aanleiding</a:t>
            </a:r>
          </a:p>
        </p:txBody>
      </p:sp>
      <p:sp>
        <p:nvSpPr>
          <p:cNvPr id="19" name="Rechthoek: afgeronde bovenhoeken 3">
            <a:hlinkClick r:id="rId9" action="ppaction://hlinksldjump"/>
            <a:extLst>
              <a:ext uri="{FF2B5EF4-FFF2-40B4-BE49-F238E27FC236}">
                <a16:creationId xmlns:a16="http://schemas.microsoft.com/office/drawing/2014/main" id="{4661AC38-5C6D-FA95-2696-7D7FE8A07E60}"/>
              </a:ext>
            </a:extLst>
          </p:cNvPr>
          <p:cNvSpPr/>
          <p:nvPr/>
        </p:nvSpPr>
        <p:spPr>
          <a:xfrm>
            <a:off x="10342340" y="216001"/>
            <a:ext cx="1260000" cy="432000"/>
          </a:xfrm>
          <a:prstGeom prst="round2SameRect">
            <a:avLst/>
          </a:prstGeom>
          <a:solidFill>
            <a:srgbClr val="3B54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chemeClr val="bg1"/>
                </a:solidFill>
                <a:latin typeface="+mj-lt"/>
              </a:rPr>
              <a:t>Inhoud</a:t>
            </a:r>
          </a:p>
        </p:txBody>
      </p:sp>
      <p:sp>
        <p:nvSpPr>
          <p:cNvPr id="20" name="Rectangle 19">
            <a:extLst>
              <a:ext uri="{FF2B5EF4-FFF2-40B4-BE49-F238E27FC236}">
                <a16:creationId xmlns:a16="http://schemas.microsoft.com/office/drawing/2014/main" id="{49A5E6BF-4177-62F8-505B-4C1565FCDE65}"/>
              </a:ext>
            </a:extLst>
          </p:cNvPr>
          <p:cNvSpPr/>
          <p:nvPr/>
        </p:nvSpPr>
        <p:spPr>
          <a:xfrm>
            <a:off x="-1659" y="648001"/>
            <a:ext cx="12192000" cy="6209999"/>
          </a:xfrm>
          <a:prstGeom prst="rect">
            <a:avLst/>
          </a:prstGeom>
          <a:solidFill>
            <a:schemeClr val="bg1"/>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sp>
        <p:nvSpPr>
          <p:cNvPr id="2" name="Title 1">
            <a:extLst>
              <a:ext uri="{FF2B5EF4-FFF2-40B4-BE49-F238E27FC236}">
                <a16:creationId xmlns:a16="http://schemas.microsoft.com/office/drawing/2014/main" id="{C4585106-F2DD-4C4B-1F72-234BDA58E99C}"/>
              </a:ext>
            </a:extLst>
          </p:cNvPr>
          <p:cNvSpPr>
            <a:spLocks noGrp="1"/>
          </p:cNvSpPr>
          <p:nvPr>
            <p:ph type="title"/>
          </p:nvPr>
        </p:nvSpPr>
        <p:spPr>
          <a:ln>
            <a:noFill/>
          </a:ln>
        </p:spPr>
        <p:txBody>
          <a:bodyPr/>
          <a:lstStyle/>
          <a:p>
            <a:r>
              <a:rPr lang="nl-NL" dirty="0">
                <a:latin typeface="Verdana Pro" panose="020B0604020202020204" pitchFamily="34" charset="0"/>
              </a:rPr>
              <a:t>Beleggingsholding</a:t>
            </a:r>
          </a:p>
        </p:txBody>
      </p:sp>
      <p:sp>
        <p:nvSpPr>
          <p:cNvPr id="3" name="Content Placeholder 2">
            <a:extLst>
              <a:ext uri="{FF2B5EF4-FFF2-40B4-BE49-F238E27FC236}">
                <a16:creationId xmlns:a16="http://schemas.microsoft.com/office/drawing/2014/main" id="{5E12D0D9-7B73-F827-B5E7-7D72B672B4F3}"/>
              </a:ext>
            </a:extLst>
          </p:cNvPr>
          <p:cNvSpPr>
            <a:spLocks noGrp="1"/>
          </p:cNvSpPr>
          <p:nvPr>
            <p:ph idx="1"/>
          </p:nvPr>
        </p:nvSpPr>
        <p:spPr/>
        <p:txBody>
          <a:bodyPr spcCol="360000"/>
          <a:lstStyle/>
          <a:p>
            <a:pPr marL="0" lvl="2" indent="0">
              <a:buNone/>
            </a:pPr>
            <a:r>
              <a:rPr lang="nl-NL" dirty="0"/>
              <a:t>Van een rechtspersoon die een belang groter dan 50% heeft in een beleggings-onderneming verwacht DNB een analyse van de vraag of de aanvrager een beleggingsholding is. </a:t>
            </a:r>
          </a:p>
          <a:p>
            <a:pPr lvl="2"/>
            <a:endParaRPr lang="nl-NL" dirty="0"/>
          </a:p>
          <a:p>
            <a:pPr lvl="2"/>
            <a:endParaRPr lang="nl-NL" dirty="0"/>
          </a:p>
          <a:p>
            <a:pPr lvl="2"/>
            <a:endParaRPr lang="nl-NL" dirty="0"/>
          </a:p>
          <a:p>
            <a:pPr lvl="2"/>
            <a:endParaRPr lang="nl-NL" dirty="0"/>
          </a:p>
          <a:p>
            <a:pPr lvl="2"/>
            <a:endParaRPr lang="nl-NL" dirty="0"/>
          </a:p>
          <a:p>
            <a:pPr lvl="2"/>
            <a:endParaRPr lang="nl-NL" dirty="0"/>
          </a:p>
          <a:p>
            <a:pPr lvl="2"/>
            <a:endParaRPr lang="nl-NL" dirty="0"/>
          </a:p>
          <a:p>
            <a:pPr lvl="2"/>
            <a:endParaRPr lang="nl-NL" dirty="0"/>
          </a:p>
          <a:p>
            <a:pPr lvl="2"/>
            <a:endParaRPr lang="nl-NL" dirty="0"/>
          </a:p>
          <a:p>
            <a:pPr marL="0" lvl="2" indent="0">
              <a:buNone/>
            </a:pPr>
            <a:endParaRPr lang="nl-NL" dirty="0"/>
          </a:p>
          <a:p>
            <a:pPr lvl="2"/>
            <a:endParaRPr lang="nl-NL" dirty="0"/>
          </a:p>
          <a:p>
            <a:pPr lvl="2"/>
            <a:endParaRPr lang="nl-NL" dirty="0"/>
          </a:p>
          <a:p>
            <a:pPr lvl="2"/>
            <a:endParaRPr lang="nl-NL" dirty="0"/>
          </a:p>
          <a:p>
            <a:pPr lvl="2"/>
            <a:endParaRPr lang="nl-NL" dirty="0"/>
          </a:p>
          <a:p>
            <a:pPr lvl="2"/>
            <a:endParaRPr lang="nl-NL" dirty="0"/>
          </a:p>
          <a:p>
            <a:pPr lvl="2"/>
            <a:r>
              <a:rPr lang="nl-NL" dirty="0"/>
              <a:t>DNB heeft een stappenplan opgesteld ten behoeve van deze beoordeling. Hierin wordt onder meer toegelicht wat als financieel van aard wordt gezien, zie daarvoor </a:t>
            </a:r>
            <a:r>
              <a:rPr lang="nl-NL" dirty="0">
                <a:hlinkClick r:id="rId10"/>
              </a:rPr>
              <a:t>deze link</a:t>
            </a:r>
            <a:r>
              <a:rPr lang="nl-NL" dirty="0"/>
              <a:t>. </a:t>
            </a:r>
          </a:p>
          <a:p>
            <a:pPr lvl="2"/>
            <a:endParaRPr lang="nl-NL" dirty="0"/>
          </a:p>
          <a:p>
            <a:pPr lvl="2"/>
            <a:r>
              <a:rPr lang="nl-NL" dirty="0"/>
              <a:t>Een beleggingsholding moet op geconsolideerd niveau aan dezelfde prudentiële eisen voldoen als de beleggingsonderneming.</a:t>
            </a:r>
          </a:p>
        </p:txBody>
      </p:sp>
      <p:sp>
        <p:nvSpPr>
          <p:cNvPr id="4" name="Rectangle 3">
            <a:hlinkClick r:id="" action="ppaction://hlinkshowjump?jump=nextslide"/>
            <a:extLst>
              <a:ext uri="{FF2B5EF4-FFF2-40B4-BE49-F238E27FC236}">
                <a16:creationId xmlns:a16="http://schemas.microsoft.com/office/drawing/2014/main" id="{AA44ED93-BABE-6640-E397-3C86C8BFEFE6}"/>
              </a:ext>
            </a:extLst>
          </p:cNvPr>
          <p:cNvSpPr/>
          <p:nvPr/>
        </p:nvSpPr>
        <p:spPr>
          <a:xfrm>
            <a:off x="194860" y="6228000"/>
            <a:ext cx="288000" cy="28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sp>
        <p:nvSpPr>
          <p:cNvPr id="5" name="Rectangle 4">
            <a:hlinkClick r:id="" action="ppaction://hlinkshowjump?jump=previousslide"/>
            <a:extLst>
              <a:ext uri="{FF2B5EF4-FFF2-40B4-BE49-F238E27FC236}">
                <a16:creationId xmlns:a16="http://schemas.microsoft.com/office/drawing/2014/main" id="{CE49A1B6-3C54-D41E-7A24-F54D612907F8}"/>
              </a:ext>
            </a:extLst>
          </p:cNvPr>
          <p:cNvSpPr/>
          <p:nvPr/>
        </p:nvSpPr>
        <p:spPr>
          <a:xfrm>
            <a:off x="194860" y="5883750"/>
            <a:ext cx="288000" cy="28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pic>
        <p:nvPicPr>
          <p:cNvPr id="6" name="Graphic 5" descr="Pijl-rechts met effen opvulling">
            <a:hlinkClick r:id="" action="ppaction://hlinkshowjump?jump=previousslide"/>
            <a:extLst>
              <a:ext uri="{FF2B5EF4-FFF2-40B4-BE49-F238E27FC236}">
                <a16:creationId xmlns:a16="http://schemas.microsoft.com/office/drawing/2014/main" id="{77F6A0A9-A316-E074-EBEA-DC9375111688}"/>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flipH="1">
            <a:off x="225803" y="5909814"/>
            <a:ext cx="226114" cy="235872"/>
          </a:xfrm>
          <a:prstGeom prst="rect">
            <a:avLst/>
          </a:prstGeom>
        </p:spPr>
      </p:pic>
      <p:pic>
        <p:nvPicPr>
          <p:cNvPr id="7" name="Graphic 6" descr="Pijl-rechts met effen opvulling">
            <a:hlinkClick r:id="" action="ppaction://hlinkshowjump?jump=nextslide"/>
            <a:extLst>
              <a:ext uri="{FF2B5EF4-FFF2-40B4-BE49-F238E27FC236}">
                <a16:creationId xmlns:a16="http://schemas.microsoft.com/office/drawing/2014/main" id="{AB24532A-25CC-5B0E-D478-F0FDA5CF858D}"/>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20652" y="6254064"/>
            <a:ext cx="236415" cy="235872"/>
          </a:xfrm>
          <a:prstGeom prst="rect">
            <a:avLst/>
          </a:prstGeom>
        </p:spPr>
      </p:pic>
      <p:sp>
        <p:nvSpPr>
          <p:cNvPr id="8" name="Rechthoek: afgeronde hoeken 7" descr="Wanneer is de aanvrager (in beginsel) een beleggingsholding? &#10;De aanvrager is gevestigd in de EU; én &#10;meer dan 50% van tenminste één van de activiteiten (balansomvang, omzet, aantal werknemers of kapitaal) van de holding en haar dochters is financieel van aard. ">
            <a:extLst>
              <a:ext uri="{FF2B5EF4-FFF2-40B4-BE49-F238E27FC236}">
                <a16:creationId xmlns:a16="http://schemas.microsoft.com/office/drawing/2014/main" id="{4BD012F4-6A82-1E9C-85D4-18A5F217EC4D}"/>
              </a:ext>
            </a:extLst>
          </p:cNvPr>
          <p:cNvSpPr/>
          <p:nvPr/>
        </p:nvSpPr>
        <p:spPr>
          <a:xfrm>
            <a:off x="558716" y="3189957"/>
            <a:ext cx="5402933" cy="2837793"/>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marL="0" lvl="2" indent="0">
              <a:buNone/>
            </a:pPr>
            <a:endParaRPr lang="nl-NL" dirty="0"/>
          </a:p>
          <a:p>
            <a:pPr marL="0" lvl="2" indent="0" algn="ctr">
              <a:buNone/>
            </a:pPr>
            <a:r>
              <a:rPr lang="nl-NL" b="1" i="1" dirty="0"/>
              <a:t>Wanneer is de aanvrager (in beginsel) een beleggingsholding? </a:t>
            </a:r>
          </a:p>
          <a:p>
            <a:pPr marL="0" lvl="2" indent="0" algn="ctr">
              <a:buNone/>
            </a:pPr>
            <a:endParaRPr lang="nl-NL" b="1" i="1" dirty="0"/>
          </a:p>
          <a:p>
            <a:pPr marL="0" lvl="2" algn="ctr"/>
            <a:r>
              <a:rPr lang="nl-NL" i="1" dirty="0"/>
              <a:t>De aanvrager is gevestigd in de EU; én</a:t>
            </a:r>
          </a:p>
          <a:p>
            <a:pPr marL="0" lvl="2" algn="ctr"/>
            <a:r>
              <a:rPr lang="nl-NL" i="1" dirty="0"/>
              <a:t>meer dan 50% van tenminste één van de activiteiten (balansomvang, omzet, aantal werknemers of kapitaal) van de holding en haar dochters is financieel van aard. </a:t>
            </a:r>
          </a:p>
          <a:p>
            <a:pPr algn="ctr"/>
            <a:endParaRPr lang="en-NL" dirty="0">
              <a:latin typeface="DNB Fedra Medium" pitchFamily="2" charset="0"/>
              <a:ea typeface="DNB Fedra Medium" pitchFamily="2" charset="0"/>
            </a:endParaRPr>
          </a:p>
        </p:txBody>
      </p:sp>
    </p:spTree>
    <p:extLst>
      <p:ext uri="{BB962C8B-B14F-4D97-AF65-F5344CB8AC3E}">
        <p14:creationId xmlns:p14="http://schemas.microsoft.com/office/powerpoint/2010/main" val="3866922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hthoek: afgeronde bovenhoeken 3">
            <a:hlinkClick r:id="rId3" action="ppaction://hlinksldjump"/>
            <a:extLst>
              <a:ext uri="{FF2B5EF4-FFF2-40B4-BE49-F238E27FC236}">
                <a16:creationId xmlns:a16="http://schemas.microsoft.com/office/drawing/2014/main" id="{4D57FD5D-8F0F-7893-B6E8-C7A64FCFAB56}"/>
              </a:ext>
            </a:extLst>
          </p:cNvPr>
          <p:cNvSpPr/>
          <p:nvPr/>
        </p:nvSpPr>
        <p:spPr>
          <a:xfrm>
            <a:off x="8146349"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Wetgeving</a:t>
            </a:r>
          </a:p>
        </p:txBody>
      </p:sp>
      <p:sp>
        <p:nvSpPr>
          <p:cNvPr id="14" name="Rechthoek: afgeronde bovenhoeken 3">
            <a:hlinkClick r:id="rId4" action="ppaction://hlinksldjump"/>
            <a:extLst>
              <a:ext uri="{FF2B5EF4-FFF2-40B4-BE49-F238E27FC236}">
                <a16:creationId xmlns:a16="http://schemas.microsoft.com/office/drawing/2014/main" id="{4CD77C85-9F05-18CE-ACB2-8FFEBAD86D94}"/>
              </a:ext>
            </a:extLst>
          </p:cNvPr>
          <p:cNvSpPr/>
          <p:nvPr/>
        </p:nvSpPr>
        <p:spPr>
          <a:xfrm>
            <a:off x="6634347"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Vragen</a:t>
            </a:r>
          </a:p>
        </p:txBody>
      </p:sp>
      <p:sp>
        <p:nvSpPr>
          <p:cNvPr id="15" name="Rechthoek: afgeronde bovenhoeken 3">
            <a:hlinkClick r:id="rId5" action="ppaction://hlinksldjump"/>
            <a:extLst>
              <a:ext uri="{FF2B5EF4-FFF2-40B4-BE49-F238E27FC236}">
                <a16:creationId xmlns:a16="http://schemas.microsoft.com/office/drawing/2014/main" id="{4442A02B-2C75-C37F-F028-FAE53C52AF7A}"/>
              </a:ext>
            </a:extLst>
          </p:cNvPr>
          <p:cNvSpPr/>
          <p:nvPr/>
        </p:nvSpPr>
        <p:spPr>
          <a:xfrm>
            <a:off x="5122345" y="216003"/>
            <a:ext cx="1260000" cy="432000"/>
          </a:xfrm>
          <a:prstGeom prst="round2Same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VVGB-aanvragen</a:t>
            </a:r>
          </a:p>
        </p:txBody>
      </p:sp>
      <p:sp>
        <p:nvSpPr>
          <p:cNvPr id="16" name="Rechthoek: afgeronde bovenhoeken 3">
            <a:hlinkClick r:id="rId6" action="ppaction://hlinksldjump"/>
            <a:extLst>
              <a:ext uri="{FF2B5EF4-FFF2-40B4-BE49-F238E27FC236}">
                <a16:creationId xmlns:a16="http://schemas.microsoft.com/office/drawing/2014/main" id="{D0C8BD96-0F91-DFAB-1EA3-61CFB1DFA1A7}"/>
              </a:ext>
            </a:extLst>
          </p:cNvPr>
          <p:cNvSpPr/>
          <p:nvPr/>
        </p:nvSpPr>
        <p:spPr>
          <a:xfrm>
            <a:off x="3610344"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Beleggings-holding</a:t>
            </a:r>
          </a:p>
        </p:txBody>
      </p:sp>
      <p:sp>
        <p:nvSpPr>
          <p:cNvPr id="17" name="Rechthoek: afgeronde bovenhoeken 3">
            <a:hlinkClick r:id="rId7" action="ppaction://hlinksldjump"/>
            <a:extLst>
              <a:ext uri="{FF2B5EF4-FFF2-40B4-BE49-F238E27FC236}">
                <a16:creationId xmlns:a16="http://schemas.microsoft.com/office/drawing/2014/main" id="{BE18963E-7DD3-EE66-EF29-6340738C45A5}"/>
              </a:ext>
            </a:extLst>
          </p:cNvPr>
          <p:cNvSpPr/>
          <p:nvPr/>
        </p:nvSpPr>
        <p:spPr>
          <a:xfrm>
            <a:off x="2098342"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Vergunningen</a:t>
            </a:r>
          </a:p>
        </p:txBody>
      </p:sp>
      <p:sp>
        <p:nvSpPr>
          <p:cNvPr id="18" name="Rechthoek: afgeronde bovenhoeken 3">
            <a:hlinkClick r:id="rId8" action="ppaction://hlinksldjump"/>
            <a:extLst>
              <a:ext uri="{FF2B5EF4-FFF2-40B4-BE49-F238E27FC236}">
                <a16:creationId xmlns:a16="http://schemas.microsoft.com/office/drawing/2014/main" id="{E0321C0B-F32C-4DBF-124E-BD794B34C380}"/>
              </a:ext>
            </a:extLst>
          </p:cNvPr>
          <p:cNvSpPr/>
          <p:nvPr/>
        </p:nvSpPr>
        <p:spPr>
          <a:xfrm>
            <a:off x="586341" y="216001"/>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Aanleiding</a:t>
            </a:r>
          </a:p>
        </p:txBody>
      </p:sp>
      <p:sp>
        <p:nvSpPr>
          <p:cNvPr id="20" name="Rechthoek: afgeronde bovenhoeken 3">
            <a:hlinkClick r:id="rId9" action="ppaction://hlinksldjump"/>
            <a:extLst>
              <a:ext uri="{FF2B5EF4-FFF2-40B4-BE49-F238E27FC236}">
                <a16:creationId xmlns:a16="http://schemas.microsoft.com/office/drawing/2014/main" id="{6FDC0A1F-7B87-EC35-180A-EA35B2159AEE}"/>
              </a:ext>
            </a:extLst>
          </p:cNvPr>
          <p:cNvSpPr/>
          <p:nvPr/>
        </p:nvSpPr>
        <p:spPr>
          <a:xfrm>
            <a:off x="10342340" y="216001"/>
            <a:ext cx="1260000" cy="432000"/>
          </a:xfrm>
          <a:prstGeom prst="round2SameRect">
            <a:avLst/>
          </a:prstGeom>
          <a:solidFill>
            <a:srgbClr val="3B54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chemeClr val="bg1"/>
                </a:solidFill>
                <a:latin typeface="+mj-lt"/>
              </a:rPr>
              <a:t>Inhoud</a:t>
            </a:r>
          </a:p>
        </p:txBody>
      </p:sp>
      <p:sp>
        <p:nvSpPr>
          <p:cNvPr id="21" name="Rectangle 20">
            <a:extLst>
              <a:ext uri="{FF2B5EF4-FFF2-40B4-BE49-F238E27FC236}">
                <a16:creationId xmlns:a16="http://schemas.microsoft.com/office/drawing/2014/main" id="{341F35E0-BA1D-B1AC-2176-9E5D2A7EB14B}"/>
              </a:ext>
            </a:extLst>
          </p:cNvPr>
          <p:cNvSpPr/>
          <p:nvPr/>
        </p:nvSpPr>
        <p:spPr>
          <a:xfrm>
            <a:off x="-1659" y="648001"/>
            <a:ext cx="12192000" cy="6209999"/>
          </a:xfrm>
          <a:prstGeom prst="rect">
            <a:avLst/>
          </a:prstGeom>
          <a:solidFill>
            <a:schemeClr val="bg1"/>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sp>
        <p:nvSpPr>
          <p:cNvPr id="2" name="Title 1">
            <a:extLst>
              <a:ext uri="{FF2B5EF4-FFF2-40B4-BE49-F238E27FC236}">
                <a16:creationId xmlns:a16="http://schemas.microsoft.com/office/drawing/2014/main" id="{C4585106-F2DD-4C4B-1F72-234BDA58E99C}"/>
              </a:ext>
            </a:extLst>
          </p:cNvPr>
          <p:cNvSpPr>
            <a:spLocks noGrp="1"/>
          </p:cNvSpPr>
          <p:nvPr>
            <p:ph type="title"/>
          </p:nvPr>
        </p:nvSpPr>
        <p:spPr>
          <a:ln>
            <a:noFill/>
          </a:ln>
        </p:spPr>
        <p:txBody>
          <a:bodyPr/>
          <a:lstStyle/>
          <a:p>
            <a:r>
              <a:rPr lang="nl-NL" dirty="0">
                <a:latin typeface="Verdana Pro" panose="020B0604020202020204" pitchFamily="34" charset="0"/>
              </a:rPr>
              <a:t>VVGB-aanvragen</a:t>
            </a:r>
          </a:p>
        </p:txBody>
      </p:sp>
      <p:sp>
        <p:nvSpPr>
          <p:cNvPr id="3" name="Content Placeholder 2">
            <a:extLst>
              <a:ext uri="{FF2B5EF4-FFF2-40B4-BE49-F238E27FC236}">
                <a16:creationId xmlns:a16="http://schemas.microsoft.com/office/drawing/2014/main" id="{5E12D0D9-7B73-F827-B5E7-7D72B672B4F3}"/>
              </a:ext>
            </a:extLst>
          </p:cNvPr>
          <p:cNvSpPr>
            <a:spLocks noGrp="1"/>
          </p:cNvSpPr>
          <p:nvPr>
            <p:ph idx="1"/>
          </p:nvPr>
        </p:nvSpPr>
        <p:spPr/>
        <p:txBody>
          <a:bodyPr spcCol="360000"/>
          <a:lstStyle/>
          <a:p>
            <a:r>
              <a:rPr lang="nl-NL" dirty="0"/>
              <a:t>Van aanvragers van een verklaring van geen bezwaar (vvgb) wordt verwacht bepaalde stukken aan te leveren, zie hiervoor </a:t>
            </a:r>
            <a:r>
              <a:rPr lang="nl-NL" dirty="0">
                <a:hlinkClick r:id="rId10"/>
              </a:rPr>
              <a:t>deze link</a:t>
            </a:r>
            <a:r>
              <a:rPr lang="nl-NL" dirty="0"/>
              <a:t>. DNB constateert dat onderstaande documenten regelmatig (deels) ontbreken, waardoor de beoordeling van de aanvraag niet kan worden aangevangen. </a:t>
            </a:r>
          </a:p>
          <a:p>
            <a:pPr lvl="2">
              <a:spcBef>
                <a:spcPts val="600"/>
              </a:spcBef>
              <a:spcAft>
                <a:spcPts val="600"/>
              </a:spcAft>
            </a:pPr>
            <a:r>
              <a:rPr lang="nl-NL" dirty="0"/>
              <a:t>Financiële informatie van de aanvrager op vennootschappelijk niveau die maximaal     één jaar oud is. </a:t>
            </a:r>
          </a:p>
          <a:p>
            <a:pPr lvl="2">
              <a:spcBef>
                <a:spcPts val="600"/>
              </a:spcBef>
              <a:spcAft>
                <a:spcPts val="600"/>
              </a:spcAft>
            </a:pPr>
            <a:r>
              <a:rPr lang="nl-NL" dirty="0"/>
              <a:t>Vermogensopstelling bij aanvraag van een natuurlijk persoon voorzien van een verklaring van een externe accountant.</a:t>
            </a:r>
          </a:p>
          <a:p>
            <a:pPr marL="252000" marR="0" lvl="2" indent="-252000" defTabSz="914400" rtl="0" eaLnBrk="1" fontAlgn="auto" latinLnBrk="0" hangingPunct="1">
              <a:lnSpc>
                <a:spcPct val="90000"/>
              </a:lnSpc>
              <a:spcBef>
                <a:spcPts val="600"/>
              </a:spcBef>
              <a:spcAft>
                <a:spcPts val="600"/>
              </a:spcAft>
              <a:buClrTx/>
              <a:buSzTx/>
              <a:buFont typeface="Wingdings" panose="05000000000000000000" pitchFamily="2" charset="2"/>
              <a:buChar char="§"/>
              <a:tabLst/>
              <a:defRPr/>
            </a:pPr>
            <a:r>
              <a:rPr kumimoji="0" lang="nl-NL" sz="18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Adequate beschrijving van de aanleiding of reden van de aanvraag en alle daarbij betrokken partijen.</a:t>
            </a:r>
          </a:p>
          <a:p>
            <a:pPr marL="0" lvl="2" indent="0">
              <a:spcBef>
                <a:spcPts val="600"/>
              </a:spcBef>
              <a:spcAft>
                <a:spcPts val="600"/>
              </a:spcAft>
              <a:buNone/>
            </a:pPr>
            <a:endParaRPr lang="nl-NL" dirty="0"/>
          </a:p>
          <a:p>
            <a:pPr lvl="2">
              <a:spcBef>
                <a:spcPts val="600"/>
              </a:spcBef>
              <a:spcAft>
                <a:spcPts val="600"/>
              </a:spcAft>
            </a:pPr>
            <a:r>
              <a:rPr lang="nl-NL" dirty="0"/>
              <a:t>Duidelijk organogram (organisatiestructuur) met een onderscheid tussen de economische- en juridische belangen (uitgedrukt in een percentage) van zowel de huidige als de  nieuwe situatie.</a:t>
            </a:r>
          </a:p>
          <a:p>
            <a:pPr lvl="2">
              <a:spcBef>
                <a:spcPts val="600"/>
              </a:spcBef>
              <a:spcAft>
                <a:spcPts val="600"/>
              </a:spcAft>
            </a:pPr>
            <a:r>
              <a:rPr lang="nl-NL" dirty="0"/>
              <a:t>Toelichting op de financiering van het belang door de aanvrager.</a:t>
            </a:r>
          </a:p>
          <a:p>
            <a:pPr lvl="2">
              <a:spcBef>
                <a:spcPts val="600"/>
              </a:spcBef>
              <a:spcAft>
                <a:spcPts val="600"/>
              </a:spcAft>
            </a:pPr>
            <a:r>
              <a:rPr lang="nl-NL" dirty="0"/>
              <a:t>Uittreksel Kamer van Koophandel.</a:t>
            </a:r>
          </a:p>
          <a:p>
            <a:pPr lvl="2">
              <a:spcBef>
                <a:spcPts val="600"/>
              </a:spcBef>
              <a:spcAft>
                <a:spcPts val="600"/>
              </a:spcAft>
            </a:pPr>
            <a:r>
              <a:rPr lang="nl-NL" dirty="0"/>
              <a:t>Toelichting op de impact van de aanvrager op de beleggingsonderneming of beheerder van een ICBE.</a:t>
            </a:r>
          </a:p>
          <a:p>
            <a:pPr lvl="2">
              <a:spcBef>
                <a:spcPts val="600"/>
              </a:spcBef>
              <a:spcAft>
                <a:spcPts val="600"/>
              </a:spcAft>
            </a:pPr>
            <a:r>
              <a:rPr lang="nl-NL" dirty="0"/>
              <a:t>Overzicht beleggingsinstellingen (indien van toepassing).</a:t>
            </a:r>
          </a:p>
          <a:p>
            <a:pPr lvl="2">
              <a:spcBef>
                <a:spcPts val="600"/>
              </a:spcBef>
              <a:spcAft>
                <a:spcPts val="600"/>
              </a:spcAft>
            </a:pPr>
            <a:endParaRPr lang="nl-NL" dirty="0"/>
          </a:p>
        </p:txBody>
      </p:sp>
      <p:sp>
        <p:nvSpPr>
          <p:cNvPr id="4" name="Rectangle 3">
            <a:hlinkClick r:id="" action="ppaction://hlinkshowjump?jump=nextslide"/>
            <a:extLst>
              <a:ext uri="{FF2B5EF4-FFF2-40B4-BE49-F238E27FC236}">
                <a16:creationId xmlns:a16="http://schemas.microsoft.com/office/drawing/2014/main" id="{C15FF6BC-5369-7061-D85C-0F7177838EC9}"/>
              </a:ext>
            </a:extLst>
          </p:cNvPr>
          <p:cNvSpPr/>
          <p:nvPr/>
        </p:nvSpPr>
        <p:spPr>
          <a:xfrm>
            <a:off x="194860" y="6228000"/>
            <a:ext cx="288000" cy="28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sp>
        <p:nvSpPr>
          <p:cNvPr id="5" name="Rectangle 4">
            <a:hlinkClick r:id="" action="ppaction://hlinkshowjump?jump=previousslide"/>
            <a:extLst>
              <a:ext uri="{FF2B5EF4-FFF2-40B4-BE49-F238E27FC236}">
                <a16:creationId xmlns:a16="http://schemas.microsoft.com/office/drawing/2014/main" id="{F4919C56-6366-C66B-4AB4-D071D094A683}"/>
              </a:ext>
            </a:extLst>
          </p:cNvPr>
          <p:cNvSpPr/>
          <p:nvPr/>
        </p:nvSpPr>
        <p:spPr>
          <a:xfrm>
            <a:off x="194860" y="5883750"/>
            <a:ext cx="288000" cy="28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pic>
        <p:nvPicPr>
          <p:cNvPr id="6" name="Graphic 5" descr="Pijl-rechts met effen opvulling">
            <a:hlinkClick r:id="" action="ppaction://hlinkshowjump?jump=previousslide"/>
            <a:extLst>
              <a:ext uri="{FF2B5EF4-FFF2-40B4-BE49-F238E27FC236}">
                <a16:creationId xmlns:a16="http://schemas.microsoft.com/office/drawing/2014/main" id="{61951FF0-9116-DF63-10A3-E8B82F6D520D}"/>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flipH="1">
            <a:off x="225803" y="5909814"/>
            <a:ext cx="226114" cy="235872"/>
          </a:xfrm>
          <a:prstGeom prst="rect">
            <a:avLst/>
          </a:prstGeom>
        </p:spPr>
      </p:pic>
      <p:pic>
        <p:nvPicPr>
          <p:cNvPr id="7" name="Graphic 6" descr="Pijl-rechts met effen opvulling">
            <a:hlinkClick r:id="" action="ppaction://hlinkshowjump?jump=nextslide"/>
            <a:extLst>
              <a:ext uri="{FF2B5EF4-FFF2-40B4-BE49-F238E27FC236}">
                <a16:creationId xmlns:a16="http://schemas.microsoft.com/office/drawing/2014/main" id="{92BB7EB9-7816-ACCC-7E77-B3BDC738F51E}"/>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20652" y="6254064"/>
            <a:ext cx="236415" cy="235872"/>
          </a:xfrm>
          <a:prstGeom prst="rect">
            <a:avLst/>
          </a:prstGeom>
        </p:spPr>
      </p:pic>
    </p:spTree>
    <p:extLst>
      <p:ext uri="{BB962C8B-B14F-4D97-AF65-F5344CB8AC3E}">
        <p14:creationId xmlns:p14="http://schemas.microsoft.com/office/powerpoint/2010/main" val="1230458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hoek: afgeronde bovenhoeken 3">
            <a:hlinkClick r:id="rId2" action="ppaction://hlinksldjump"/>
            <a:extLst>
              <a:ext uri="{FF2B5EF4-FFF2-40B4-BE49-F238E27FC236}">
                <a16:creationId xmlns:a16="http://schemas.microsoft.com/office/drawing/2014/main" id="{E63634DD-5937-8A0A-A6F3-C96F556C369F}"/>
              </a:ext>
            </a:extLst>
          </p:cNvPr>
          <p:cNvSpPr/>
          <p:nvPr/>
        </p:nvSpPr>
        <p:spPr>
          <a:xfrm>
            <a:off x="8146349"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Wetgeving</a:t>
            </a:r>
          </a:p>
        </p:txBody>
      </p:sp>
      <p:sp>
        <p:nvSpPr>
          <p:cNvPr id="11" name="Rechthoek: afgeronde bovenhoeken 3">
            <a:hlinkClick r:id="rId3" action="ppaction://hlinksldjump"/>
            <a:extLst>
              <a:ext uri="{FF2B5EF4-FFF2-40B4-BE49-F238E27FC236}">
                <a16:creationId xmlns:a16="http://schemas.microsoft.com/office/drawing/2014/main" id="{A7831C92-1E6E-A155-727F-43C5CCE588E1}"/>
              </a:ext>
            </a:extLst>
          </p:cNvPr>
          <p:cNvSpPr/>
          <p:nvPr/>
        </p:nvSpPr>
        <p:spPr>
          <a:xfrm>
            <a:off x="6634347" y="216003"/>
            <a:ext cx="1260000" cy="432000"/>
          </a:xfrm>
          <a:prstGeom prst="round2Same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Vragen</a:t>
            </a:r>
          </a:p>
        </p:txBody>
      </p:sp>
      <p:sp>
        <p:nvSpPr>
          <p:cNvPr id="14" name="Rechthoek: afgeronde bovenhoeken 3">
            <a:hlinkClick r:id="rId4" action="ppaction://hlinksldjump"/>
            <a:extLst>
              <a:ext uri="{FF2B5EF4-FFF2-40B4-BE49-F238E27FC236}">
                <a16:creationId xmlns:a16="http://schemas.microsoft.com/office/drawing/2014/main" id="{0FF06F43-A564-50BF-7448-AEED066AD13E}"/>
              </a:ext>
            </a:extLst>
          </p:cNvPr>
          <p:cNvSpPr/>
          <p:nvPr/>
        </p:nvSpPr>
        <p:spPr>
          <a:xfrm>
            <a:off x="5122345"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VVGB-aanvragen</a:t>
            </a:r>
          </a:p>
        </p:txBody>
      </p:sp>
      <p:sp>
        <p:nvSpPr>
          <p:cNvPr id="15" name="Rechthoek: afgeronde bovenhoeken 3">
            <a:hlinkClick r:id="rId5" action="ppaction://hlinksldjump"/>
            <a:extLst>
              <a:ext uri="{FF2B5EF4-FFF2-40B4-BE49-F238E27FC236}">
                <a16:creationId xmlns:a16="http://schemas.microsoft.com/office/drawing/2014/main" id="{8D37DD41-005A-F52D-BAD6-DC24A49F5A50}"/>
              </a:ext>
            </a:extLst>
          </p:cNvPr>
          <p:cNvSpPr/>
          <p:nvPr/>
        </p:nvSpPr>
        <p:spPr>
          <a:xfrm>
            <a:off x="3610344"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Beleggings-holding</a:t>
            </a:r>
          </a:p>
        </p:txBody>
      </p:sp>
      <p:sp>
        <p:nvSpPr>
          <p:cNvPr id="16" name="Rechthoek: afgeronde bovenhoeken 3">
            <a:hlinkClick r:id="rId6" action="ppaction://hlinksldjump"/>
            <a:extLst>
              <a:ext uri="{FF2B5EF4-FFF2-40B4-BE49-F238E27FC236}">
                <a16:creationId xmlns:a16="http://schemas.microsoft.com/office/drawing/2014/main" id="{B6F3CCCC-1AC0-5938-B139-D41C5D64C2C3}"/>
              </a:ext>
            </a:extLst>
          </p:cNvPr>
          <p:cNvSpPr/>
          <p:nvPr/>
        </p:nvSpPr>
        <p:spPr>
          <a:xfrm>
            <a:off x="2098342"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Vergunningen</a:t>
            </a:r>
          </a:p>
        </p:txBody>
      </p:sp>
      <p:sp>
        <p:nvSpPr>
          <p:cNvPr id="17" name="Rechthoek: afgeronde bovenhoeken 3">
            <a:hlinkClick r:id="rId7" action="ppaction://hlinksldjump"/>
            <a:extLst>
              <a:ext uri="{FF2B5EF4-FFF2-40B4-BE49-F238E27FC236}">
                <a16:creationId xmlns:a16="http://schemas.microsoft.com/office/drawing/2014/main" id="{99CF8A4E-BD3C-0197-AFD9-A1D6232855D7}"/>
              </a:ext>
            </a:extLst>
          </p:cNvPr>
          <p:cNvSpPr/>
          <p:nvPr/>
        </p:nvSpPr>
        <p:spPr>
          <a:xfrm>
            <a:off x="586341" y="216001"/>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Aanleiding</a:t>
            </a:r>
          </a:p>
        </p:txBody>
      </p:sp>
      <p:sp>
        <p:nvSpPr>
          <p:cNvPr id="19" name="Rechthoek: afgeronde bovenhoeken 3">
            <a:hlinkClick r:id="rId8" action="ppaction://hlinksldjump"/>
            <a:extLst>
              <a:ext uri="{FF2B5EF4-FFF2-40B4-BE49-F238E27FC236}">
                <a16:creationId xmlns:a16="http://schemas.microsoft.com/office/drawing/2014/main" id="{0F434840-B564-E50D-EAE8-AE1A2B1828FF}"/>
              </a:ext>
            </a:extLst>
          </p:cNvPr>
          <p:cNvSpPr/>
          <p:nvPr/>
        </p:nvSpPr>
        <p:spPr>
          <a:xfrm>
            <a:off x="10342340" y="216001"/>
            <a:ext cx="1260000" cy="432000"/>
          </a:xfrm>
          <a:prstGeom prst="round2SameRect">
            <a:avLst/>
          </a:prstGeom>
          <a:solidFill>
            <a:srgbClr val="3B54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chemeClr val="bg1"/>
                </a:solidFill>
                <a:latin typeface="+mj-lt"/>
              </a:rPr>
              <a:t>Inhoud</a:t>
            </a:r>
          </a:p>
        </p:txBody>
      </p:sp>
      <p:sp>
        <p:nvSpPr>
          <p:cNvPr id="20" name="Rectangle 19">
            <a:extLst>
              <a:ext uri="{FF2B5EF4-FFF2-40B4-BE49-F238E27FC236}">
                <a16:creationId xmlns:a16="http://schemas.microsoft.com/office/drawing/2014/main" id="{5E7D630B-3F4A-E680-6CE1-C75E974CAE25}"/>
              </a:ext>
            </a:extLst>
          </p:cNvPr>
          <p:cNvSpPr/>
          <p:nvPr/>
        </p:nvSpPr>
        <p:spPr>
          <a:xfrm>
            <a:off x="-1659" y="648001"/>
            <a:ext cx="12192000" cy="6209999"/>
          </a:xfrm>
          <a:prstGeom prst="rect">
            <a:avLst/>
          </a:prstGeom>
          <a:solidFill>
            <a:schemeClr val="bg1"/>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sp>
        <p:nvSpPr>
          <p:cNvPr id="2" name="Title 1">
            <a:extLst>
              <a:ext uri="{FF2B5EF4-FFF2-40B4-BE49-F238E27FC236}">
                <a16:creationId xmlns:a16="http://schemas.microsoft.com/office/drawing/2014/main" id="{C4585106-F2DD-4C4B-1F72-234BDA58E99C}"/>
              </a:ext>
            </a:extLst>
          </p:cNvPr>
          <p:cNvSpPr>
            <a:spLocks noGrp="1"/>
          </p:cNvSpPr>
          <p:nvPr>
            <p:ph type="title"/>
          </p:nvPr>
        </p:nvSpPr>
        <p:spPr>
          <a:ln>
            <a:noFill/>
          </a:ln>
        </p:spPr>
        <p:txBody>
          <a:bodyPr/>
          <a:lstStyle/>
          <a:p>
            <a:r>
              <a:rPr lang="nl-NL" dirty="0">
                <a:latin typeface="Verdana Pro" panose="020B0604020202020204" pitchFamily="34" charset="0"/>
              </a:rPr>
              <a:t>Vragen</a:t>
            </a:r>
          </a:p>
        </p:txBody>
      </p:sp>
      <p:sp>
        <p:nvSpPr>
          <p:cNvPr id="3" name="Content Placeholder 2">
            <a:extLst>
              <a:ext uri="{FF2B5EF4-FFF2-40B4-BE49-F238E27FC236}">
                <a16:creationId xmlns:a16="http://schemas.microsoft.com/office/drawing/2014/main" id="{5E12D0D9-7B73-F827-B5E7-7D72B672B4F3}"/>
              </a:ext>
            </a:extLst>
          </p:cNvPr>
          <p:cNvSpPr>
            <a:spLocks noGrp="1"/>
          </p:cNvSpPr>
          <p:nvPr>
            <p:ph idx="1"/>
          </p:nvPr>
        </p:nvSpPr>
        <p:spPr/>
        <p:txBody>
          <a:bodyPr numCol="2"/>
          <a:lstStyle/>
          <a:p>
            <a:pPr algn="just"/>
            <a:r>
              <a:rPr lang="nl-NL" b="1" dirty="0"/>
              <a:t>Waar kunt u terecht met vragen?</a:t>
            </a:r>
          </a:p>
          <a:p>
            <a:pPr lvl="2" algn="just">
              <a:spcBef>
                <a:spcPts val="600"/>
              </a:spcBef>
              <a:spcAft>
                <a:spcPts val="600"/>
              </a:spcAft>
            </a:pPr>
            <a:r>
              <a:rPr lang="nl-NL" dirty="0"/>
              <a:t>(Complexe) aanvragen kunnen eventueel vooraf met DNB worden doorgesproken.</a:t>
            </a:r>
          </a:p>
          <a:p>
            <a:pPr lvl="2" algn="just">
              <a:spcBef>
                <a:spcPts val="600"/>
              </a:spcBef>
              <a:spcAft>
                <a:spcPts val="600"/>
              </a:spcAft>
            </a:pPr>
            <a:r>
              <a:rPr lang="nl-NL" dirty="0"/>
              <a:t>Ook voor overige vragen kunt u bij ons terecht.</a:t>
            </a:r>
          </a:p>
          <a:p>
            <a:pPr lvl="2" algn="just">
              <a:spcBef>
                <a:spcPts val="600"/>
              </a:spcBef>
              <a:spcAft>
                <a:spcPts val="600"/>
              </a:spcAft>
            </a:pPr>
            <a:r>
              <a:rPr lang="nl-NL" dirty="0"/>
              <a:t>U kunt ons bereiken via het volgende e-mail adres: </a:t>
            </a:r>
            <a:r>
              <a:rPr lang="nl-NL" dirty="0">
                <a:hlinkClick r:id="rId9"/>
              </a:rPr>
              <a:t>natin-bobi@dnb.nl</a:t>
            </a:r>
            <a:r>
              <a:rPr lang="nl-NL" dirty="0"/>
              <a:t>.</a:t>
            </a:r>
          </a:p>
          <a:p>
            <a:pPr lvl="2" algn="just">
              <a:spcBef>
                <a:spcPts val="600"/>
              </a:spcBef>
              <a:spcAft>
                <a:spcPts val="600"/>
              </a:spcAft>
            </a:pPr>
            <a:endParaRPr lang="nl-NL" dirty="0"/>
          </a:p>
          <a:p>
            <a:endParaRPr lang="nl-NL" dirty="0"/>
          </a:p>
        </p:txBody>
      </p:sp>
      <p:sp>
        <p:nvSpPr>
          <p:cNvPr id="4" name="Rectangle 3">
            <a:hlinkClick r:id="" action="ppaction://hlinkshowjump?jump=nextslide"/>
            <a:extLst>
              <a:ext uri="{FF2B5EF4-FFF2-40B4-BE49-F238E27FC236}">
                <a16:creationId xmlns:a16="http://schemas.microsoft.com/office/drawing/2014/main" id="{B6D690B5-C894-E5B4-F473-67B4235E90F2}"/>
              </a:ext>
            </a:extLst>
          </p:cNvPr>
          <p:cNvSpPr/>
          <p:nvPr/>
        </p:nvSpPr>
        <p:spPr>
          <a:xfrm>
            <a:off x="194860" y="6228000"/>
            <a:ext cx="288000" cy="28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sp>
        <p:nvSpPr>
          <p:cNvPr id="5" name="Rectangle 4">
            <a:hlinkClick r:id="" action="ppaction://hlinkshowjump?jump=previousslide"/>
            <a:extLst>
              <a:ext uri="{FF2B5EF4-FFF2-40B4-BE49-F238E27FC236}">
                <a16:creationId xmlns:a16="http://schemas.microsoft.com/office/drawing/2014/main" id="{2079E5B9-F3FC-06DE-8B32-3A4B1A2456F3}"/>
              </a:ext>
            </a:extLst>
          </p:cNvPr>
          <p:cNvSpPr/>
          <p:nvPr/>
        </p:nvSpPr>
        <p:spPr>
          <a:xfrm>
            <a:off x="194860" y="5883750"/>
            <a:ext cx="288000" cy="28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pic>
        <p:nvPicPr>
          <p:cNvPr id="6" name="Graphic 5" descr="Pijl-rechts met effen opvulling">
            <a:hlinkClick r:id="" action="ppaction://hlinkshowjump?jump=previousslide"/>
            <a:extLst>
              <a:ext uri="{FF2B5EF4-FFF2-40B4-BE49-F238E27FC236}">
                <a16:creationId xmlns:a16="http://schemas.microsoft.com/office/drawing/2014/main" id="{40B6A4E6-2443-D887-282E-83BE2BFA70DE}"/>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flipH="1">
            <a:off x="225803" y="5909814"/>
            <a:ext cx="226114" cy="235872"/>
          </a:xfrm>
          <a:prstGeom prst="rect">
            <a:avLst/>
          </a:prstGeom>
        </p:spPr>
      </p:pic>
      <p:pic>
        <p:nvPicPr>
          <p:cNvPr id="7" name="Graphic 6" descr="Pijl-rechts met effen opvulling">
            <a:hlinkClick r:id="" action="ppaction://hlinkshowjump?jump=nextslide"/>
            <a:extLst>
              <a:ext uri="{FF2B5EF4-FFF2-40B4-BE49-F238E27FC236}">
                <a16:creationId xmlns:a16="http://schemas.microsoft.com/office/drawing/2014/main" id="{28F9C284-0A4E-9137-1E26-6C969704E795}"/>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20652" y="6254064"/>
            <a:ext cx="236415" cy="235872"/>
          </a:xfrm>
          <a:prstGeom prst="rect">
            <a:avLst/>
          </a:prstGeom>
        </p:spPr>
      </p:pic>
    </p:spTree>
    <p:extLst>
      <p:ext uri="{BB962C8B-B14F-4D97-AF65-F5344CB8AC3E}">
        <p14:creationId xmlns:p14="http://schemas.microsoft.com/office/powerpoint/2010/main" val="3848919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hoek: afgeronde bovenhoeken 3">
            <a:hlinkClick r:id="rId2" action="ppaction://hlinksldjump"/>
            <a:extLst>
              <a:ext uri="{FF2B5EF4-FFF2-40B4-BE49-F238E27FC236}">
                <a16:creationId xmlns:a16="http://schemas.microsoft.com/office/drawing/2014/main" id="{C57ADE76-DEAD-2242-C382-0DECF8FF24EE}"/>
              </a:ext>
            </a:extLst>
          </p:cNvPr>
          <p:cNvSpPr/>
          <p:nvPr/>
        </p:nvSpPr>
        <p:spPr>
          <a:xfrm>
            <a:off x="8146349" y="216003"/>
            <a:ext cx="1260000" cy="432000"/>
          </a:xfrm>
          <a:prstGeom prst="round2Same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Wetgeving</a:t>
            </a:r>
          </a:p>
        </p:txBody>
      </p:sp>
      <p:sp>
        <p:nvSpPr>
          <p:cNvPr id="11" name="Rechthoek: afgeronde bovenhoeken 3">
            <a:hlinkClick r:id="rId3" action="ppaction://hlinksldjump"/>
            <a:extLst>
              <a:ext uri="{FF2B5EF4-FFF2-40B4-BE49-F238E27FC236}">
                <a16:creationId xmlns:a16="http://schemas.microsoft.com/office/drawing/2014/main" id="{8031E335-9224-2675-48E4-5987B3AC84FB}"/>
              </a:ext>
            </a:extLst>
          </p:cNvPr>
          <p:cNvSpPr/>
          <p:nvPr/>
        </p:nvSpPr>
        <p:spPr>
          <a:xfrm>
            <a:off x="6634347"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Vragen</a:t>
            </a:r>
          </a:p>
        </p:txBody>
      </p:sp>
      <p:sp>
        <p:nvSpPr>
          <p:cNvPr id="14" name="Rechthoek: afgeronde bovenhoeken 3">
            <a:hlinkClick r:id="rId4" action="ppaction://hlinksldjump"/>
            <a:extLst>
              <a:ext uri="{FF2B5EF4-FFF2-40B4-BE49-F238E27FC236}">
                <a16:creationId xmlns:a16="http://schemas.microsoft.com/office/drawing/2014/main" id="{8D459B84-602A-3E7D-37D6-E0FB82548F76}"/>
              </a:ext>
            </a:extLst>
          </p:cNvPr>
          <p:cNvSpPr/>
          <p:nvPr/>
        </p:nvSpPr>
        <p:spPr>
          <a:xfrm>
            <a:off x="5122345"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VVGB-aanvragen</a:t>
            </a:r>
          </a:p>
        </p:txBody>
      </p:sp>
      <p:sp>
        <p:nvSpPr>
          <p:cNvPr id="15" name="Rechthoek: afgeronde bovenhoeken 3">
            <a:hlinkClick r:id="rId5" action="ppaction://hlinksldjump"/>
            <a:extLst>
              <a:ext uri="{FF2B5EF4-FFF2-40B4-BE49-F238E27FC236}">
                <a16:creationId xmlns:a16="http://schemas.microsoft.com/office/drawing/2014/main" id="{8BDF759B-BF3D-4081-1F3B-282CE05296F5}"/>
              </a:ext>
            </a:extLst>
          </p:cNvPr>
          <p:cNvSpPr/>
          <p:nvPr/>
        </p:nvSpPr>
        <p:spPr>
          <a:xfrm>
            <a:off x="3610344"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Beleggings-holding</a:t>
            </a:r>
          </a:p>
        </p:txBody>
      </p:sp>
      <p:sp>
        <p:nvSpPr>
          <p:cNvPr id="16" name="Rechthoek: afgeronde bovenhoeken 3">
            <a:hlinkClick r:id="rId6" action="ppaction://hlinksldjump"/>
            <a:extLst>
              <a:ext uri="{FF2B5EF4-FFF2-40B4-BE49-F238E27FC236}">
                <a16:creationId xmlns:a16="http://schemas.microsoft.com/office/drawing/2014/main" id="{68A67A69-45D3-94E1-6B98-B9A5915E14D4}"/>
              </a:ext>
            </a:extLst>
          </p:cNvPr>
          <p:cNvSpPr/>
          <p:nvPr/>
        </p:nvSpPr>
        <p:spPr>
          <a:xfrm>
            <a:off x="2098342"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Vergunningen</a:t>
            </a:r>
          </a:p>
        </p:txBody>
      </p:sp>
      <p:sp>
        <p:nvSpPr>
          <p:cNvPr id="17" name="Rechthoek: afgeronde bovenhoeken 3">
            <a:hlinkClick r:id="rId7" action="ppaction://hlinksldjump"/>
            <a:extLst>
              <a:ext uri="{FF2B5EF4-FFF2-40B4-BE49-F238E27FC236}">
                <a16:creationId xmlns:a16="http://schemas.microsoft.com/office/drawing/2014/main" id="{D4261123-427D-7D11-EBBB-BD3464EA99D3}"/>
              </a:ext>
            </a:extLst>
          </p:cNvPr>
          <p:cNvSpPr/>
          <p:nvPr/>
        </p:nvSpPr>
        <p:spPr>
          <a:xfrm>
            <a:off x="586341" y="216001"/>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Aanleiding</a:t>
            </a:r>
          </a:p>
        </p:txBody>
      </p:sp>
      <p:sp>
        <p:nvSpPr>
          <p:cNvPr id="19" name="Rechthoek: afgeronde bovenhoeken 3">
            <a:hlinkClick r:id="rId8" action="ppaction://hlinksldjump"/>
            <a:extLst>
              <a:ext uri="{FF2B5EF4-FFF2-40B4-BE49-F238E27FC236}">
                <a16:creationId xmlns:a16="http://schemas.microsoft.com/office/drawing/2014/main" id="{97174B70-E6E3-705F-B2F9-A2CB25DD7D23}"/>
              </a:ext>
            </a:extLst>
          </p:cNvPr>
          <p:cNvSpPr/>
          <p:nvPr/>
        </p:nvSpPr>
        <p:spPr>
          <a:xfrm>
            <a:off x="10342340" y="216001"/>
            <a:ext cx="1260000" cy="432000"/>
          </a:xfrm>
          <a:prstGeom prst="round2SameRect">
            <a:avLst/>
          </a:prstGeom>
          <a:solidFill>
            <a:srgbClr val="3B54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chemeClr val="bg1"/>
                </a:solidFill>
                <a:latin typeface="+mj-lt"/>
              </a:rPr>
              <a:t>Inhoud</a:t>
            </a:r>
          </a:p>
        </p:txBody>
      </p:sp>
      <p:sp>
        <p:nvSpPr>
          <p:cNvPr id="20" name="Rectangle 19">
            <a:extLst>
              <a:ext uri="{FF2B5EF4-FFF2-40B4-BE49-F238E27FC236}">
                <a16:creationId xmlns:a16="http://schemas.microsoft.com/office/drawing/2014/main" id="{1F896757-733B-02F7-DF47-40327C89FCF5}"/>
              </a:ext>
            </a:extLst>
          </p:cNvPr>
          <p:cNvSpPr/>
          <p:nvPr/>
        </p:nvSpPr>
        <p:spPr>
          <a:xfrm>
            <a:off x="-1659" y="648001"/>
            <a:ext cx="12192000" cy="6209999"/>
          </a:xfrm>
          <a:prstGeom prst="rect">
            <a:avLst/>
          </a:prstGeom>
          <a:solidFill>
            <a:schemeClr val="bg1"/>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sp>
        <p:nvSpPr>
          <p:cNvPr id="2" name="Title 1">
            <a:extLst>
              <a:ext uri="{FF2B5EF4-FFF2-40B4-BE49-F238E27FC236}">
                <a16:creationId xmlns:a16="http://schemas.microsoft.com/office/drawing/2014/main" id="{C4585106-F2DD-4C4B-1F72-234BDA58E99C}"/>
              </a:ext>
            </a:extLst>
          </p:cNvPr>
          <p:cNvSpPr>
            <a:spLocks noGrp="1"/>
          </p:cNvSpPr>
          <p:nvPr>
            <p:ph type="title"/>
          </p:nvPr>
        </p:nvSpPr>
        <p:spPr>
          <a:ln>
            <a:noFill/>
          </a:ln>
        </p:spPr>
        <p:txBody>
          <a:bodyPr/>
          <a:lstStyle/>
          <a:p>
            <a:r>
              <a:rPr lang="nl-NL" dirty="0">
                <a:latin typeface="Verdana Pro" panose="020B0604020202020204" pitchFamily="34" charset="0"/>
              </a:rPr>
              <a:t>Relevante wetsartikelen (niet-limitatief)</a:t>
            </a:r>
          </a:p>
        </p:txBody>
      </p:sp>
      <p:sp>
        <p:nvSpPr>
          <p:cNvPr id="3" name="Content Placeholder 2">
            <a:extLst>
              <a:ext uri="{FF2B5EF4-FFF2-40B4-BE49-F238E27FC236}">
                <a16:creationId xmlns:a16="http://schemas.microsoft.com/office/drawing/2014/main" id="{5E12D0D9-7B73-F827-B5E7-7D72B672B4F3}"/>
              </a:ext>
            </a:extLst>
          </p:cNvPr>
          <p:cNvSpPr>
            <a:spLocks noGrp="1"/>
          </p:cNvSpPr>
          <p:nvPr>
            <p:ph idx="1"/>
          </p:nvPr>
        </p:nvSpPr>
        <p:spPr/>
        <p:txBody>
          <a:bodyPr spcCol="360000"/>
          <a:lstStyle/>
          <a:p>
            <a:pPr lvl="2">
              <a:spcBef>
                <a:spcPts val="600"/>
              </a:spcBef>
              <a:spcAft>
                <a:spcPts val="600"/>
              </a:spcAft>
            </a:pPr>
            <a:r>
              <a:rPr lang="nl-NL" dirty="0"/>
              <a:t>Artikel 2:96 Wft: Vergunningplicht beleggingsondernemingen.</a:t>
            </a:r>
          </a:p>
          <a:p>
            <a:pPr lvl="2">
              <a:spcBef>
                <a:spcPts val="600"/>
              </a:spcBef>
              <a:spcAft>
                <a:spcPts val="600"/>
              </a:spcAft>
            </a:pPr>
            <a:r>
              <a:rPr lang="nl-NL" dirty="0"/>
              <a:t>Artikel 2:54 (AIF) en 2:67 (UCITS) Wft: Vergunningplicht beheerder van beleggingsinstellingen.</a:t>
            </a:r>
          </a:p>
          <a:p>
            <a:pPr lvl="2">
              <a:spcBef>
                <a:spcPts val="600"/>
              </a:spcBef>
              <a:spcAft>
                <a:spcPts val="600"/>
              </a:spcAft>
            </a:pPr>
            <a:r>
              <a:rPr lang="nl-NL" dirty="0"/>
              <a:t>Artikel 7 IFR: Prudentiële consolidatie.</a:t>
            </a:r>
          </a:p>
          <a:p>
            <a:pPr lvl="2">
              <a:spcBef>
                <a:spcPts val="600"/>
              </a:spcBef>
              <a:spcAft>
                <a:spcPts val="600"/>
              </a:spcAft>
            </a:pPr>
            <a:r>
              <a:rPr lang="nl-NL" dirty="0"/>
              <a:t>Artikel 9 IFR: Samenstelling eigen vermogen.</a:t>
            </a:r>
          </a:p>
          <a:p>
            <a:pPr lvl="2">
              <a:spcBef>
                <a:spcPts val="600"/>
              </a:spcBef>
              <a:spcAft>
                <a:spcPts val="600"/>
              </a:spcAft>
            </a:pPr>
            <a:r>
              <a:rPr lang="nl-NL" dirty="0"/>
              <a:t>Artikel 10 IFR: Gekwalificeerde deelneming buiten de financiële sector. </a:t>
            </a:r>
          </a:p>
          <a:p>
            <a:pPr lvl="2">
              <a:spcBef>
                <a:spcPts val="600"/>
              </a:spcBef>
              <a:spcAft>
                <a:spcPts val="600"/>
              </a:spcAft>
            </a:pPr>
            <a:r>
              <a:rPr lang="nl-NL" dirty="0"/>
              <a:t>Artikel 11 IFR: Eigenvermogensvereisten.</a:t>
            </a:r>
          </a:p>
          <a:p>
            <a:pPr lvl="2">
              <a:spcBef>
                <a:spcPts val="600"/>
              </a:spcBef>
              <a:spcAft>
                <a:spcPts val="600"/>
              </a:spcAft>
            </a:pPr>
            <a:r>
              <a:rPr lang="nl-NL" dirty="0"/>
              <a:t>Artikel 13 IFR: Vastekostenvereiste.</a:t>
            </a:r>
          </a:p>
          <a:p>
            <a:pPr lvl="2">
              <a:spcBef>
                <a:spcPts val="600"/>
              </a:spcBef>
              <a:spcAft>
                <a:spcPts val="600"/>
              </a:spcAft>
            </a:pPr>
            <a:r>
              <a:rPr lang="nl-NL" dirty="0"/>
              <a:t>Artikel 14 IFR: Permanente minimumkapitaalvereiste.</a:t>
            </a:r>
          </a:p>
          <a:p>
            <a:pPr lvl="2">
              <a:spcBef>
                <a:spcPts val="600"/>
              </a:spcBef>
              <a:spcAft>
                <a:spcPts val="600"/>
              </a:spcAft>
            </a:pPr>
            <a:r>
              <a:rPr lang="nl-NL" dirty="0"/>
              <a:t>Artikelen 15-24 IFR: K-factorvereiste.</a:t>
            </a:r>
          </a:p>
          <a:p>
            <a:pPr lvl="2">
              <a:spcBef>
                <a:spcPts val="600"/>
              </a:spcBef>
              <a:spcAft>
                <a:spcPts val="600"/>
              </a:spcAft>
            </a:pPr>
            <a:r>
              <a:rPr lang="nl-NL" dirty="0"/>
              <a:t>Artikel 93(1) CRR: Aanloopverliezen / aanloopkosten.</a:t>
            </a:r>
          </a:p>
          <a:p>
            <a:pPr lvl="2">
              <a:spcBef>
                <a:spcPts val="600"/>
              </a:spcBef>
              <a:spcAft>
                <a:spcPts val="600"/>
              </a:spcAft>
            </a:pPr>
            <a:r>
              <a:rPr lang="nl-NL" dirty="0"/>
              <a:t>Artikel 28(1) CRR, met name leden h, j en m voor (cumulatief) preferente aandelen.</a:t>
            </a:r>
          </a:p>
          <a:p>
            <a:pPr lvl="2">
              <a:spcBef>
                <a:spcPts val="600"/>
              </a:spcBef>
              <a:spcAft>
                <a:spcPts val="600"/>
              </a:spcAft>
            </a:pPr>
            <a:r>
              <a:rPr lang="nl-NL" dirty="0"/>
              <a:t>Artikel 36(1)(a) CRR: Aanloopverliezen. </a:t>
            </a:r>
          </a:p>
          <a:p>
            <a:pPr lvl="2">
              <a:spcBef>
                <a:spcPts val="600"/>
              </a:spcBef>
              <a:spcAft>
                <a:spcPts val="600"/>
              </a:spcAft>
            </a:pPr>
            <a:r>
              <a:rPr lang="nl-NL" dirty="0"/>
              <a:t>Artikel 36(1)(b) CRR: Immateriële activa (o.a. goodwill).</a:t>
            </a:r>
          </a:p>
          <a:p>
            <a:pPr lvl="2">
              <a:spcBef>
                <a:spcPts val="600"/>
              </a:spcBef>
              <a:spcAft>
                <a:spcPts val="600"/>
              </a:spcAft>
            </a:pPr>
            <a:r>
              <a:rPr lang="nl-NL" dirty="0"/>
              <a:t>Artikelen 36(1)(c) en 38 CRR: Latente belastingvordering.</a:t>
            </a:r>
          </a:p>
          <a:p>
            <a:pPr lvl="2">
              <a:spcBef>
                <a:spcPts val="600"/>
              </a:spcBef>
              <a:spcAft>
                <a:spcPts val="600"/>
              </a:spcAft>
            </a:pPr>
            <a:r>
              <a:rPr lang="nl-NL" dirty="0"/>
              <a:t>Artikel 45(a) CRR en artikel 9 IFR: Financiële deelnemingen.</a:t>
            </a:r>
          </a:p>
          <a:p>
            <a:pPr lvl="2">
              <a:spcBef>
                <a:spcPts val="600"/>
              </a:spcBef>
              <a:spcAft>
                <a:spcPts val="600"/>
              </a:spcAft>
            </a:pPr>
            <a:r>
              <a:rPr lang="nl-NL" dirty="0"/>
              <a:t>Artikel 28(1)(b) CRR: Financiering met eigen middelen.</a:t>
            </a:r>
          </a:p>
          <a:p>
            <a:pPr lvl="2">
              <a:spcBef>
                <a:spcPts val="600"/>
              </a:spcBef>
              <a:spcAft>
                <a:spcPts val="600"/>
              </a:spcAft>
            </a:pPr>
            <a:r>
              <a:rPr lang="nl-NL" dirty="0"/>
              <a:t>Artikel 9(8) AIFMD en artikel 63b(2) Besluit Prudentiële regels: Liquiditeit AIFMD-beheerders.  </a:t>
            </a:r>
          </a:p>
        </p:txBody>
      </p:sp>
      <p:sp>
        <p:nvSpPr>
          <p:cNvPr id="4" name="Rectangle 3">
            <a:hlinkClick r:id="" action="ppaction://hlinkshowjump?jump=previousslide"/>
            <a:extLst>
              <a:ext uri="{FF2B5EF4-FFF2-40B4-BE49-F238E27FC236}">
                <a16:creationId xmlns:a16="http://schemas.microsoft.com/office/drawing/2014/main" id="{24834F56-6ADD-AB01-9FAA-9DB86A133E1F}"/>
              </a:ext>
            </a:extLst>
          </p:cNvPr>
          <p:cNvSpPr/>
          <p:nvPr/>
        </p:nvSpPr>
        <p:spPr>
          <a:xfrm>
            <a:off x="192884" y="6228000"/>
            <a:ext cx="288000" cy="28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pic>
        <p:nvPicPr>
          <p:cNvPr id="5" name="Graphic 4" descr="Pijl-rechts met effen opvulling">
            <a:hlinkClick r:id="" action="ppaction://hlinkshowjump?jump=previousslide"/>
            <a:extLst>
              <a:ext uri="{FF2B5EF4-FFF2-40B4-BE49-F238E27FC236}">
                <a16:creationId xmlns:a16="http://schemas.microsoft.com/office/drawing/2014/main" id="{170C5A62-31C1-115F-3D0B-90CB8CBB5078}"/>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flipH="1">
            <a:off x="223827" y="6254064"/>
            <a:ext cx="226114" cy="235872"/>
          </a:xfrm>
          <a:prstGeom prst="rect">
            <a:avLst/>
          </a:prstGeom>
        </p:spPr>
      </p:pic>
    </p:spTree>
    <p:extLst>
      <p:ext uri="{BB962C8B-B14F-4D97-AF65-F5344CB8AC3E}">
        <p14:creationId xmlns:p14="http://schemas.microsoft.com/office/powerpoint/2010/main" val="2990714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1FADBE-60C0-A709-F7BB-380E01E4F8B9}"/>
              </a:ext>
            </a:extLst>
          </p:cNvPr>
          <p:cNvSpPr>
            <a:spLocks noGrp="1"/>
          </p:cNvSpPr>
          <p:nvPr>
            <p:ph idx="1"/>
          </p:nvPr>
        </p:nvSpPr>
        <p:spPr>
          <a:xfrm>
            <a:off x="243669" y="5449351"/>
            <a:ext cx="15712788" cy="1408649"/>
          </a:xfrm>
        </p:spPr>
        <p:txBody>
          <a:bodyPr/>
          <a:lstStyle/>
          <a:p>
            <a:pPr algn="l" rtl="0" fontAlgn="base"/>
            <a:r>
              <a:rPr lang="nl-NL" sz="1800" b="0" i="0" dirty="0">
                <a:solidFill>
                  <a:srgbClr val="000000"/>
                </a:solidFill>
                <a:effectLst/>
                <a:latin typeface="+mj-lt"/>
              </a:rPr>
              <a:t>DISCLAIMER </a:t>
            </a:r>
            <a:endParaRPr lang="nl-NL" b="0" i="0" dirty="0">
              <a:solidFill>
                <a:srgbClr val="000000"/>
              </a:solidFill>
              <a:effectLst/>
              <a:latin typeface="+mj-lt"/>
            </a:endParaRPr>
          </a:p>
          <a:p>
            <a:pPr algn="l" rtl="0" fontAlgn="base"/>
            <a:r>
              <a:rPr lang="nl-NL" sz="1800" b="0" i="0" dirty="0">
                <a:solidFill>
                  <a:srgbClr val="000000"/>
                </a:solidFill>
                <a:effectLst/>
                <a:latin typeface="+mj-lt"/>
              </a:rPr>
              <a:t>Voor een nadere toelichting op de status van deze uiting kunt u de </a:t>
            </a:r>
            <a:r>
              <a:rPr lang="nl-NL" sz="1800" b="0" i="0" u="sng" strike="noStrike" dirty="0">
                <a:solidFill>
                  <a:srgbClr val="0563C1"/>
                </a:solidFill>
                <a:effectLst/>
                <a:latin typeface="+mj-lt"/>
                <a:hlinkClick r:id="rId2"/>
              </a:rPr>
              <a:t>Leeswijzer beleidsuitingen DNB</a:t>
            </a:r>
            <a:r>
              <a:rPr lang="nl-NL" sz="1800" b="0" i="0" dirty="0">
                <a:solidFill>
                  <a:srgbClr val="000000"/>
                </a:solidFill>
                <a:effectLst/>
                <a:latin typeface="+mj-lt"/>
              </a:rPr>
              <a:t> raadplegen. </a:t>
            </a:r>
            <a:endParaRPr lang="nl-NL" b="0" i="0" dirty="0">
              <a:solidFill>
                <a:srgbClr val="000000"/>
              </a:solidFill>
              <a:effectLst/>
              <a:latin typeface="+mj-lt"/>
            </a:endParaRPr>
          </a:p>
          <a:p>
            <a:endParaRPr lang="en-NL" dirty="0"/>
          </a:p>
        </p:txBody>
      </p:sp>
    </p:spTree>
    <p:extLst>
      <p:ext uri="{BB962C8B-B14F-4D97-AF65-F5344CB8AC3E}">
        <p14:creationId xmlns:p14="http://schemas.microsoft.com/office/powerpoint/2010/main" val="965715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afgeronde bovenhoeken 3">
            <a:hlinkClick r:id="rId2" action="ppaction://hlinksldjump"/>
            <a:extLst>
              <a:ext uri="{FF2B5EF4-FFF2-40B4-BE49-F238E27FC236}">
                <a16:creationId xmlns:a16="http://schemas.microsoft.com/office/drawing/2014/main" id="{527A7959-DC36-CE8A-A298-43C8F7AA4018}"/>
              </a:ext>
            </a:extLst>
          </p:cNvPr>
          <p:cNvSpPr/>
          <p:nvPr/>
        </p:nvSpPr>
        <p:spPr>
          <a:xfrm>
            <a:off x="8146349"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Wetgeving</a:t>
            </a:r>
          </a:p>
        </p:txBody>
      </p:sp>
      <p:sp>
        <p:nvSpPr>
          <p:cNvPr id="5" name="Rechthoek: afgeronde bovenhoeken 3">
            <a:hlinkClick r:id="rId3" action="ppaction://hlinksldjump"/>
            <a:extLst>
              <a:ext uri="{FF2B5EF4-FFF2-40B4-BE49-F238E27FC236}">
                <a16:creationId xmlns:a16="http://schemas.microsoft.com/office/drawing/2014/main" id="{D8ADB449-3AA4-FB4F-2122-65D5B2177A18}"/>
              </a:ext>
            </a:extLst>
          </p:cNvPr>
          <p:cNvSpPr/>
          <p:nvPr/>
        </p:nvSpPr>
        <p:spPr>
          <a:xfrm>
            <a:off x="6634347"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Vragen</a:t>
            </a:r>
          </a:p>
        </p:txBody>
      </p:sp>
      <p:sp>
        <p:nvSpPr>
          <p:cNvPr id="6" name="Rechthoek: afgeronde bovenhoeken 3">
            <a:hlinkClick r:id="rId4" action="ppaction://hlinksldjump"/>
            <a:extLst>
              <a:ext uri="{FF2B5EF4-FFF2-40B4-BE49-F238E27FC236}">
                <a16:creationId xmlns:a16="http://schemas.microsoft.com/office/drawing/2014/main" id="{9ADE6D70-69CD-631C-903B-BFEDDAC9F86C}"/>
              </a:ext>
            </a:extLst>
          </p:cNvPr>
          <p:cNvSpPr/>
          <p:nvPr/>
        </p:nvSpPr>
        <p:spPr>
          <a:xfrm>
            <a:off x="5122345"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VVGB-aanvragen</a:t>
            </a:r>
          </a:p>
        </p:txBody>
      </p:sp>
      <p:sp>
        <p:nvSpPr>
          <p:cNvPr id="7" name="Rechthoek: afgeronde bovenhoeken 3">
            <a:hlinkClick r:id="rId5" action="ppaction://hlinksldjump"/>
            <a:extLst>
              <a:ext uri="{FF2B5EF4-FFF2-40B4-BE49-F238E27FC236}">
                <a16:creationId xmlns:a16="http://schemas.microsoft.com/office/drawing/2014/main" id="{0B2F0837-8097-E6B2-B51F-DE59E0F35CE6}"/>
              </a:ext>
            </a:extLst>
          </p:cNvPr>
          <p:cNvSpPr/>
          <p:nvPr/>
        </p:nvSpPr>
        <p:spPr>
          <a:xfrm>
            <a:off x="3610344"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Beleggings-holding</a:t>
            </a:r>
          </a:p>
        </p:txBody>
      </p:sp>
      <p:sp>
        <p:nvSpPr>
          <p:cNvPr id="8" name="Rechthoek: afgeronde bovenhoeken 3">
            <a:hlinkClick r:id="rId6" action="ppaction://hlinksldjump"/>
            <a:extLst>
              <a:ext uri="{FF2B5EF4-FFF2-40B4-BE49-F238E27FC236}">
                <a16:creationId xmlns:a16="http://schemas.microsoft.com/office/drawing/2014/main" id="{0F8DB004-F931-D2CB-612F-B2BCA3D5868A}"/>
              </a:ext>
            </a:extLst>
          </p:cNvPr>
          <p:cNvSpPr/>
          <p:nvPr/>
        </p:nvSpPr>
        <p:spPr>
          <a:xfrm>
            <a:off x="2098342"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Vergunningen</a:t>
            </a:r>
          </a:p>
        </p:txBody>
      </p:sp>
      <p:sp>
        <p:nvSpPr>
          <p:cNvPr id="9" name="Rechthoek: afgeronde bovenhoeken 3">
            <a:hlinkClick r:id="rId7" action="ppaction://hlinksldjump"/>
            <a:extLst>
              <a:ext uri="{FF2B5EF4-FFF2-40B4-BE49-F238E27FC236}">
                <a16:creationId xmlns:a16="http://schemas.microsoft.com/office/drawing/2014/main" id="{27338832-9B5C-9EEA-FB56-B96DA5782739}"/>
              </a:ext>
            </a:extLst>
          </p:cNvPr>
          <p:cNvSpPr/>
          <p:nvPr/>
        </p:nvSpPr>
        <p:spPr>
          <a:xfrm>
            <a:off x="586341" y="216001"/>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Aanleiding</a:t>
            </a:r>
          </a:p>
        </p:txBody>
      </p:sp>
      <p:sp>
        <p:nvSpPr>
          <p:cNvPr id="13" name="Rechthoek: afgeronde bovenhoeken 3">
            <a:hlinkClick r:id="rId8" action="ppaction://hlinksldjump"/>
            <a:extLst>
              <a:ext uri="{FF2B5EF4-FFF2-40B4-BE49-F238E27FC236}">
                <a16:creationId xmlns:a16="http://schemas.microsoft.com/office/drawing/2014/main" id="{404530E5-06EE-D12A-0AAB-2944D515DA1C}"/>
              </a:ext>
            </a:extLst>
          </p:cNvPr>
          <p:cNvSpPr/>
          <p:nvPr/>
        </p:nvSpPr>
        <p:spPr>
          <a:xfrm>
            <a:off x="10342340" y="216001"/>
            <a:ext cx="1260000" cy="432000"/>
          </a:xfrm>
          <a:prstGeom prst="round2Same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Inhoud</a:t>
            </a:r>
          </a:p>
        </p:txBody>
      </p:sp>
      <p:sp>
        <p:nvSpPr>
          <p:cNvPr id="10" name="Rectangle 9">
            <a:extLst>
              <a:ext uri="{FF2B5EF4-FFF2-40B4-BE49-F238E27FC236}">
                <a16:creationId xmlns:a16="http://schemas.microsoft.com/office/drawing/2014/main" id="{6984E3D1-056E-B3B7-06A6-562978C2C04C}"/>
              </a:ext>
            </a:extLst>
          </p:cNvPr>
          <p:cNvSpPr/>
          <p:nvPr/>
        </p:nvSpPr>
        <p:spPr>
          <a:xfrm>
            <a:off x="-1659" y="648001"/>
            <a:ext cx="12192000" cy="6209999"/>
          </a:xfrm>
          <a:prstGeom prst="rect">
            <a:avLst/>
          </a:prstGeom>
          <a:solidFill>
            <a:schemeClr val="bg1"/>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sp>
        <p:nvSpPr>
          <p:cNvPr id="2" name="Title 1">
            <a:extLst>
              <a:ext uri="{FF2B5EF4-FFF2-40B4-BE49-F238E27FC236}">
                <a16:creationId xmlns:a16="http://schemas.microsoft.com/office/drawing/2014/main" id="{C4585106-F2DD-4C4B-1F72-234BDA58E99C}"/>
              </a:ext>
            </a:extLst>
          </p:cNvPr>
          <p:cNvSpPr>
            <a:spLocks noGrp="1"/>
          </p:cNvSpPr>
          <p:nvPr>
            <p:ph type="title"/>
          </p:nvPr>
        </p:nvSpPr>
        <p:spPr>
          <a:xfrm>
            <a:off x="586341" y="1922595"/>
            <a:ext cx="11016000" cy="691818"/>
          </a:xfrm>
          <a:ln>
            <a:noFill/>
          </a:ln>
        </p:spPr>
        <p:txBody>
          <a:bodyPr/>
          <a:lstStyle/>
          <a:p>
            <a:r>
              <a:rPr lang="nl-NL" dirty="0">
                <a:latin typeface="+mn-lt"/>
              </a:rPr>
              <a:t>Inhoud</a:t>
            </a:r>
            <a:r>
              <a:rPr lang="nl-NL" sz="2400" dirty="0">
                <a:latin typeface="+mn-lt"/>
              </a:rPr>
              <a:t> </a:t>
            </a:r>
          </a:p>
        </p:txBody>
      </p:sp>
      <p:sp>
        <p:nvSpPr>
          <p:cNvPr id="26" name="Rectangle 25">
            <a:hlinkClick r:id="rId4" action="ppaction://hlinksldjump"/>
            <a:extLst>
              <a:ext uri="{FF2B5EF4-FFF2-40B4-BE49-F238E27FC236}">
                <a16:creationId xmlns:a16="http://schemas.microsoft.com/office/drawing/2014/main" id="{69B058B2-005E-DA0B-A422-57EA6E2B3622}"/>
              </a:ext>
            </a:extLst>
          </p:cNvPr>
          <p:cNvSpPr/>
          <p:nvPr/>
        </p:nvSpPr>
        <p:spPr>
          <a:xfrm>
            <a:off x="586340" y="3861375"/>
            <a:ext cx="3528000" cy="82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nl-NL" sz="2400" dirty="0">
                <a:ea typeface="DNB Fedra Medium" pitchFamily="2" charset="0"/>
              </a:rPr>
              <a:t>VVGB-aanvragen</a:t>
            </a:r>
          </a:p>
        </p:txBody>
      </p:sp>
      <p:sp>
        <p:nvSpPr>
          <p:cNvPr id="32" name="Rectangle 31">
            <a:hlinkClick r:id="rId3" action="ppaction://hlinksldjump"/>
            <a:extLst>
              <a:ext uri="{FF2B5EF4-FFF2-40B4-BE49-F238E27FC236}">
                <a16:creationId xmlns:a16="http://schemas.microsoft.com/office/drawing/2014/main" id="{C3A15419-1327-7246-8959-F6C1B897EE9A}"/>
              </a:ext>
            </a:extLst>
          </p:cNvPr>
          <p:cNvSpPr/>
          <p:nvPr/>
        </p:nvSpPr>
        <p:spPr>
          <a:xfrm>
            <a:off x="4330340" y="3861375"/>
            <a:ext cx="3528000" cy="82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nl-NL" sz="2400" dirty="0">
                <a:ea typeface="DNB Fedra Medium" pitchFamily="2" charset="0"/>
              </a:rPr>
              <a:t>Vragen</a:t>
            </a:r>
          </a:p>
        </p:txBody>
      </p:sp>
      <p:sp>
        <p:nvSpPr>
          <p:cNvPr id="34" name="Rectangle 33">
            <a:hlinkClick r:id="rId2" action="ppaction://hlinksldjump"/>
            <a:extLst>
              <a:ext uri="{FF2B5EF4-FFF2-40B4-BE49-F238E27FC236}">
                <a16:creationId xmlns:a16="http://schemas.microsoft.com/office/drawing/2014/main" id="{F85D0AEC-3DF2-7CFF-F0B9-A5AB605B2BB0}"/>
              </a:ext>
            </a:extLst>
          </p:cNvPr>
          <p:cNvSpPr/>
          <p:nvPr/>
        </p:nvSpPr>
        <p:spPr>
          <a:xfrm>
            <a:off x="8074340" y="3861375"/>
            <a:ext cx="3528000" cy="82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nl-NL" sz="2400" dirty="0">
                <a:ea typeface="DNB Fedra Medium" pitchFamily="2" charset="0"/>
              </a:rPr>
              <a:t>Wetgeving</a:t>
            </a:r>
          </a:p>
        </p:txBody>
      </p:sp>
      <p:sp>
        <p:nvSpPr>
          <p:cNvPr id="36" name="Rectangle 35">
            <a:hlinkClick r:id="rId7" action="ppaction://hlinksldjump"/>
            <a:extLst>
              <a:ext uri="{FF2B5EF4-FFF2-40B4-BE49-F238E27FC236}">
                <a16:creationId xmlns:a16="http://schemas.microsoft.com/office/drawing/2014/main" id="{68DF6B82-0620-AEDF-2B2D-7704B0D2420F}"/>
              </a:ext>
            </a:extLst>
          </p:cNvPr>
          <p:cNvSpPr/>
          <p:nvPr/>
        </p:nvSpPr>
        <p:spPr>
          <a:xfrm>
            <a:off x="586340" y="2828925"/>
            <a:ext cx="3528000" cy="82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nl-NL" sz="2400" dirty="0">
                <a:ea typeface="DNB Fedra Medium" pitchFamily="2" charset="0"/>
              </a:rPr>
              <a:t>Aanleiding</a:t>
            </a:r>
          </a:p>
        </p:txBody>
      </p:sp>
      <p:sp>
        <p:nvSpPr>
          <p:cNvPr id="37" name="Rectangle 36">
            <a:hlinkClick r:id="rId6" action="ppaction://hlinksldjump"/>
            <a:extLst>
              <a:ext uri="{FF2B5EF4-FFF2-40B4-BE49-F238E27FC236}">
                <a16:creationId xmlns:a16="http://schemas.microsoft.com/office/drawing/2014/main" id="{91DCE7EC-25AC-1D82-497B-2A6BAC87CEA7}"/>
              </a:ext>
            </a:extLst>
          </p:cNvPr>
          <p:cNvSpPr/>
          <p:nvPr/>
        </p:nvSpPr>
        <p:spPr>
          <a:xfrm>
            <a:off x="4330340" y="2828925"/>
            <a:ext cx="3528000" cy="82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nl-NL" sz="2400" dirty="0">
                <a:ea typeface="DNB Fedra Medium" pitchFamily="2" charset="0"/>
              </a:rPr>
              <a:t>Vergunningen</a:t>
            </a:r>
          </a:p>
        </p:txBody>
      </p:sp>
      <p:sp>
        <p:nvSpPr>
          <p:cNvPr id="39" name="Rectangle 38">
            <a:hlinkClick r:id="rId5" action="ppaction://hlinksldjump"/>
            <a:extLst>
              <a:ext uri="{FF2B5EF4-FFF2-40B4-BE49-F238E27FC236}">
                <a16:creationId xmlns:a16="http://schemas.microsoft.com/office/drawing/2014/main" id="{4672B455-5115-615B-CC57-9A5183730551}"/>
              </a:ext>
            </a:extLst>
          </p:cNvPr>
          <p:cNvSpPr/>
          <p:nvPr/>
        </p:nvSpPr>
        <p:spPr>
          <a:xfrm>
            <a:off x="8074340" y="2828925"/>
            <a:ext cx="3528000" cy="82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nl-NL" sz="2400" dirty="0">
                <a:ea typeface="DNB Fedra Medium" pitchFamily="2" charset="0"/>
              </a:rPr>
              <a:t>Beleggingsholdings</a:t>
            </a:r>
          </a:p>
        </p:txBody>
      </p:sp>
      <p:sp>
        <p:nvSpPr>
          <p:cNvPr id="3" name="Rectangle 2">
            <a:hlinkClick r:id="" action="ppaction://hlinkshowjump?jump=nextslide"/>
            <a:extLst>
              <a:ext uri="{FF2B5EF4-FFF2-40B4-BE49-F238E27FC236}">
                <a16:creationId xmlns:a16="http://schemas.microsoft.com/office/drawing/2014/main" id="{3F777E26-3080-3753-0879-3ABBA3AE9AB5}"/>
              </a:ext>
            </a:extLst>
          </p:cNvPr>
          <p:cNvSpPr/>
          <p:nvPr/>
        </p:nvSpPr>
        <p:spPr>
          <a:xfrm>
            <a:off x="194860" y="6228000"/>
            <a:ext cx="288000" cy="28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sp>
        <p:nvSpPr>
          <p:cNvPr id="11" name="Rectangle 10">
            <a:hlinkClick r:id="" action="ppaction://hlinkshowjump?jump=previousslide"/>
            <a:extLst>
              <a:ext uri="{FF2B5EF4-FFF2-40B4-BE49-F238E27FC236}">
                <a16:creationId xmlns:a16="http://schemas.microsoft.com/office/drawing/2014/main" id="{94C6466B-852C-34D5-F3F9-7C8A3E291768}"/>
              </a:ext>
            </a:extLst>
          </p:cNvPr>
          <p:cNvSpPr/>
          <p:nvPr/>
        </p:nvSpPr>
        <p:spPr>
          <a:xfrm>
            <a:off x="194860" y="5883750"/>
            <a:ext cx="288000" cy="28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pic>
        <p:nvPicPr>
          <p:cNvPr id="12" name="Graphic 11" descr="Pijl-rechts met effen opvulling">
            <a:hlinkClick r:id="" action="ppaction://hlinkshowjump?jump=previousslide"/>
            <a:extLst>
              <a:ext uri="{FF2B5EF4-FFF2-40B4-BE49-F238E27FC236}">
                <a16:creationId xmlns:a16="http://schemas.microsoft.com/office/drawing/2014/main" id="{CD3CA83F-5594-705D-A2DA-FF265EE711BC}"/>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flipH="1">
            <a:off x="225803" y="5909814"/>
            <a:ext cx="226114" cy="235872"/>
          </a:xfrm>
          <a:prstGeom prst="rect">
            <a:avLst/>
          </a:prstGeom>
        </p:spPr>
      </p:pic>
      <p:pic>
        <p:nvPicPr>
          <p:cNvPr id="14" name="Graphic 13" descr="Pijl-rechts met effen opvulling">
            <a:hlinkClick r:id="" action="ppaction://hlinkshowjump?jump=nextslide"/>
            <a:extLst>
              <a:ext uri="{FF2B5EF4-FFF2-40B4-BE49-F238E27FC236}">
                <a16:creationId xmlns:a16="http://schemas.microsoft.com/office/drawing/2014/main" id="{837CEBE6-4337-4D5A-8E26-6A021A1F6B0A}"/>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20652" y="6254064"/>
            <a:ext cx="236415" cy="235872"/>
          </a:xfrm>
          <a:prstGeom prst="rect">
            <a:avLst/>
          </a:prstGeom>
        </p:spPr>
      </p:pic>
      <p:sp>
        <p:nvSpPr>
          <p:cNvPr id="15" name="Rectangle 14">
            <a:extLst>
              <a:ext uri="{FF2B5EF4-FFF2-40B4-BE49-F238E27FC236}">
                <a16:creationId xmlns:a16="http://schemas.microsoft.com/office/drawing/2014/main" id="{1A9AC46A-8213-5D17-CA53-C8F398C5914D}"/>
              </a:ext>
            </a:extLst>
          </p:cNvPr>
          <p:cNvSpPr/>
          <p:nvPr/>
        </p:nvSpPr>
        <p:spPr>
          <a:xfrm>
            <a:off x="679379" y="5883751"/>
            <a:ext cx="2165422" cy="632250"/>
          </a:xfrm>
          <a:prstGeom prst="rect">
            <a:avLst/>
          </a:prstGeom>
          <a:noFill/>
          <a:ln w="444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125000"/>
              </a:lnSpc>
            </a:pPr>
            <a:r>
              <a:rPr lang="nl-NL" sz="900" dirty="0">
                <a:solidFill>
                  <a:schemeClr val="tx1"/>
                </a:solidFill>
                <a:latin typeface="+mj-lt"/>
                <a:ea typeface="DNB Fedra Medium" pitchFamily="2" charset="0"/>
              </a:rPr>
              <a:t>Deze PDF is klikbaar, gebruik de tabbladen en knoppen om te navigeren.</a:t>
            </a:r>
          </a:p>
        </p:txBody>
      </p:sp>
    </p:spTree>
    <p:extLst>
      <p:ext uri="{BB962C8B-B14F-4D97-AF65-F5344CB8AC3E}">
        <p14:creationId xmlns:p14="http://schemas.microsoft.com/office/powerpoint/2010/main" val="818799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85106-F2DD-4C4B-1F72-234BDA58E99C}"/>
              </a:ext>
            </a:extLst>
          </p:cNvPr>
          <p:cNvSpPr>
            <a:spLocks noGrp="1"/>
          </p:cNvSpPr>
          <p:nvPr>
            <p:ph type="title"/>
          </p:nvPr>
        </p:nvSpPr>
        <p:spPr>
          <a:ln>
            <a:noFill/>
          </a:ln>
        </p:spPr>
        <p:txBody>
          <a:bodyPr/>
          <a:lstStyle/>
          <a:p>
            <a:r>
              <a:rPr lang="nl-NL" dirty="0">
                <a:latin typeface="+mj-lt"/>
              </a:rPr>
              <a:t>Aanleiding</a:t>
            </a:r>
          </a:p>
        </p:txBody>
      </p:sp>
      <p:sp>
        <p:nvSpPr>
          <p:cNvPr id="3" name="Content Placeholder 2">
            <a:extLst>
              <a:ext uri="{FF2B5EF4-FFF2-40B4-BE49-F238E27FC236}">
                <a16:creationId xmlns:a16="http://schemas.microsoft.com/office/drawing/2014/main" id="{5E12D0D9-7B73-F827-B5E7-7D72B672B4F3}"/>
              </a:ext>
            </a:extLst>
          </p:cNvPr>
          <p:cNvSpPr>
            <a:spLocks noGrp="1"/>
          </p:cNvSpPr>
          <p:nvPr>
            <p:ph idx="1"/>
          </p:nvPr>
        </p:nvSpPr>
        <p:spPr>
          <a:xfrm>
            <a:off x="586340" y="1476493"/>
            <a:ext cx="11016000" cy="5165503"/>
          </a:xfrm>
        </p:spPr>
        <p:txBody>
          <a:bodyPr spcCol="360000"/>
          <a:lstStyle/>
          <a:p>
            <a:r>
              <a:rPr lang="nl-NL" dirty="0">
                <a:solidFill>
                  <a:srgbClr val="1226AB"/>
                </a:solidFill>
              </a:rPr>
              <a:t>De Nederlandsche Bank N.V. (DNB) ziet al langere tijd dat de inhoudelijke onderbouwing bij de prudentiële aspecten van aanvragen voor het verkrijgen van een verklaring van geen bezwaar en vergunningaanvragen beter kan. Daarnaast constateert DNB een relatief groot aantal kapitaaltekorten in het doorlopend toezicht. </a:t>
            </a:r>
          </a:p>
          <a:p>
            <a:endParaRPr lang="nl-NL" dirty="0"/>
          </a:p>
          <a:p>
            <a:r>
              <a:rPr lang="nl-NL" sz="2400" dirty="0">
                <a:solidFill>
                  <a:srgbClr val="1226AB"/>
                </a:solidFill>
              </a:rPr>
              <a:t>Aanvragen</a:t>
            </a:r>
          </a:p>
          <a:p>
            <a:r>
              <a:rPr lang="nl-NL" dirty="0"/>
              <a:t>Een aanvraag die onvolledig is en/of niet voldoende is onderbouwd zal leiden tot vragen en verzoeken van DNB, met als gevolg een langere doorlooptijd van de aanvraag. </a:t>
            </a:r>
          </a:p>
          <a:p>
            <a:endParaRPr lang="nl-NL" dirty="0"/>
          </a:p>
          <a:p>
            <a:r>
              <a:rPr lang="nl-NL" sz="2400" dirty="0">
                <a:solidFill>
                  <a:srgbClr val="1226AB"/>
                </a:solidFill>
              </a:rPr>
              <a:t>Prudentiële tekorten</a:t>
            </a:r>
          </a:p>
          <a:p>
            <a:r>
              <a:rPr lang="nl-NL" dirty="0"/>
              <a:t>De in het doorlopend toezicht geconstateerde kapitaaltekorten zijn in</a:t>
            </a:r>
          </a:p>
          <a:p>
            <a:endParaRPr lang="nl-NL" dirty="0"/>
          </a:p>
          <a:p>
            <a:r>
              <a:rPr lang="nl-NL" dirty="0"/>
              <a:t>nagenoeg alle gevallen te voorkomen door het op juiste wijze toepassen van de prudentiële eisen met betrekking tot het kapitaal en daar tijdig op inspelen. </a:t>
            </a:r>
          </a:p>
          <a:p>
            <a:endParaRPr lang="nl-NL" dirty="0"/>
          </a:p>
          <a:p>
            <a:r>
              <a:rPr lang="nl-NL" sz="2400" dirty="0">
                <a:solidFill>
                  <a:srgbClr val="1226AB"/>
                </a:solidFill>
              </a:rPr>
              <a:t>Weg voorwaarts</a:t>
            </a:r>
          </a:p>
          <a:p>
            <a:pPr>
              <a:lnSpc>
                <a:spcPct val="100000"/>
              </a:lnSpc>
            </a:pPr>
            <a:r>
              <a:rPr lang="nl-NL" dirty="0"/>
              <a:t>DNB wil middels dit document aandacht vragen voor de belangrijkste punten die wellicht onvoldoende bekend zijn en/of niet op juiste wijze worden toegepast. DNB deelt zo kennis over de prudentiële vereisten die van toepassing zijn op de sector. Hierdoor kunnen problemen zoals tekorten in de toekomst worden voorkomen. Daarnaast kunnen aanvragen sneller worden afgehandeld. Dit zal tijd besparen voor zowel DNB als de aanvragers.</a:t>
            </a:r>
          </a:p>
          <a:p>
            <a:endParaRPr lang="nl-NL" dirty="0"/>
          </a:p>
          <a:p>
            <a:r>
              <a:rPr lang="nl-NL" dirty="0"/>
              <a:t>  </a:t>
            </a:r>
            <a:endParaRPr lang="en-NL" dirty="0"/>
          </a:p>
        </p:txBody>
      </p:sp>
      <p:sp>
        <p:nvSpPr>
          <p:cNvPr id="10" name="Rechthoek: afgeronde bovenhoeken 3">
            <a:hlinkClick r:id="rId2" action="ppaction://hlinksldjump"/>
            <a:extLst>
              <a:ext uri="{FF2B5EF4-FFF2-40B4-BE49-F238E27FC236}">
                <a16:creationId xmlns:a16="http://schemas.microsoft.com/office/drawing/2014/main" id="{5E07470E-18D4-9005-B0E9-3FF66CAEA964}"/>
              </a:ext>
            </a:extLst>
          </p:cNvPr>
          <p:cNvSpPr/>
          <p:nvPr/>
        </p:nvSpPr>
        <p:spPr>
          <a:xfrm>
            <a:off x="8146349"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Wetgeving</a:t>
            </a:r>
          </a:p>
        </p:txBody>
      </p:sp>
      <p:sp>
        <p:nvSpPr>
          <p:cNvPr id="11" name="Rechthoek: afgeronde bovenhoeken 3">
            <a:hlinkClick r:id="rId3" action="ppaction://hlinksldjump"/>
            <a:extLst>
              <a:ext uri="{FF2B5EF4-FFF2-40B4-BE49-F238E27FC236}">
                <a16:creationId xmlns:a16="http://schemas.microsoft.com/office/drawing/2014/main" id="{007E161C-E91A-90E5-A9E7-0E47EA52B9B0}"/>
              </a:ext>
            </a:extLst>
          </p:cNvPr>
          <p:cNvSpPr/>
          <p:nvPr/>
        </p:nvSpPr>
        <p:spPr>
          <a:xfrm>
            <a:off x="6634347"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Vragen</a:t>
            </a:r>
          </a:p>
        </p:txBody>
      </p:sp>
      <p:sp>
        <p:nvSpPr>
          <p:cNvPr id="14" name="Rechthoek: afgeronde bovenhoeken 3">
            <a:hlinkClick r:id="rId4" action="ppaction://hlinksldjump"/>
            <a:extLst>
              <a:ext uri="{FF2B5EF4-FFF2-40B4-BE49-F238E27FC236}">
                <a16:creationId xmlns:a16="http://schemas.microsoft.com/office/drawing/2014/main" id="{44CF1D15-457C-6FBF-95B4-6E931076D662}"/>
              </a:ext>
            </a:extLst>
          </p:cNvPr>
          <p:cNvSpPr/>
          <p:nvPr/>
        </p:nvSpPr>
        <p:spPr>
          <a:xfrm>
            <a:off x="5122345"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VVGB-aanvragen</a:t>
            </a:r>
          </a:p>
        </p:txBody>
      </p:sp>
      <p:sp>
        <p:nvSpPr>
          <p:cNvPr id="15" name="Rechthoek: afgeronde bovenhoeken 3">
            <a:hlinkClick r:id="rId5" action="ppaction://hlinksldjump"/>
            <a:extLst>
              <a:ext uri="{FF2B5EF4-FFF2-40B4-BE49-F238E27FC236}">
                <a16:creationId xmlns:a16="http://schemas.microsoft.com/office/drawing/2014/main" id="{F7C9B784-7F34-A854-E0F4-451A235C0710}"/>
              </a:ext>
            </a:extLst>
          </p:cNvPr>
          <p:cNvSpPr/>
          <p:nvPr/>
        </p:nvSpPr>
        <p:spPr>
          <a:xfrm>
            <a:off x="3610344"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Beleggings-holding</a:t>
            </a:r>
          </a:p>
        </p:txBody>
      </p:sp>
      <p:sp>
        <p:nvSpPr>
          <p:cNvPr id="16" name="Rechthoek: afgeronde bovenhoeken 3">
            <a:hlinkClick r:id="rId6" action="ppaction://hlinksldjump"/>
            <a:extLst>
              <a:ext uri="{FF2B5EF4-FFF2-40B4-BE49-F238E27FC236}">
                <a16:creationId xmlns:a16="http://schemas.microsoft.com/office/drawing/2014/main" id="{C90DEE5E-B1B7-2D39-8002-FFEAE1329394}"/>
              </a:ext>
            </a:extLst>
          </p:cNvPr>
          <p:cNvSpPr/>
          <p:nvPr/>
        </p:nvSpPr>
        <p:spPr>
          <a:xfrm>
            <a:off x="2098342"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Vergunningen</a:t>
            </a:r>
          </a:p>
        </p:txBody>
      </p:sp>
      <p:sp>
        <p:nvSpPr>
          <p:cNvPr id="17" name="Rechthoek: afgeronde bovenhoeken 3">
            <a:hlinkClick r:id="rId7" action="ppaction://hlinksldjump"/>
            <a:extLst>
              <a:ext uri="{FF2B5EF4-FFF2-40B4-BE49-F238E27FC236}">
                <a16:creationId xmlns:a16="http://schemas.microsoft.com/office/drawing/2014/main" id="{7A93CCA7-22E7-8EA0-C22E-0216C3BE6D5B}"/>
              </a:ext>
            </a:extLst>
          </p:cNvPr>
          <p:cNvSpPr/>
          <p:nvPr/>
        </p:nvSpPr>
        <p:spPr>
          <a:xfrm>
            <a:off x="586341" y="216001"/>
            <a:ext cx="1260000" cy="432000"/>
          </a:xfrm>
          <a:prstGeom prst="round2Same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Aanleiding</a:t>
            </a:r>
          </a:p>
        </p:txBody>
      </p:sp>
      <p:sp>
        <p:nvSpPr>
          <p:cNvPr id="18" name="Rechthoek: afgeronde bovenhoeken 3">
            <a:hlinkClick r:id="rId8" action="ppaction://hlinksldjump"/>
            <a:extLst>
              <a:ext uri="{FF2B5EF4-FFF2-40B4-BE49-F238E27FC236}">
                <a16:creationId xmlns:a16="http://schemas.microsoft.com/office/drawing/2014/main" id="{D70CBE30-93DA-202E-40A7-164C9735C018}"/>
              </a:ext>
            </a:extLst>
          </p:cNvPr>
          <p:cNvSpPr/>
          <p:nvPr/>
        </p:nvSpPr>
        <p:spPr>
          <a:xfrm>
            <a:off x="10342340" y="216001"/>
            <a:ext cx="1260000" cy="432000"/>
          </a:xfrm>
          <a:prstGeom prst="round2SameRect">
            <a:avLst/>
          </a:prstGeom>
          <a:solidFill>
            <a:srgbClr val="3B54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chemeClr val="bg1"/>
                </a:solidFill>
                <a:latin typeface="+mj-lt"/>
              </a:rPr>
              <a:t>Inhoud</a:t>
            </a:r>
          </a:p>
        </p:txBody>
      </p:sp>
      <p:sp>
        <p:nvSpPr>
          <p:cNvPr id="6" name="Rectangle 5">
            <a:hlinkClick r:id="" action="ppaction://hlinkshowjump?jump=nextslide"/>
            <a:extLst>
              <a:ext uri="{FF2B5EF4-FFF2-40B4-BE49-F238E27FC236}">
                <a16:creationId xmlns:a16="http://schemas.microsoft.com/office/drawing/2014/main" id="{67873308-FF1C-171E-9194-3BAA29316F3D}"/>
              </a:ext>
            </a:extLst>
          </p:cNvPr>
          <p:cNvSpPr/>
          <p:nvPr/>
        </p:nvSpPr>
        <p:spPr>
          <a:xfrm>
            <a:off x="194860" y="6228000"/>
            <a:ext cx="288000" cy="28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sp>
        <p:nvSpPr>
          <p:cNvPr id="7" name="Rectangle 6">
            <a:hlinkClick r:id="" action="ppaction://hlinkshowjump?jump=previousslide"/>
            <a:extLst>
              <a:ext uri="{FF2B5EF4-FFF2-40B4-BE49-F238E27FC236}">
                <a16:creationId xmlns:a16="http://schemas.microsoft.com/office/drawing/2014/main" id="{3655C46D-94D8-62F6-DAE7-88D7403CFC2D}"/>
              </a:ext>
            </a:extLst>
          </p:cNvPr>
          <p:cNvSpPr/>
          <p:nvPr/>
        </p:nvSpPr>
        <p:spPr>
          <a:xfrm>
            <a:off x="194860" y="5883750"/>
            <a:ext cx="288000" cy="28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pic>
        <p:nvPicPr>
          <p:cNvPr id="8" name="Graphic 7" descr="Pijl-rechts met effen opvulling">
            <a:hlinkClick r:id="" action="ppaction://hlinkshowjump?jump=previousslide"/>
            <a:extLst>
              <a:ext uri="{FF2B5EF4-FFF2-40B4-BE49-F238E27FC236}">
                <a16:creationId xmlns:a16="http://schemas.microsoft.com/office/drawing/2014/main" id="{F1FF738E-E9F8-4B36-8DD4-3A38F69192AD}"/>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flipH="1">
            <a:off x="225803" y="5909814"/>
            <a:ext cx="226114" cy="235872"/>
          </a:xfrm>
          <a:prstGeom prst="rect">
            <a:avLst/>
          </a:prstGeom>
        </p:spPr>
      </p:pic>
      <p:pic>
        <p:nvPicPr>
          <p:cNvPr id="9" name="Graphic 8" descr="Pijl-rechts met effen opvulling">
            <a:hlinkClick r:id="" action="ppaction://hlinkshowjump?jump=nextslide"/>
            <a:extLst>
              <a:ext uri="{FF2B5EF4-FFF2-40B4-BE49-F238E27FC236}">
                <a16:creationId xmlns:a16="http://schemas.microsoft.com/office/drawing/2014/main" id="{618B2F99-5C45-97DF-0138-A98E4FC29D37}"/>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20652" y="6254064"/>
            <a:ext cx="236415" cy="235872"/>
          </a:xfrm>
          <a:prstGeom prst="rect">
            <a:avLst/>
          </a:prstGeom>
        </p:spPr>
      </p:pic>
    </p:spTree>
    <p:extLst>
      <p:ext uri="{BB962C8B-B14F-4D97-AF65-F5344CB8AC3E}">
        <p14:creationId xmlns:p14="http://schemas.microsoft.com/office/powerpoint/2010/main" val="3526999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hoek: afgeronde bovenhoeken 3">
            <a:hlinkClick r:id="rId2" action="ppaction://hlinksldjump"/>
            <a:extLst>
              <a:ext uri="{FF2B5EF4-FFF2-40B4-BE49-F238E27FC236}">
                <a16:creationId xmlns:a16="http://schemas.microsoft.com/office/drawing/2014/main" id="{5C3DC940-4B36-0A97-0474-99660504E4BB}"/>
              </a:ext>
            </a:extLst>
          </p:cNvPr>
          <p:cNvSpPr/>
          <p:nvPr/>
        </p:nvSpPr>
        <p:spPr>
          <a:xfrm>
            <a:off x="8146349"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Wetgeving</a:t>
            </a:r>
          </a:p>
        </p:txBody>
      </p:sp>
      <p:sp>
        <p:nvSpPr>
          <p:cNvPr id="11" name="Rechthoek: afgeronde bovenhoeken 3">
            <a:hlinkClick r:id="rId3" action="ppaction://hlinksldjump"/>
            <a:extLst>
              <a:ext uri="{FF2B5EF4-FFF2-40B4-BE49-F238E27FC236}">
                <a16:creationId xmlns:a16="http://schemas.microsoft.com/office/drawing/2014/main" id="{857A46C5-46D5-0A6C-B6D3-82D15E13B925}"/>
              </a:ext>
            </a:extLst>
          </p:cNvPr>
          <p:cNvSpPr/>
          <p:nvPr/>
        </p:nvSpPr>
        <p:spPr>
          <a:xfrm>
            <a:off x="6634347"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Vragen</a:t>
            </a:r>
          </a:p>
        </p:txBody>
      </p:sp>
      <p:sp>
        <p:nvSpPr>
          <p:cNvPr id="14" name="Rechthoek: afgeronde bovenhoeken 3">
            <a:hlinkClick r:id="rId4" action="ppaction://hlinksldjump"/>
            <a:extLst>
              <a:ext uri="{FF2B5EF4-FFF2-40B4-BE49-F238E27FC236}">
                <a16:creationId xmlns:a16="http://schemas.microsoft.com/office/drawing/2014/main" id="{C5FCD9B4-C8AE-1565-6D03-F0C8230DCFAB}"/>
              </a:ext>
            </a:extLst>
          </p:cNvPr>
          <p:cNvSpPr/>
          <p:nvPr/>
        </p:nvSpPr>
        <p:spPr>
          <a:xfrm>
            <a:off x="5122345"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VVGB-aanvragen</a:t>
            </a:r>
          </a:p>
        </p:txBody>
      </p:sp>
      <p:sp>
        <p:nvSpPr>
          <p:cNvPr id="15" name="Rechthoek: afgeronde bovenhoeken 3">
            <a:hlinkClick r:id="rId5" action="ppaction://hlinksldjump"/>
            <a:extLst>
              <a:ext uri="{FF2B5EF4-FFF2-40B4-BE49-F238E27FC236}">
                <a16:creationId xmlns:a16="http://schemas.microsoft.com/office/drawing/2014/main" id="{6B7A6FE1-CFED-539D-2516-E1C0431D1E4D}"/>
              </a:ext>
            </a:extLst>
          </p:cNvPr>
          <p:cNvSpPr/>
          <p:nvPr/>
        </p:nvSpPr>
        <p:spPr>
          <a:xfrm>
            <a:off x="3610344"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Beleggings-holding</a:t>
            </a:r>
          </a:p>
        </p:txBody>
      </p:sp>
      <p:sp>
        <p:nvSpPr>
          <p:cNvPr id="16" name="Rechthoek: afgeronde bovenhoeken 3">
            <a:hlinkClick r:id="rId6" action="ppaction://hlinksldjump"/>
            <a:extLst>
              <a:ext uri="{FF2B5EF4-FFF2-40B4-BE49-F238E27FC236}">
                <a16:creationId xmlns:a16="http://schemas.microsoft.com/office/drawing/2014/main" id="{6440299B-6E5C-D6EB-FAE2-8E87462750C5}"/>
              </a:ext>
            </a:extLst>
          </p:cNvPr>
          <p:cNvSpPr/>
          <p:nvPr/>
        </p:nvSpPr>
        <p:spPr>
          <a:xfrm>
            <a:off x="2098342" y="216003"/>
            <a:ext cx="1260000" cy="432000"/>
          </a:xfrm>
          <a:prstGeom prst="round2Same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Vergunningen</a:t>
            </a:r>
          </a:p>
        </p:txBody>
      </p:sp>
      <p:sp>
        <p:nvSpPr>
          <p:cNvPr id="17" name="Rechthoek: afgeronde bovenhoeken 3">
            <a:hlinkClick r:id="rId7" action="ppaction://hlinksldjump"/>
            <a:extLst>
              <a:ext uri="{FF2B5EF4-FFF2-40B4-BE49-F238E27FC236}">
                <a16:creationId xmlns:a16="http://schemas.microsoft.com/office/drawing/2014/main" id="{91CC2201-60DF-34F9-C45A-501D594BD6D2}"/>
              </a:ext>
            </a:extLst>
          </p:cNvPr>
          <p:cNvSpPr/>
          <p:nvPr/>
        </p:nvSpPr>
        <p:spPr>
          <a:xfrm>
            <a:off x="586341" y="216001"/>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Aanleiding</a:t>
            </a:r>
          </a:p>
        </p:txBody>
      </p:sp>
      <p:sp>
        <p:nvSpPr>
          <p:cNvPr id="19" name="Rechthoek: afgeronde bovenhoeken 3">
            <a:hlinkClick r:id="rId8" action="ppaction://hlinksldjump"/>
            <a:extLst>
              <a:ext uri="{FF2B5EF4-FFF2-40B4-BE49-F238E27FC236}">
                <a16:creationId xmlns:a16="http://schemas.microsoft.com/office/drawing/2014/main" id="{95387BEE-487E-D5BA-B067-BB49F4AA237A}"/>
              </a:ext>
            </a:extLst>
          </p:cNvPr>
          <p:cNvSpPr/>
          <p:nvPr/>
        </p:nvSpPr>
        <p:spPr>
          <a:xfrm>
            <a:off x="10342340" y="216001"/>
            <a:ext cx="1260000" cy="432000"/>
          </a:xfrm>
          <a:prstGeom prst="round2SameRect">
            <a:avLst/>
          </a:prstGeom>
          <a:solidFill>
            <a:srgbClr val="3B54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chemeClr val="bg1"/>
                </a:solidFill>
                <a:latin typeface="+mj-lt"/>
              </a:rPr>
              <a:t>Inhoud</a:t>
            </a:r>
          </a:p>
        </p:txBody>
      </p:sp>
      <p:sp>
        <p:nvSpPr>
          <p:cNvPr id="20" name="Rectangle 19">
            <a:extLst>
              <a:ext uri="{FF2B5EF4-FFF2-40B4-BE49-F238E27FC236}">
                <a16:creationId xmlns:a16="http://schemas.microsoft.com/office/drawing/2014/main" id="{D7D163A0-3F0A-D4A2-F600-EE7B46A8C581}"/>
              </a:ext>
            </a:extLst>
          </p:cNvPr>
          <p:cNvSpPr/>
          <p:nvPr/>
        </p:nvSpPr>
        <p:spPr>
          <a:xfrm>
            <a:off x="-1659" y="648001"/>
            <a:ext cx="12192000" cy="6209999"/>
          </a:xfrm>
          <a:prstGeom prst="rect">
            <a:avLst/>
          </a:prstGeom>
          <a:solidFill>
            <a:schemeClr val="bg1"/>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sp>
        <p:nvSpPr>
          <p:cNvPr id="2" name="Title 1">
            <a:extLst>
              <a:ext uri="{FF2B5EF4-FFF2-40B4-BE49-F238E27FC236}">
                <a16:creationId xmlns:a16="http://schemas.microsoft.com/office/drawing/2014/main" id="{C4585106-F2DD-4C4B-1F72-234BDA58E99C}"/>
              </a:ext>
            </a:extLst>
          </p:cNvPr>
          <p:cNvSpPr>
            <a:spLocks noGrp="1"/>
          </p:cNvSpPr>
          <p:nvPr>
            <p:ph type="title"/>
          </p:nvPr>
        </p:nvSpPr>
        <p:spPr>
          <a:ln>
            <a:noFill/>
          </a:ln>
        </p:spPr>
        <p:txBody>
          <a:bodyPr/>
          <a:lstStyle/>
          <a:p>
            <a:r>
              <a:rPr lang="nl-NL" dirty="0">
                <a:latin typeface="Verdana Pro" panose="020B0604020202020204" pitchFamily="34" charset="0"/>
              </a:rPr>
              <a:t>Procedure van de vergunningaanvraag</a:t>
            </a:r>
          </a:p>
        </p:txBody>
      </p:sp>
      <p:sp>
        <p:nvSpPr>
          <p:cNvPr id="3" name="Content Placeholder 2">
            <a:extLst>
              <a:ext uri="{FF2B5EF4-FFF2-40B4-BE49-F238E27FC236}">
                <a16:creationId xmlns:a16="http://schemas.microsoft.com/office/drawing/2014/main" id="{5E12D0D9-7B73-F827-B5E7-7D72B672B4F3}"/>
              </a:ext>
            </a:extLst>
          </p:cNvPr>
          <p:cNvSpPr>
            <a:spLocks noGrp="1"/>
          </p:cNvSpPr>
          <p:nvPr>
            <p:ph idx="1"/>
          </p:nvPr>
        </p:nvSpPr>
        <p:spPr/>
        <p:txBody>
          <a:bodyPr spcCol="360000"/>
          <a:lstStyle/>
          <a:p>
            <a:pPr algn="just"/>
            <a:r>
              <a:rPr lang="nl-NL" sz="2400" dirty="0">
                <a:solidFill>
                  <a:srgbClr val="1226AB"/>
                </a:solidFill>
              </a:rPr>
              <a:t>Taakverdeling DNB en de AFM</a:t>
            </a:r>
          </a:p>
          <a:p>
            <a:r>
              <a:rPr lang="nl-NL" dirty="0"/>
              <a:t>Een vergunning als beleggingsonderneming of beheerder van een beleggingsinstelling wordt aangevraagd bij de Autoriteit Financiële Markten (AFM). Vervolgens vraagt de AFM aan DNB om de prudentiële aspecten van de aanvraag te beoordelen en daarover advies te geven. </a:t>
            </a:r>
          </a:p>
          <a:p>
            <a:endParaRPr lang="nl-NL" dirty="0"/>
          </a:p>
          <a:p>
            <a:r>
              <a:rPr lang="nl-NL" dirty="0"/>
              <a:t>Bij het opstellen van dat advies heeft DNB met name aandacht voor de prudentiële eisen die gaan gelden voor de aanvrager. DNB beoordeelt in dat kader of de aanvrager beschikt over voldoende kapitaal en liquide middelen om aan de relevante kapitaal- en liquiditeitseisen te voldoen. DNB stelt hier ook vragen over. </a:t>
            </a:r>
          </a:p>
          <a:p>
            <a:endParaRPr lang="nl-NL" dirty="0"/>
          </a:p>
          <a:p>
            <a:endParaRPr lang="nl-NL" dirty="0"/>
          </a:p>
          <a:p>
            <a:r>
              <a:rPr lang="nl-NL" dirty="0"/>
              <a:t>Tevens kijkt DNB naar de beheersing daarvan in de bedrijfsvoering: hoe borgt de aanvrager dat zij doorlopend zal voldoen aan de wettelijke eisen die voor haar gelden? </a:t>
            </a:r>
          </a:p>
          <a:p>
            <a:endParaRPr lang="nl-NL" sz="2400" dirty="0">
              <a:solidFill>
                <a:srgbClr val="1226AB"/>
              </a:solidFill>
            </a:endParaRPr>
          </a:p>
          <a:p>
            <a:r>
              <a:rPr lang="nl-NL" sz="2400" dirty="0">
                <a:solidFill>
                  <a:srgbClr val="1226AB"/>
                </a:solidFill>
              </a:rPr>
              <a:t>De benodigde documentatie</a:t>
            </a:r>
          </a:p>
          <a:p>
            <a:r>
              <a:rPr lang="nl-NL" dirty="0"/>
              <a:t>Op de volgende pagina’s kan de aanvrager een overzicht vinden van de documentatie die van haar wordt verwacht bij het indienen van een vergunningaanvraag. DNB benoemt vervolgens een aantal bijbehorende aandachtspunten, die veelal ook relevant zijn in het doorlopend toezicht.</a:t>
            </a:r>
          </a:p>
        </p:txBody>
      </p:sp>
      <p:sp>
        <p:nvSpPr>
          <p:cNvPr id="4" name="Rectangle 3">
            <a:hlinkClick r:id="" action="ppaction://hlinkshowjump?jump=nextslide"/>
            <a:extLst>
              <a:ext uri="{FF2B5EF4-FFF2-40B4-BE49-F238E27FC236}">
                <a16:creationId xmlns:a16="http://schemas.microsoft.com/office/drawing/2014/main" id="{8F56A920-FA54-30F7-AD4D-31E6C1512D27}"/>
              </a:ext>
            </a:extLst>
          </p:cNvPr>
          <p:cNvSpPr/>
          <p:nvPr/>
        </p:nvSpPr>
        <p:spPr>
          <a:xfrm>
            <a:off x="194860" y="6228000"/>
            <a:ext cx="288000" cy="28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sp>
        <p:nvSpPr>
          <p:cNvPr id="5" name="Rectangle 4">
            <a:hlinkClick r:id="" action="ppaction://hlinkshowjump?jump=previousslide"/>
            <a:extLst>
              <a:ext uri="{FF2B5EF4-FFF2-40B4-BE49-F238E27FC236}">
                <a16:creationId xmlns:a16="http://schemas.microsoft.com/office/drawing/2014/main" id="{901F745C-7D1D-BB84-6E90-E430C8C698F6}"/>
              </a:ext>
            </a:extLst>
          </p:cNvPr>
          <p:cNvSpPr/>
          <p:nvPr/>
        </p:nvSpPr>
        <p:spPr>
          <a:xfrm>
            <a:off x="194860" y="5883750"/>
            <a:ext cx="288000" cy="28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pic>
        <p:nvPicPr>
          <p:cNvPr id="6" name="Graphic 5" descr="Pijl-rechts met effen opvulling">
            <a:hlinkClick r:id="" action="ppaction://hlinkshowjump?jump=previousslide"/>
            <a:extLst>
              <a:ext uri="{FF2B5EF4-FFF2-40B4-BE49-F238E27FC236}">
                <a16:creationId xmlns:a16="http://schemas.microsoft.com/office/drawing/2014/main" id="{47473EA3-02B5-F5AC-C5D6-EE83A9CC0209}"/>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flipH="1">
            <a:off x="225803" y="5909814"/>
            <a:ext cx="226114" cy="235872"/>
          </a:xfrm>
          <a:prstGeom prst="rect">
            <a:avLst/>
          </a:prstGeom>
        </p:spPr>
      </p:pic>
      <p:pic>
        <p:nvPicPr>
          <p:cNvPr id="7" name="Graphic 6" descr="Pijl-rechts met effen opvulling">
            <a:hlinkClick r:id="" action="ppaction://hlinkshowjump?jump=nextslide"/>
            <a:extLst>
              <a:ext uri="{FF2B5EF4-FFF2-40B4-BE49-F238E27FC236}">
                <a16:creationId xmlns:a16="http://schemas.microsoft.com/office/drawing/2014/main" id="{FD077453-70FB-23E2-164F-8D85B45A2F90}"/>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20652" y="6254064"/>
            <a:ext cx="236415" cy="235872"/>
          </a:xfrm>
          <a:prstGeom prst="rect">
            <a:avLst/>
          </a:prstGeom>
        </p:spPr>
      </p:pic>
    </p:spTree>
    <p:extLst>
      <p:ext uri="{BB962C8B-B14F-4D97-AF65-F5344CB8AC3E}">
        <p14:creationId xmlns:p14="http://schemas.microsoft.com/office/powerpoint/2010/main" val="899554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hoek: afgeronde bovenhoeken 3">
            <a:hlinkClick r:id="rId3" action="ppaction://hlinksldjump"/>
            <a:extLst>
              <a:ext uri="{FF2B5EF4-FFF2-40B4-BE49-F238E27FC236}">
                <a16:creationId xmlns:a16="http://schemas.microsoft.com/office/drawing/2014/main" id="{5C3DC940-4B36-0A97-0474-99660504E4BB}"/>
              </a:ext>
            </a:extLst>
          </p:cNvPr>
          <p:cNvSpPr/>
          <p:nvPr/>
        </p:nvSpPr>
        <p:spPr>
          <a:xfrm>
            <a:off x="8146349"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Wetgeving</a:t>
            </a:r>
          </a:p>
        </p:txBody>
      </p:sp>
      <p:sp>
        <p:nvSpPr>
          <p:cNvPr id="11" name="Rechthoek: afgeronde bovenhoeken 3">
            <a:hlinkClick r:id="rId4" action="ppaction://hlinksldjump"/>
            <a:extLst>
              <a:ext uri="{FF2B5EF4-FFF2-40B4-BE49-F238E27FC236}">
                <a16:creationId xmlns:a16="http://schemas.microsoft.com/office/drawing/2014/main" id="{857A46C5-46D5-0A6C-B6D3-82D15E13B925}"/>
              </a:ext>
            </a:extLst>
          </p:cNvPr>
          <p:cNvSpPr/>
          <p:nvPr/>
        </p:nvSpPr>
        <p:spPr>
          <a:xfrm>
            <a:off x="6634347"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Vragen</a:t>
            </a:r>
          </a:p>
        </p:txBody>
      </p:sp>
      <p:sp>
        <p:nvSpPr>
          <p:cNvPr id="14" name="Rechthoek: afgeronde bovenhoeken 3">
            <a:hlinkClick r:id="rId5" action="ppaction://hlinksldjump"/>
            <a:extLst>
              <a:ext uri="{FF2B5EF4-FFF2-40B4-BE49-F238E27FC236}">
                <a16:creationId xmlns:a16="http://schemas.microsoft.com/office/drawing/2014/main" id="{C5FCD9B4-C8AE-1565-6D03-F0C8230DCFAB}"/>
              </a:ext>
            </a:extLst>
          </p:cNvPr>
          <p:cNvSpPr/>
          <p:nvPr/>
        </p:nvSpPr>
        <p:spPr>
          <a:xfrm>
            <a:off x="5122345"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VVGB-aanvragen</a:t>
            </a:r>
          </a:p>
        </p:txBody>
      </p:sp>
      <p:sp>
        <p:nvSpPr>
          <p:cNvPr id="15" name="Rechthoek: afgeronde bovenhoeken 3">
            <a:hlinkClick r:id="rId6" action="ppaction://hlinksldjump"/>
            <a:extLst>
              <a:ext uri="{FF2B5EF4-FFF2-40B4-BE49-F238E27FC236}">
                <a16:creationId xmlns:a16="http://schemas.microsoft.com/office/drawing/2014/main" id="{6B7A6FE1-CFED-539D-2516-E1C0431D1E4D}"/>
              </a:ext>
            </a:extLst>
          </p:cNvPr>
          <p:cNvSpPr/>
          <p:nvPr/>
        </p:nvSpPr>
        <p:spPr>
          <a:xfrm>
            <a:off x="3610344"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Beleggings-holding</a:t>
            </a:r>
          </a:p>
        </p:txBody>
      </p:sp>
      <p:sp>
        <p:nvSpPr>
          <p:cNvPr id="16" name="Rechthoek: afgeronde bovenhoeken 3">
            <a:hlinkClick r:id="rId7" action="ppaction://hlinksldjump"/>
            <a:extLst>
              <a:ext uri="{FF2B5EF4-FFF2-40B4-BE49-F238E27FC236}">
                <a16:creationId xmlns:a16="http://schemas.microsoft.com/office/drawing/2014/main" id="{6440299B-6E5C-D6EB-FAE2-8E87462750C5}"/>
              </a:ext>
            </a:extLst>
          </p:cNvPr>
          <p:cNvSpPr/>
          <p:nvPr/>
        </p:nvSpPr>
        <p:spPr>
          <a:xfrm>
            <a:off x="2098342" y="216003"/>
            <a:ext cx="1260000" cy="432000"/>
          </a:xfrm>
          <a:prstGeom prst="round2Same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Vergunningen</a:t>
            </a:r>
          </a:p>
        </p:txBody>
      </p:sp>
      <p:sp>
        <p:nvSpPr>
          <p:cNvPr id="17" name="Rechthoek: afgeronde bovenhoeken 3">
            <a:hlinkClick r:id="rId8" action="ppaction://hlinksldjump"/>
            <a:extLst>
              <a:ext uri="{FF2B5EF4-FFF2-40B4-BE49-F238E27FC236}">
                <a16:creationId xmlns:a16="http://schemas.microsoft.com/office/drawing/2014/main" id="{91CC2201-60DF-34F9-C45A-501D594BD6D2}"/>
              </a:ext>
            </a:extLst>
          </p:cNvPr>
          <p:cNvSpPr/>
          <p:nvPr/>
        </p:nvSpPr>
        <p:spPr>
          <a:xfrm>
            <a:off x="586341" y="216001"/>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Aanleiding</a:t>
            </a:r>
          </a:p>
        </p:txBody>
      </p:sp>
      <p:sp>
        <p:nvSpPr>
          <p:cNvPr id="19" name="Rechthoek: afgeronde bovenhoeken 3">
            <a:hlinkClick r:id="rId9" action="ppaction://hlinksldjump"/>
            <a:extLst>
              <a:ext uri="{FF2B5EF4-FFF2-40B4-BE49-F238E27FC236}">
                <a16:creationId xmlns:a16="http://schemas.microsoft.com/office/drawing/2014/main" id="{95387BEE-487E-D5BA-B067-BB49F4AA237A}"/>
              </a:ext>
            </a:extLst>
          </p:cNvPr>
          <p:cNvSpPr/>
          <p:nvPr/>
        </p:nvSpPr>
        <p:spPr>
          <a:xfrm>
            <a:off x="10342340" y="216001"/>
            <a:ext cx="1260000" cy="432000"/>
          </a:xfrm>
          <a:prstGeom prst="round2SameRect">
            <a:avLst/>
          </a:prstGeom>
          <a:solidFill>
            <a:srgbClr val="3B54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chemeClr val="bg1"/>
                </a:solidFill>
                <a:latin typeface="+mj-lt"/>
              </a:rPr>
              <a:t>Inhoud</a:t>
            </a:r>
          </a:p>
        </p:txBody>
      </p:sp>
      <p:sp>
        <p:nvSpPr>
          <p:cNvPr id="20" name="Rectangle 19">
            <a:extLst>
              <a:ext uri="{FF2B5EF4-FFF2-40B4-BE49-F238E27FC236}">
                <a16:creationId xmlns:a16="http://schemas.microsoft.com/office/drawing/2014/main" id="{D7D163A0-3F0A-D4A2-F600-EE7B46A8C581}"/>
              </a:ext>
            </a:extLst>
          </p:cNvPr>
          <p:cNvSpPr/>
          <p:nvPr/>
        </p:nvSpPr>
        <p:spPr>
          <a:xfrm>
            <a:off x="-1659" y="648001"/>
            <a:ext cx="12192000" cy="6209999"/>
          </a:xfrm>
          <a:prstGeom prst="rect">
            <a:avLst/>
          </a:prstGeom>
          <a:solidFill>
            <a:schemeClr val="bg1"/>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sp>
        <p:nvSpPr>
          <p:cNvPr id="2" name="Title 1">
            <a:extLst>
              <a:ext uri="{FF2B5EF4-FFF2-40B4-BE49-F238E27FC236}">
                <a16:creationId xmlns:a16="http://schemas.microsoft.com/office/drawing/2014/main" id="{C4585106-F2DD-4C4B-1F72-234BDA58E99C}"/>
              </a:ext>
            </a:extLst>
          </p:cNvPr>
          <p:cNvSpPr>
            <a:spLocks noGrp="1"/>
          </p:cNvSpPr>
          <p:nvPr>
            <p:ph type="title"/>
          </p:nvPr>
        </p:nvSpPr>
        <p:spPr>
          <a:ln>
            <a:noFill/>
          </a:ln>
        </p:spPr>
        <p:txBody>
          <a:bodyPr/>
          <a:lstStyle/>
          <a:p>
            <a:r>
              <a:rPr lang="nl-NL" sz="2800" dirty="0">
                <a:latin typeface="Verdana Pro" panose="020B0604020202020204" pitchFamily="34" charset="0"/>
              </a:rPr>
              <a:t>DNB neemt dossiers in behandeling zodra ze volledig zijn</a:t>
            </a:r>
          </a:p>
        </p:txBody>
      </p:sp>
      <p:sp>
        <p:nvSpPr>
          <p:cNvPr id="3" name="Content Placeholder 2">
            <a:extLst>
              <a:ext uri="{FF2B5EF4-FFF2-40B4-BE49-F238E27FC236}">
                <a16:creationId xmlns:a16="http://schemas.microsoft.com/office/drawing/2014/main" id="{5E12D0D9-7B73-F827-B5E7-7D72B672B4F3}"/>
              </a:ext>
            </a:extLst>
          </p:cNvPr>
          <p:cNvSpPr>
            <a:spLocks noGrp="1"/>
          </p:cNvSpPr>
          <p:nvPr>
            <p:ph idx="1"/>
          </p:nvPr>
        </p:nvSpPr>
        <p:spPr/>
        <p:txBody>
          <a:bodyPr numCol="2" spcCol="360000"/>
          <a:lstStyle/>
          <a:p>
            <a:r>
              <a:rPr lang="nl-NL" sz="2400" dirty="0">
                <a:solidFill>
                  <a:srgbClr val="1226AB"/>
                </a:solidFill>
              </a:rPr>
              <a:t>De volgende stukken dient de aanvrager in bij de vergunningaanvraag:</a:t>
            </a:r>
          </a:p>
          <a:p>
            <a:pPr algn="just"/>
            <a:endParaRPr lang="nl-NL" dirty="0"/>
          </a:p>
          <a:p>
            <a:pPr lvl="2">
              <a:spcAft>
                <a:spcPts val="600"/>
              </a:spcAft>
            </a:pPr>
            <a:r>
              <a:rPr lang="nl-NL" dirty="0"/>
              <a:t>Door een externe accountant gecontroleerde (openings)balans en winst- en ver­lies­re­ke­ning. </a:t>
            </a:r>
          </a:p>
          <a:p>
            <a:pPr lvl="2">
              <a:spcAft>
                <a:spcPts val="600"/>
              </a:spcAft>
            </a:pPr>
            <a:r>
              <a:rPr lang="nl-NL" dirty="0"/>
              <a:t>Begroting voor de eerste drie jaren.</a:t>
            </a:r>
          </a:p>
          <a:p>
            <a:pPr lvl="2">
              <a:spcAft>
                <a:spcPts val="600"/>
              </a:spcAft>
            </a:pPr>
            <a:r>
              <a:rPr lang="nl-NL" dirty="0"/>
              <a:t>Berekening van de geldende kapitaalseisen volgens de IFR voor minimaal de eerste drie jaren. </a:t>
            </a:r>
          </a:p>
          <a:p>
            <a:pPr lvl="2">
              <a:spcAft>
                <a:spcPts val="600"/>
              </a:spcAft>
            </a:pPr>
            <a:r>
              <a:rPr lang="nl-NL" dirty="0"/>
              <a:t>Onderbouwing waaruit blijkt dat aan de kapitaalseisen wordt voldaan (artikel 9 IFR), waarbij aandacht wordt besteed aan de geldende aftrekposten op grond van de CRR.</a:t>
            </a:r>
          </a:p>
          <a:p>
            <a:pPr marL="0" lvl="2" indent="0">
              <a:spcAft>
                <a:spcPts val="600"/>
              </a:spcAft>
              <a:buNone/>
            </a:pPr>
            <a:endParaRPr lang="nl-NL" dirty="0"/>
          </a:p>
          <a:p>
            <a:pPr marL="0" lvl="2" indent="0">
              <a:spcAft>
                <a:spcPts val="600"/>
              </a:spcAft>
              <a:buNone/>
            </a:pPr>
            <a:endParaRPr lang="nl-NL" dirty="0"/>
          </a:p>
          <a:p>
            <a:pPr marL="0" lvl="2" indent="0">
              <a:spcAft>
                <a:spcPts val="600"/>
              </a:spcAft>
              <a:buNone/>
            </a:pPr>
            <a:endParaRPr lang="nl-NL" dirty="0"/>
          </a:p>
          <a:p>
            <a:pPr marL="0" lvl="2" indent="0">
              <a:spcAft>
                <a:spcPts val="600"/>
              </a:spcAft>
              <a:buNone/>
            </a:pPr>
            <a:endParaRPr lang="nl-NL" dirty="0"/>
          </a:p>
          <a:p>
            <a:pPr marL="0" lvl="2" indent="0">
              <a:spcAft>
                <a:spcPts val="600"/>
              </a:spcAft>
              <a:buNone/>
            </a:pPr>
            <a:endParaRPr lang="nl-NL" dirty="0"/>
          </a:p>
          <a:p>
            <a:pPr lvl="2">
              <a:spcAft>
                <a:spcPts val="600"/>
              </a:spcAft>
            </a:pPr>
            <a:r>
              <a:rPr lang="nl-NL" dirty="0"/>
              <a:t>Aandeelhoudersovereenkomst en statuten.</a:t>
            </a:r>
          </a:p>
          <a:p>
            <a:pPr lvl="2">
              <a:spcAft>
                <a:spcPts val="600"/>
              </a:spcAft>
            </a:pPr>
            <a:r>
              <a:rPr lang="nl-NL" dirty="0"/>
              <a:t>AO/IC, waarin in ieder geval de procedures zijn opgenomen waaruit blijkt op welke wijze wordt geborgd dat de aanvrager doorlopend voldoet aan de geldende (prudentiële) wet- en regelgeving en aan de rapportageverplichtingen. </a:t>
            </a:r>
          </a:p>
          <a:p>
            <a:pPr lvl="2">
              <a:spcAft>
                <a:spcPts val="600"/>
              </a:spcAft>
            </a:pPr>
            <a:r>
              <a:rPr lang="nl-NL" dirty="0"/>
              <a:t>Businessplan. </a:t>
            </a:r>
          </a:p>
          <a:p>
            <a:pPr>
              <a:spcAft>
                <a:spcPts val="600"/>
              </a:spcAft>
            </a:pPr>
            <a:endParaRPr lang="nl-NL" dirty="0"/>
          </a:p>
          <a:p>
            <a:pPr lvl="2"/>
            <a:endParaRPr lang="nl-NL" dirty="0"/>
          </a:p>
          <a:p>
            <a:pPr marL="285750" indent="-285750">
              <a:buFont typeface="Arial" panose="020B0604020202020204" pitchFamily="34" charset="0"/>
              <a:buChar char="•"/>
            </a:pPr>
            <a:endParaRPr lang="nl-NL" dirty="0"/>
          </a:p>
        </p:txBody>
      </p:sp>
      <p:sp>
        <p:nvSpPr>
          <p:cNvPr id="4" name="Rectangle 3">
            <a:hlinkClick r:id="" action="ppaction://hlinkshowjump?jump=nextslide"/>
            <a:extLst>
              <a:ext uri="{FF2B5EF4-FFF2-40B4-BE49-F238E27FC236}">
                <a16:creationId xmlns:a16="http://schemas.microsoft.com/office/drawing/2014/main" id="{DB26BF80-4122-6CFD-E55A-EF8455C3F79B}"/>
              </a:ext>
            </a:extLst>
          </p:cNvPr>
          <p:cNvSpPr/>
          <p:nvPr/>
        </p:nvSpPr>
        <p:spPr>
          <a:xfrm>
            <a:off x="194860" y="6228000"/>
            <a:ext cx="288000" cy="28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sp>
        <p:nvSpPr>
          <p:cNvPr id="5" name="Rectangle 4">
            <a:hlinkClick r:id="" action="ppaction://hlinkshowjump?jump=previousslide"/>
            <a:extLst>
              <a:ext uri="{FF2B5EF4-FFF2-40B4-BE49-F238E27FC236}">
                <a16:creationId xmlns:a16="http://schemas.microsoft.com/office/drawing/2014/main" id="{F15228DF-BE30-FBE6-F9BB-67040751FDA5}"/>
              </a:ext>
            </a:extLst>
          </p:cNvPr>
          <p:cNvSpPr/>
          <p:nvPr/>
        </p:nvSpPr>
        <p:spPr>
          <a:xfrm>
            <a:off x="194860" y="5883750"/>
            <a:ext cx="288000" cy="28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pic>
        <p:nvPicPr>
          <p:cNvPr id="6" name="Graphic 5" descr="Pijl-rechts met effen opvulling">
            <a:hlinkClick r:id="" action="ppaction://hlinkshowjump?jump=previousslide"/>
            <a:extLst>
              <a:ext uri="{FF2B5EF4-FFF2-40B4-BE49-F238E27FC236}">
                <a16:creationId xmlns:a16="http://schemas.microsoft.com/office/drawing/2014/main" id="{0ABEE807-1E0E-C98C-6A9B-CD0F905C0147}"/>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flipH="1">
            <a:off x="225803" y="5909814"/>
            <a:ext cx="226114" cy="235872"/>
          </a:xfrm>
          <a:prstGeom prst="rect">
            <a:avLst/>
          </a:prstGeom>
        </p:spPr>
      </p:pic>
      <p:pic>
        <p:nvPicPr>
          <p:cNvPr id="7" name="Graphic 6" descr="Pijl-rechts met effen opvulling">
            <a:hlinkClick r:id="" action="ppaction://hlinkshowjump?jump=nextslide"/>
            <a:extLst>
              <a:ext uri="{FF2B5EF4-FFF2-40B4-BE49-F238E27FC236}">
                <a16:creationId xmlns:a16="http://schemas.microsoft.com/office/drawing/2014/main" id="{F8069787-8CDD-10CB-C017-E053991B6E7E}"/>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20652" y="6254064"/>
            <a:ext cx="236415" cy="235872"/>
          </a:xfrm>
          <a:prstGeom prst="rect">
            <a:avLst/>
          </a:prstGeom>
        </p:spPr>
      </p:pic>
    </p:spTree>
    <p:extLst>
      <p:ext uri="{BB962C8B-B14F-4D97-AF65-F5344CB8AC3E}">
        <p14:creationId xmlns:p14="http://schemas.microsoft.com/office/powerpoint/2010/main" val="1431582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hoek: afgeronde bovenhoeken 3">
            <a:hlinkClick r:id="rId3" action="ppaction://hlinksldjump"/>
            <a:extLst>
              <a:ext uri="{FF2B5EF4-FFF2-40B4-BE49-F238E27FC236}">
                <a16:creationId xmlns:a16="http://schemas.microsoft.com/office/drawing/2014/main" id="{5C3DC940-4B36-0A97-0474-99660504E4BB}"/>
              </a:ext>
            </a:extLst>
          </p:cNvPr>
          <p:cNvSpPr/>
          <p:nvPr/>
        </p:nvSpPr>
        <p:spPr>
          <a:xfrm>
            <a:off x="8146349"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Wetgeving</a:t>
            </a:r>
          </a:p>
        </p:txBody>
      </p:sp>
      <p:sp>
        <p:nvSpPr>
          <p:cNvPr id="11" name="Rechthoek: afgeronde bovenhoeken 3">
            <a:hlinkClick r:id="rId4" action="ppaction://hlinksldjump"/>
            <a:extLst>
              <a:ext uri="{FF2B5EF4-FFF2-40B4-BE49-F238E27FC236}">
                <a16:creationId xmlns:a16="http://schemas.microsoft.com/office/drawing/2014/main" id="{857A46C5-46D5-0A6C-B6D3-82D15E13B925}"/>
              </a:ext>
            </a:extLst>
          </p:cNvPr>
          <p:cNvSpPr/>
          <p:nvPr/>
        </p:nvSpPr>
        <p:spPr>
          <a:xfrm>
            <a:off x="6634347"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Vragen</a:t>
            </a:r>
          </a:p>
        </p:txBody>
      </p:sp>
      <p:sp>
        <p:nvSpPr>
          <p:cNvPr id="14" name="Rechthoek: afgeronde bovenhoeken 3">
            <a:hlinkClick r:id="rId5" action="ppaction://hlinksldjump"/>
            <a:extLst>
              <a:ext uri="{FF2B5EF4-FFF2-40B4-BE49-F238E27FC236}">
                <a16:creationId xmlns:a16="http://schemas.microsoft.com/office/drawing/2014/main" id="{C5FCD9B4-C8AE-1565-6D03-F0C8230DCFAB}"/>
              </a:ext>
            </a:extLst>
          </p:cNvPr>
          <p:cNvSpPr/>
          <p:nvPr/>
        </p:nvSpPr>
        <p:spPr>
          <a:xfrm>
            <a:off x="5122345"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VVGB-aanvragen</a:t>
            </a:r>
          </a:p>
        </p:txBody>
      </p:sp>
      <p:sp>
        <p:nvSpPr>
          <p:cNvPr id="15" name="Rechthoek: afgeronde bovenhoeken 3">
            <a:hlinkClick r:id="rId6" action="ppaction://hlinksldjump"/>
            <a:extLst>
              <a:ext uri="{FF2B5EF4-FFF2-40B4-BE49-F238E27FC236}">
                <a16:creationId xmlns:a16="http://schemas.microsoft.com/office/drawing/2014/main" id="{6B7A6FE1-CFED-539D-2516-E1C0431D1E4D}"/>
              </a:ext>
            </a:extLst>
          </p:cNvPr>
          <p:cNvSpPr/>
          <p:nvPr/>
        </p:nvSpPr>
        <p:spPr>
          <a:xfrm>
            <a:off x="3610344"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Beleggings-holding</a:t>
            </a:r>
          </a:p>
        </p:txBody>
      </p:sp>
      <p:sp>
        <p:nvSpPr>
          <p:cNvPr id="16" name="Rechthoek: afgeronde bovenhoeken 3">
            <a:hlinkClick r:id="rId7" action="ppaction://hlinksldjump"/>
            <a:extLst>
              <a:ext uri="{FF2B5EF4-FFF2-40B4-BE49-F238E27FC236}">
                <a16:creationId xmlns:a16="http://schemas.microsoft.com/office/drawing/2014/main" id="{6440299B-6E5C-D6EB-FAE2-8E87462750C5}"/>
              </a:ext>
            </a:extLst>
          </p:cNvPr>
          <p:cNvSpPr/>
          <p:nvPr/>
        </p:nvSpPr>
        <p:spPr>
          <a:xfrm>
            <a:off x="2098342" y="216003"/>
            <a:ext cx="1260000" cy="432000"/>
          </a:xfrm>
          <a:prstGeom prst="round2Same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Vergunningen</a:t>
            </a:r>
          </a:p>
        </p:txBody>
      </p:sp>
      <p:sp>
        <p:nvSpPr>
          <p:cNvPr id="17" name="Rechthoek: afgeronde bovenhoeken 3">
            <a:hlinkClick r:id="rId8" action="ppaction://hlinksldjump"/>
            <a:extLst>
              <a:ext uri="{FF2B5EF4-FFF2-40B4-BE49-F238E27FC236}">
                <a16:creationId xmlns:a16="http://schemas.microsoft.com/office/drawing/2014/main" id="{91CC2201-60DF-34F9-C45A-501D594BD6D2}"/>
              </a:ext>
            </a:extLst>
          </p:cNvPr>
          <p:cNvSpPr/>
          <p:nvPr/>
        </p:nvSpPr>
        <p:spPr>
          <a:xfrm>
            <a:off x="586341" y="216001"/>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Aanleiding</a:t>
            </a:r>
          </a:p>
        </p:txBody>
      </p:sp>
      <p:sp>
        <p:nvSpPr>
          <p:cNvPr id="19" name="Rechthoek: afgeronde bovenhoeken 3">
            <a:hlinkClick r:id="rId9" action="ppaction://hlinksldjump"/>
            <a:extLst>
              <a:ext uri="{FF2B5EF4-FFF2-40B4-BE49-F238E27FC236}">
                <a16:creationId xmlns:a16="http://schemas.microsoft.com/office/drawing/2014/main" id="{95387BEE-487E-D5BA-B067-BB49F4AA237A}"/>
              </a:ext>
            </a:extLst>
          </p:cNvPr>
          <p:cNvSpPr/>
          <p:nvPr/>
        </p:nvSpPr>
        <p:spPr>
          <a:xfrm>
            <a:off x="10342340" y="216001"/>
            <a:ext cx="1260000" cy="432000"/>
          </a:xfrm>
          <a:prstGeom prst="round2SameRect">
            <a:avLst/>
          </a:prstGeom>
          <a:solidFill>
            <a:srgbClr val="3B54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chemeClr val="bg1"/>
                </a:solidFill>
                <a:latin typeface="+mj-lt"/>
              </a:rPr>
              <a:t>Inhoud</a:t>
            </a:r>
          </a:p>
        </p:txBody>
      </p:sp>
      <p:sp>
        <p:nvSpPr>
          <p:cNvPr id="20" name="Rectangle 19">
            <a:extLst>
              <a:ext uri="{FF2B5EF4-FFF2-40B4-BE49-F238E27FC236}">
                <a16:creationId xmlns:a16="http://schemas.microsoft.com/office/drawing/2014/main" id="{D7D163A0-3F0A-D4A2-F600-EE7B46A8C581}"/>
              </a:ext>
            </a:extLst>
          </p:cNvPr>
          <p:cNvSpPr/>
          <p:nvPr/>
        </p:nvSpPr>
        <p:spPr>
          <a:xfrm>
            <a:off x="0" y="648001"/>
            <a:ext cx="12192000" cy="6209999"/>
          </a:xfrm>
          <a:prstGeom prst="rect">
            <a:avLst/>
          </a:prstGeom>
          <a:solidFill>
            <a:schemeClr val="bg1"/>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sp>
        <p:nvSpPr>
          <p:cNvPr id="2" name="Title 1">
            <a:extLst>
              <a:ext uri="{FF2B5EF4-FFF2-40B4-BE49-F238E27FC236}">
                <a16:creationId xmlns:a16="http://schemas.microsoft.com/office/drawing/2014/main" id="{C4585106-F2DD-4C4B-1F72-234BDA58E99C}"/>
              </a:ext>
            </a:extLst>
          </p:cNvPr>
          <p:cNvSpPr>
            <a:spLocks noGrp="1"/>
          </p:cNvSpPr>
          <p:nvPr>
            <p:ph type="title"/>
          </p:nvPr>
        </p:nvSpPr>
        <p:spPr>
          <a:ln>
            <a:noFill/>
          </a:ln>
        </p:spPr>
        <p:txBody>
          <a:bodyPr/>
          <a:lstStyle/>
          <a:p>
            <a:r>
              <a:rPr lang="nl-NL" dirty="0">
                <a:latin typeface="Verdana Pro" panose="020B0604020202020204" pitchFamily="34" charset="0"/>
              </a:rPr>
              <a:t>Balans &amp; Begroting</a:t>
            </a:r>
          </a:p>
        </p:txBody>
      </p:sp>
      <p:sp>
        <p:nvSpPr>
          <p:cNvPr id="3" name="Content Placeholder 2">
            <a:extLst>
              <a:ext uri="{FF2B5EF4-FFF2-40B4-BE49-F238E27FC236}">
                <a16:creationId xmlns:a16="http://schemas.microsoft.com/office/drawing/2014/main" id="{5E12D0D9-7B73-F827-B5E7-7D72B672B4F3}"/>
              </a:ext>
            </a:extLst>
          </p:cNvPr>
          <p:cNvSpPr>
            <a:spLocks noGrp="1"/>
          </p:cNvSpPr>
          <p:nvPr>
            <p:ph idx="1"/>
          </p:nvPr>
        </p:nvSpPr>
        <p:spPr/>
        <p:txBody>
          <a:bodyPr numCol="2" spcCol="360000"/>
          <a:lstStyle/>
          <a:p>
            <a:pPr>
              <a:spcAft>
                <a:spcPts val="600"/>
              </a:spcAft>
            </a:pPr>
            <a:r>
              <a:rPr lang="nl-NL" b="1" dirty="0"/>
              <a:t>Door externe account gecontroleerde (openings)balans</a:t>
            </a:r>
          </a:p>
          <a:p>
            <a:pPr>
              <a:spcAft>
                <a:spcPts val="600"/>
              </a:spcAft>
            </a:pPr>
            <a:r>
              <a:rPr lang="nl-NL" dirty="0"/>
              <a:t>DNB hanteert de balans en winst- en ver­lies­re­ke­ning van een aanvrager als uitgangspunt voor de beoordeling van de aanvraag. Om de betrouwbaarheid van deze cijfers te waarborgen is het noodzakelijk dat DNB een door een externe accountant afgegeven controleverklaring over de balans en winst- en ver­lies­re­ke­ning van de onderneming ontvangt. Als het om een nieuw opgerichte onderneming gaat kan worden volstaan met een pro forma balans en winst- en           ver­lies­re­ke­ning, aangevuld met het stortingsbewijs van het ingebrachte kapitaal. </a:t>
            </a:r>
          </a:p>
          <a:p>
            <a:pPr>
              <a:spcAft>
                <a:spcPts val="600"/>
              </a:spcAft>
            </a:pPr>
            <a:endParaRPr lang="nl-NL" dirty="0"/>
          </a:p>
          <a:p>
            <a:pPr>
              <a:spcAft>
                <a:spcPts val="600"/>
              </a:spcAft>
            </a:pPr>
            <a:endParaRPr lang="nl-NL" dirty="0"/>
          </a:p>
          <a:p>
            <a:pPr>
              <a:spcAft>
                <a:spcPts val="600"/>
              </a:spcAft>
            </a:pPr>
            <a:endParaRPr lang="nl-NL" dirty="0"/>
          </a:p>
          <a:p>
            <a:pPr>
              <a:spcAft>
                <a:spcPts val="600"/>
              </a:spcAft>
            </a:pPr>
            <a:endParaRPr lang="nl-NL" dirty="0"/>
          </a:p>
          <a:p>
            <a:pPr>
              <a:spcAft>
                <a:spcPts val="600"/>
              </a:spcAft>
            </a:pPr>
            <a:endParaRPr lang="nl-NL" dirty="0"/>
          </a:p>
          <a:p>
            <a:pPr marL="0" marR="0" lvl="0" indent="0" defTabSz="91440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nl-NL" sz="1800" b="1"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Begroting voor de eerste 3 jaren</a:t>
            </a:r>
          </a:p>
          <a:p>
            <a:pPr marL="0" marR="0" lvl="0" indent="0"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nl-NL" sz="18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De begroting van de onderneming dient niet enkel te bestaan uit een cijfermatig overzicht. DNB verwacht een duidelijke onderbouwing van de begroting, over zowel de verwachte uitgaven als de verwachte inkomsten, gespecificeerd naar beleggingsdienst of -activiteit. </a:t>
            </a:r>
          </a:p>
          <a:p>
            <a:pPr marL="0" marR="0" lvl="0" indent="0"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lang="nl-NL" dirty="0">
              <a:solidFill>
                <a:prstClr val="black"/>
              </a:solidFill>
            </a:endParaRPr>
          </a:p>
          <a:p>
            <a:pPr marL="0" marR="0" lvl="0" indent="0"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nl-NL" sz="18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DNB heeft geconstateerd dat aanvragers veelal de geprognotiseerde inkomsten te hoog inschatten, waardoor in de eerste jaren na het verkrijgen van de vergunning het aanwezige kapitaal niet toereikend zou kunnen zijn om aan de kapitaalseisen te voldoen.</a:t>
            </a:r>
          </a:p>
          <a:p>
            <a:pPr marL="0" marR="0" lvl="0"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nl-NL" sz="18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endParaRPr>
          </a:p>
          <a:p>
            <a:pPr algn="just">
              <a:spcAft>
                <a:spcPts val="600"/>
              </a:spcAft>
            </a:pPr>
            <a:endParaRPr lang="nl-NL" dirty="0"/>
          </a:p>
          <a:p>
            <a:pPr>
              <a:spcAft>
                <a:spcPts val="600"/>
              </a:spcAft>
            </a:pPr>
            <a:endParaRPr lang="nl-NL" dirty="0"/>
          </a:p>
          <a:p>
            <a:pPr lvl="2"/>
            <a:endParaRPr lang="nl-NL" dirty="0"/>
          </a:p>
          <a:p>
            <a:pPr marL="285750" indent="-285750">
              <a:buFont typeface="Arial" panose="020B0604020202020204" pitchFamily="34" charset="0"/>
              <a:buChar char="•"/>
            </a:pPr>
            <a:endParaRPr lang="nl-NL" dirty="0"/>
          </a:p>
        </p:txBody>
      </p:sp>
      <p:sp>
        <p:nvSpPr>
          <p:cNvPr id="4" name="Rectangle 3">
            <a:hlinkClick r:id="" action="ppaction://hlinkshowjump?jump=nextslide"/>
            <a:extLst>
              <a:ext uri="{FF2B5EF4-FFF2-40B4-BE49-F238E27FC236}">
                <a16:creationId xmlns:a16="http://schemas.microsoft.com/office/drawing/2014/main" id="{DB26BF80-4122-6CFD-E55A-EF8455C3F79B}"/>
              </a:ext>
            </a:extLst>
          </p:cNvPr>
          <p:cNvSpPr/>
          <p:nvPr/>
        </p:nvSpPr>
        <p:spPr>
          <a:xfrm>
            <a:off x="194860" y="6228000"/>
            <a:ext cx="288000" cy="28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sp>
        <p:nvSpPr>
          <p:cNvPr id="5" name="Rectangle 4">
            <a:hlinkClick r:id="" action="ppaction://hlinkshowjump?jump=previousslide"/>
            <a:extLst>
              <a:ext uri="{FF2B5EF4-FFF2-40B4-BE49-F238E27FC236}">
                <a16:creationId xmlns:a16="http://schemas.microsoft.com/office/drawing/2014/main" id="{F15228DF-BE30-FBE6-F9BB-67040751FDA5}"/>
              </a:ext>
            </a:extLst>
          </p:cNvPr>
          <p:cNvSpPr/>
          <p:nvPr/>
        </p:nvSpPr>
        <p:spPr>
          <a:xfrm>
            <a:off x="194860" y="5883750"/>
            <a:ext cx="288000" cy="28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pic>
        <p:nvPicPr>
          <p:cNvPr id="6" name="Graphic 5" descr="Pijl-rechts met effen opvulling">
            <a:hlinkClick r:id="" action="ppaction://hlinkshowjump?jump=previousslide"/>
            <a:extLst>
              <a:ext uri="{FF2B5EF4-FFF2-40B4-BE49-F238E27FC236}">
                <a16:creationId xmlns:a16="http://schemas.microsoft.com/office/drawing/2014/main" id="{0ABEE807-1E0E-C98C-6A9B-CD0F905C0147}"/>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flipH="1">
            <a:off x="225803" y="5909814"/>
            <a:ext cx="226114" cy="235872"/>
          </a:xfrm>
          <a:prstGeom prst="rect">
            <a:avLst/>
          </a:prstGeom>
        </p:spPr>
      </p:pic>
      <p:pic>
        <p:nvPicPr>
          <p:cNvPr id="7" name="Graphic 6" descr="Pijl-rechts met effen opvulling">
            <a:hlinkClick r:id="" action="ppaction://hlinkshowjump?jump=nextslide"/>
            <a:extLst>
              <a:ext uri="{FF2B5EF4-FFF2-40B4-BE49-F238E27FC236}">
                <a16:creationId xmlns:a16="http://schemas.microsoft.com/office/drawing/2014/main" id="{F8069787-8CDD-10CB-C017-E053991B6E7E}"/>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20652" y="6254064"/>
            <a:ext cx="236415" cy="235872"/>
          </a:xfrm>
          <a:prstGeom prst="rect">
            <a:avLst/>
          </a:prstGeom>
        </p:spPr>
      </p:pic>
    </p:spTree>
    <p:extLst>
      <p:ext uri="{BB962C8B-B14F-4D97-AF65-F5344CB8AC3E}">
        <p14:creationId xmlns:p14="http://schemas.microsoft.com/office/powerpoint/2010/main" val="1013066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hoek: afgeronde bovenhoeken 3">
            <a:hlinkClick r:id="rId2" action="ppaction://hlinksldjump"/>
            <a:extLst>
              <a:ext uri="{FF2B5EF4-FFF2-40B4-BE49-F238E27FC236}">
                <a16:creationId xmlns:a16="http://schemas.microsoft.com/office/drawing/2014/main" id="{5C3DC940-4B36-0A97-0474-99660504E4BB}"/>
              </a:ext>
            </a:extLst>
          </p:cNvPr>
          <p:cNvSpPr/>
          <p:nvPr/>
        </p:nvSpPr>
        <p:spPr>
          <a:xfrm>
            <a:off x="8146349"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Wetgeving</a:t>
            </a:r>
          </a:p>
        </p:txBody>
      </p:sp>
      <p:sp>
        <p:nvSpPr>
          <p:cNvPr id="11" name="Rechthoek: afgeronde bovenhoeken 3">
            <a:hlinkClick r:id="rId3" action="ppaction://hlinksldjump"/>
            <a:extLst>
              <a:ext uri="{FF2B5EF4-FFF2-40B4-BE49-F238E27FC236}">
                <a16:creationId xmlns:a16="http://schemas.microsoft.com/office/drawing/2014/main" id="{857A46C5-46D5-0A6C-B6D3-82D15E13B925}"/>
              </a:ext>
            </a:extLst>
          </p:cNvPr>
          <p:cNvSpPr/>
          <p:nvPr/>
        </p:nvSpPr>
        <p:spPr>
          <a:xfrm>
            <a:off x="6634347"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Vragen</a:t>
            </a:r>
          </a:p>
        </p:txBody>
      </p:sp>
      <p:sp>
        <p:nvSpPr>
          <p:cNvPr id="14" name="Rechthoek: afgeronde bovenhoeken 3">
            <a:hlinkClick r:id="rId4" action="ppaction://hlinksldjump"/>
            <a:extLst>
              <a:ext uri="{FF2B5EF4-FFF2-40B4-BE49-F238E27FC236}">
                <a16:creationId xmlns:a16="http://schemas.microsoft.com/office/drawing/2014/main" id="{C5FCD9B4-C8AE-1565-6D03-F0C8230DCFAB}"/>
              </a:ext>
            </a:extLst>
          </p:cNvPr>
          <p:cNvSpPr/>
          <p:nvPr/>
        </p:nvSpPr>
        <p:spPr>
          <a:xfrm>
            <a:off x="5122345"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VVGB-aanvragen</a:t>
            </a:r>
          </a:p>
        </p:txBody>
      </p:sp>
      <p:sp>
        <p:nvSpPr>
          <p:cNvPr id="15" name="Rechthoek: afgeronde bovenhoeken 3">
            <a:hlinkClick r:id="rId5" action="ppaction://hlinksldjump"/>
            <a:extLst>
              <a:ext uri="{FF2B5EF4-FFF2-40B4-BE49-F238E27FC236}">
                <a16:creationId xmlns:a16="http://schemas.microsoft.com/office/drawing/2014/main" id="{6B7A6FE1-CFED-539D-2516-E1C0431D1E4D}"/>
              </a:ext>
            </a:extLst>
          </p:cNvPr>
          <p:cNvSpPr/>
          <p:nvPr/>
        </p:nvSpPr>
        <p:spPr>
          <a:xfrm>
            <a:off x="3610344"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Beleggings-holding</a:t>
            </a:r>
          </a:p>
        </p:txBody>
      </p:sp>
      <p:sp>
        <p:nvSpPr>
          <p:cNvPr id="16" name="Rechthoek: afgeronde bovenhoeken 3">
            <a:hlinkClick r:id="rId6" action="ppaction://hlinksldjump"/>
            <a:extLst>
              <a:ext uri="{FF2B5EF4-FFF2-40B4-BE49-F238E27FC236}">
                <a16:creationId xmlns:a16="http://schemas.microsoft.com/office/drawing/2014/main" id="{6440299B-6E5C-D6EB-FAE2-8E87462750C5}"/>
              </a:ext>
            </a:extLst>
          </p:cNvPr>
          <p:cNvSpPr/>
          <p:nvPr/>
        </p:nvSpPr>
        <p:spPr>
          <a:xfrm>
            <a:off x="2098342" y="216003"/>
            <a:ext cx="1260000" cy="432000"/>
          </a:xfrm>
          <a:prstGeom prst="round2Same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Vergunningen</a:t>
            </a:r>
          </a:p>
        </p:txBody>
      </p:sp>
      <p:sp>
        <p:nvSpPr>
          <p:cNvPr id="17" name="Rechthoek: afgeronde bovenhoeken 3">
            <a:hlinkClick r:id="rId7" action="ppaction://hlinksldjump"/>
            <a:extLst>
              <a:ext uri="{FF2B5EF4-FFF2-40B4-BE49-F238E27FC236}">
                <a16:creationId xmlns:a16="http://schemas.microsoft.com/office/drawing/2014/main" id="{91CC2201-60DF-34F9-C45A-501D594BD6D2}"/>
              </a:ext>
            </a:extLst>
          </p:cNvPr>
          <p:cNvSpPr/>
          <p:nvPr/>
        </p:nvSpPr>
        <p:spPr>
          <a:xfrm>
            <a:off x="586341" y="216001"/>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Aanleiding</a:t>
            </a:r>
          </a:p>
        </p:txBody>
      </p:sp>
      <p:sp>
        <p:nvSpPr>
          <p:cNvPr id="19" name="Rechthoek: afgeronde bovenhoeken 3">
            <a:hlinkClick r:id="rId8" action="ppaction://hlinksldjump"/>
            <a:extLst>
              <a:ext uri="{FF2B5EF4-FFF2-40B4-BE49-F238E27FC236}">
                <a16:creationId xmlns:a16="http://schemas.microsoft.com/office/drawing/2014/main" id="{95387BEE-487E-D5BA-B067-BB49F4AA237A}"/>
              </a:ext>
            </a:extLst>
          </p:cNvPr>
          <p:cNvSpPr/>
          <p:nvPr/>
        </p:nvSpPr>
        <p:spPr>
          <a:xfrm>
            <a:off x="10342340" y="216001"/>
            <a:ext cx="1260000" cy="432000"/>
          </a:xfrm>
          <a:prstGeom prst="round2SameRect">
            <a:avLst/>
          </a:prstGeom>
          <a:solidFill>
            <a:srgbClr val="3B54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chemeClr val="bg1"/>
                </a:solidFill>
                <a:latin typeface="+mj-lt"/>
              </a:rPr>
              <a:t>Inhoud</a:t>
            </a:r>
          </a:p>
        </p:txBody>
      </p:sp>
      <p:sp>
        <p:nvSpPr>
          <p:cNvPr id="20" name="Rectangle 19">
            <a:extLst>
              <a:ext uri="{FF2B5EF4-FFF2-40B4-BE49-F238E27FC236}">
                <a16:creationId xmlns:a16="http://schemas.microsoft.com/office/drawing/2014/main" id="{D7D163A0-3F0A-D4A2-F600-EE7B46A8C581}"/>
              </a:ext>
            </a:extLst>
          </p:cNvPr>
          <p:cNvSpPr/>
          <p:nvPr/>
        </p:nvSpPr>
        <p:spPr>
          <a:xfrm>
            <a:off x="-1659" y="648001"/>
            <a:ext cx="12192000" cy="6209999"/>
          </a:xfrm>
          <a:prstGeom prst="rect">
            <a:avLst/>
          </a:prstGeom>
          <a:solidFill>
            <a:schemeClr val="bg1"/>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sp>
        <p:nvSpPr>
          <p:cNvPr id="2" name="Title 1">
            <a:extLst>
              <a:ext uri="{FF2B5EF4-FFF2-40B4-BE49-F238E27FC236}">
                <a16:creationId xmlns:a16="http://schemas.microsoft.com/office/drawing/2014/main" id="{C4585106-F2DD-4C4B-1F72-234BDA58E99C}"/>
              </a:ext>
            </a:extLst>
          </p:cNvPr>
          <p:cNvSpPr>
            <a:spLocks noGrp="1"/>
          </p:cNvSpPr>
          <p:nvPr>
            <p:ph type="title"/>
          </p:nvPr>
        </p:nvSpPr>
        <p:spPr>
          <a:ln>
            <a:noFill/>
          </a:ln>
        </p:spPr>
        <p:txBody>
          <a:bodyPr/>
          <a:lstStyle/>
          <a:p>
            <a:r>
              <a:rPr lang="nl-NL" dirty="0">
                <a:latin typeface="Verdana Pro" panose="020B0604020202020204" pitchFamily="34" charset="0"/>
              </a:rPr>
              <a:t>Kapitaalseisen (1)</a:t>
            </a:r>
          </a:p>
        </p:txBody>
      </p:sp>
      <p:sp>
        <p:nvSpPr>
          <p:cNvPr id="3" name="Content Placeholder 2">
            <a:extLst>
              <a:ext uri="{FF2B5EF4-FFF2-40B4-BE49-F238E27FC236}">
                <a16:creationId xmlns:a16="http://schemas.microsoft.com/office/drawing/2014/main" id="{5E12D0D9-7B73-F827-B5E7-7D72B672B4F3}"/>
              </a:ext>
            </a:extLst>
          </p:cNvPr>
          <p:cNvSpPr>
            <a:spLocks noGrp="1"/>
          </p:cNvSpPr>
          <p:nvPr>
            <p:ph idx="1"/>
          </p:nvPr>
        </p:nvSpPr>
        <p:spPr/>
        <p:txBody>
          <a:bodyPr numCol="2" spcCol="360000"/>
          <a:lstStyle/>
          <a:p>
            <a:pPr>
              <a:spcAft>
                <a:spcPts val="600"/>
              </a:spcAft>
            </a:pPr>
            <a:r>
              <a:rPr lang="nl-NL" b="1" dirty="0"/>
              <a:t>Berekening kapitaalseisen volgens IFR.</a:t>
            </a:r>
            <a:endParaRPr lang="nl-NL" b="1" strike="sngStrike" dirty="0"/>
          </a:p>
          <a:p>
            <a:pPr marR="0" fontAlgn="auto">
              <a:spcAft>
                <a:spcPts val="0"/>
              </a:spcAft>
              <a:buClrTx/>
              <a:buSzTx/>
              <a:tabLst/>
              <a:defRPr/>
            </a:pPr>
            <a:r>
              <a:rPr lang="nl-NL" sz="1800" dirty="0"/>
              <a:t>Deze berekening omvat zowel het permanente minimumkapitaalvereiste, de K-factorenvereiste (indien van toepassing) als het vastekostenvereiste (VKE</a:t>
            </a:r>
            <a:r>
              <a:rPr lang="nl-NL" dirty="0"/>
              <a:t>)</a:t>
            </a:r>
            <a:r>
              <a:rPr lang="nl-NL" sz="1800" dirty="0"/>
              <a:t>. Deze eisen worden hierna nader toegelicht. </a:t>
            </a:r>
          </a:p>
          <a:p>
            <a:pPr marR="0" fontAlgn="auto">
              <a:spcAft>
                <a:spcPts val="0"/>
              </a:spcAft>
              <a:buClrTx/>
              <a:buSzTx/>
              <a:tabLst/>
              <a:defRPr/>
            </a:pPr>
            <a:endParaRPr lang="nl-NL" dirty="0"/>
          </a:p>
          <a:p>
            <a:pPr marR="0" fontAlgn="auto">
              <a:spcAft>
                <a:spcPts val="0"/>
              </a:spcAft>
              <a:buClrTx/>
              <a:buSzTx/>
              <a:tabLst/>
              <a:defRPr/>
            </a:pPr>
            <a:r>
              <a:rPr lang="nl-NL" sz="1800" dirty="0"/>
              <a:t>Vervolgens is de hoogste eis leidend bij het vaststellen van het kapitaalvereiste. </a:t>
            </a:r>
          </a:p>
          <a:p>
            <a:pPr marR="0" fontAlgn="auto">
              <a:spcAft>
                <a:spcPts val="0"/>
              </a:spcAft>
              <a:buClrTx/>
              <a:buSzTx/>
              <a:tabLst/>
              <a:defRPr/>
            </a:pPr>
            <a:endParaRPr lang="nl-NL" dirty="0"/>
          </a:p>
          <a:p>
            <a:pPr marR="0" fontAlgn="auto">
              <a:spcAft>
                <a:spcPts val="0"/>
              </a:spcAft>
              <a:buClrTx/>
              <a:buSzTx/>
              <a:tabLst/>
              <a:defRPr/>
            </a:pPr>
            <a:r>
              <a:rPr lang="nl-NL" sz="1800" dirty="0"/>
              <a:t>Aan de hand van het kapitaalvereiste stelt DNB het benodigde kapitaal voor de onderneming vast. Het is dan ook van groot belang dat z</a:t>
            </a:r>
            <a:r>
              <a:rPr lang="nl-NL" dirty="0"/>
              <a:t>owel het</a:t>
            </a:r>
            <a:r>
              <a:rPr lang="nl-NL" sz="1800" dirty="0"/>
              <a:t> kapitaalvereiste als het daarvoor aan te houden kapitaal correct is vastgesteld. </a:t>
            </a:r>
          </a:p>
          <a:p>
            <a:pPr marR="0" fontAlgn="auto">
              <a:spcAft>
                <a:spcPts val="0"/>
              </a:spcAft>
              <a:buClrTx/>
              <a:buSzTx/>
              <a:tabLst/>
              <a:defRPr/>
            </a:pPr>
            <a:endParaRPr lang="nl-NL" dirty="0"/>
          </a:p>
          <a:p>
            <a:pPr marR="0" fontAlgn="auto">
              <a:spcAft>
                <a:spcPts val="0"/>
              </a:spcAft>
              <a:buClrTx/>
              <a:buSzTx/>
              <a:tabLst/>
              <a:defRPr/>
            </a:pPr>
            <a:endParaRPr lang="nl-NL" dirty="0"/>
          </a:p>
          <a:p>
            <a:pPr marR="0" fontAlgn="auto">
              <a:spcAft>
                <a:spcPts val="0"/>
              </a:spcAft>
              <a:buClrTx/>
              <a:buSzTx/>
              <a:tabLst/>
              <a:defRPr/>
            </a:pPr>
            <a:endParaRPr lang="nl-NL" dirty="0"/>
          </a:p>
          <a:p>
            <a:pPr>
              <a:spcAft>
                <a:spcPts val="600"/>
              </a:spcAft>
            </a:pPr>
            <a:r>
              <a:rPr lang="nl-NL" sz="1800" b="1" dirty="0">
                <a:latin typeface="Verdana" panose="020B0604030504040204" pitchFamily="34" charset="0"/>
                <a:ea typeface="Calibri" panose="020F0502020204030204" pitchFamily="34" charset="0"/>
                <a:cs typeface="Times New Roman" panose="02020603050405020304" pitchFamily="18" charset="0"/>
              </a:rPr>
              <a:t>(1) P</a:t>
            </a:r>
            <a:r>
              <a:rPr lang="nl-NL" b="1" dirty="0"/>
              <a:t>ermanente minimumkapitaal-vereiste </a:t>
            </a:r>
          </a:p>
          <a:p>
            <a:pPr>
              <a:spcAft>
                <a:spcPts val="600"/>
              </a:spcAft>
            </a:pPr>
            <a:r>
              <a:rPr lang="nl-NL" sz="1800" i="1" dirty="0"/>
              <a:t>Voor beleggingsondernemingen: </a:t>
            </a:r>
            <a:r>
              <a:rPr lang="nl-NL" sz="1800" dirty="0"/>
              <a:t>Op pagina 14 van </a:t>
            </a:r>
            <a:r>
              <a:rPr lang="nl-NL" sz="1800" dirty="0">
                <a:hlinkClick r:id="rId9"/>
              </a:rPr>
              <a:t>deze link</a:t>
            </a:r>
            <a:r>
              <a:rPr lang="en-US" dirty="0"/>
              <a:t> is d</a:t>
            </a:r>
            <a:r>
              <a:rPr lang="nl-NL" dirty="0"/>
              <a:t>e hoogte van de minimum </a:t>
            </a:r>
            <a:r>
              <a:rPr lang="nl-NL" sz="1800" dirty="0"/>
              <a:t>eigen vermogenseis te vinden. </a:t>
            </a:r>
          </a:p>
          <a:p>
            <a:pPr>
              <a:spcAft>
                <a:spcPts val="600"/>
              </a:spcAft>
            </a:pPr>
            <a:endParaRPr lang="nl-NL" i="1" dirty="0"/>
          </a:p>
          <a:p>
            <a:pPr>
              <a:defRPr/>
            </a:pPr>
            <a:r>
              <a:rPr lang="nl-NL" sz="1800" i="1" dirty="0"/>
              <a:t>Voor beheerders van beleggingsinstellingen: </a:t>
            </a:r>
            <a:r>
              <a:rPr lang="nl-NL" sz="1800" dirty="0"/>
              <a:t>Via </a:t>
            </a:r>
            <a:r>
              <a:rPr lang="nl-NL" sz="1800" dirty="0">
                <a:hlinkClick r:id="rId10"/>
              </a:rPr>
              <a:t>deze </a:t>
            </a:r>
            <a:r>
              <a:rPr lang="nl-NL" dirty="0">
                <a:hlinkClick r:id="rId10"/>
              </a:rPr>
              <a:t>link</a:t>
            </a:r>
            <a:r>
              <a:rPr lang="nl-NL" dirty="0"/>
              <a:t> is de minimum</a:t>
            </a:r>
            <a:r>
              <a:rPr lang="nl-NL" sz="1800" dirty="0"/>
              <a:t> eigen vermogenseisen </a:t>
            </a:r>
            <a:r>
              <a:rPr lang="nl-NL" dirty="0"/>
              <a:t>te </a:t>
            </a:r>
            <a:r>
              <a:rPr lang="nl-NL" sz="1800" dirty="0"/>
              <a:t>vinden. </a:t>
            </a:r>
          </a:p>
        </p:txBody>
      </p:sp>
      <p:sp>
        <p:nvSpPr>
          <p:cNvPr id="4" name="Rectangle 3">
            <a:hlinkClick r:id="" action="ppaction://hlinkshowjump?jump=nextslide"/>
            <a:extLst>
              <a:ext uri="{FF2B5EF4-FFF2-40B4-BE49-F238E27FC236}">
                <a16:creationId xmlns:a16="http://schemas.microsoft.com/office/drawing/2014/main" id="{5D01C55D-2718-B1CB-8EBF-7F09A19C0AD6}"/>
              </a:ext>
            </a:extLst>
          </p:cNvPr>
          <p:cNvSpPr/>
          <p:nvPr/>
        </p:nvSpPr>
        <p:spPr>
          <a:xfrm>
            <a:off x="194860" y="6228000"/>
            <a:ext cx="288000" cy="28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sp>
        <p:nvSpPr>
          <p:cNvPr id="5" name="Rectangle 4">
            <a:hlinkClick r:id="" action="ppaction://hlinkshowjump?jump=previousslide"/>
            <a:extLst>
              <a:ext uri="{FF2B5EF4-FFF2-40B4-BE49-F238E27FC236}">
                <a16:creationId xmlns:a16="http://schemas.microsoft.com/office/drawing/2014/main" id="{0196A5EB-FD9A-550C-91CD-13E452941102}"/>
              </a:ext>
            </a:extLst>
          </p:cNvPr>
          <p:cNvSpPr/>
          <p:nvPr/>
        </p:nvSpPr>
        <p:spPr>
          <a:xfrm>
            <a:off x="194860" y="5883750"/>
            <a:ext cx="288000" cy="28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pic>
        <p:nvPicPr>
          <p:cNvPr id="6" name="Graphic 5" descr="Pijl-rechts met effen opvulling">
            <a:hlinkClick r:id="" action="ppaction://hlinkshowjump?jump=previousslide"/>
            <a:extLst>
              <a:ext uri="{FF2B5EF4-FFF2-40B4-BE49-F238E27FC236}">
                <a16:creationId xmlns:a16="http://schemas.microsoft.com/office/drawing/2014/main" id="{269A4B25-6AC7-AA11-C9B9-EDA25DFED8B0}"/>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flipH="1">
            <a:off x="225803" y="5909814"/>
            <a:ext cx="226114" cy="235872"/>
          </a:xfrm>
          <a:prstGeom prst="rect">
            <a:avLst/>
          </a:prstGeom>
        </p:spPr>
      </p:pic>
      <p:pic>
        <p:nvPicPr>
          <p:cNvPr id="7" name="Graphic 6" descr="Pijl-rechts met effen opvulling">
            <a:hlinkClick r:id="" action="ppaction://hlinkshowjump?jump=nextslide"/>
            <a:extLst>
              <a:ext uri="{FF2B5EF4-FFF2-40B4-BE49-F238E27FC236}">
                <a16:creationId xmlns:a16="http://schemas.microsoft.com/office/drawing/2014/main" id="{DEE37575-4458-7715-4466-7B60F555D814}"/>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20652" y="6254064"/>
            <a:ext cx="236415" cy="235872"/>
          </a:xfrm>
          <a:prstGeom prst="rect">
            <a:avLst/>
          </a:prstGeom>
        </p:spPr>
      </p:pic>
    </p:spTree>
    <p:extLst>
      <p:ext uri="{BB962C8B-B14F-4D97-AF65-F5344CB8AC3E}">
        <p14:creationId xmlns:p14="http://schemas.microsoft.com/office/powerpoint/2010/main" val="3448442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hoek: afgeronde bovenhoeken 3">
            <a:hlinkClick r:id="rId2" action="ppaction://hlinksldjump"/>
            <a:extLst>
              <a:ext uri="{FF2B5EF4-FFF2-40B4-BE49-F238E27FC236}">
                <a16:creationId xmlns:a16="http://schemas.microsoft.com/office/drawing/2014/main" id="{5C3DC940-4B36-0A97-0474-99660504E4BB}"/>
              </a:ext>
            </a:extLst>
          </p:cNvPr>
          <p:cNvSpPr/>
          <p:nvPr/>
        </p:nvSpPr>
        <p:spPr>
          <a:xfrm>
            <a:off x="8146349"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Wetgeving</a:t>
            </a:r>
          </a:p>
        </p:txBody>
      </p:sp>
      <p:sp>
        <p:nvSpPr>
          <p:cNvPr id="11" name="Rechthoek: afgeronde bovenhoeken 3">
            <a:hlinkClick r:id="rId3" action="ppaction://hlinksldjump"/>
            <a:extLst>
              <a:ext uri="{FF2B5EF4-FFF2-40B4-BE49-F238E27FC236}">
                <a16:creationId xmlns:a16="http://schemas.microsoft.com/office/drawing/2014/main" id="{857A46C5-46D5-0A6C-B6D3-82D15E13B925}"/>
              </a:ext>
            </a:extLst>
          </p:cNvPr>
          <p:cNvSpPr/>
          <p:nvPr/>
        </p:nvSpPr>
        <p:spPr>
          <a:xfrm>
            <a:off x="6634347"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Vragen</a:t>
            </a:r>
          </a:p>
        </p:txBody>
      </p:sp>
      <p:sp>
        <p:nvSpPr>
          <p:cNvPr id="14" name="Rechthoek: afgeronde bovenhoeken 3">
            <a:hlinkClick r:id="rId4" action="ppaction://hlinksldjump"/>
            <a:extLst>
              <a:ext uri="{FF2B5EF4-FFF2-40B4-BE49-F238E27FC236}">
                <a16:creationId xmlns:a16="http://schemas.microsoft.com/office/drawing/2014/main" id="{C5FCD9B4-C8AE-1565-6D03-F0C8230DCFAB}"/>
              </a:ext>
            </a:extLst>
          </p:cNvPr>
          <p:cNvSpPr/>
          <p:nvPr/>
        </p:nvSpPr>
        <p:spPr>
          <a:xfrm>
            <a:off x="5122345"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VVGB-aanvragen</a:t>
            </a:r>
          </a:p>
        </p:txBody>
      </p:sp>
      <p:sp>
        <p:nvSpPr>
          <p:cNvPr id="15" name="Rechthoek: afgeronde bovenhoeken 3">
            <a:hlinkClick r:id="rId5" action="ppaction://hlinksldjump"/>
            <a:extLst>
              <a:ext uri="{FF2B5EF4-FFF2-40B4-BE49-F238E27FC236}">
                <a16:creationId xmlns:a16="http://schemas.microsoft.com/office/drawing/2014/main" id="{6B7A6FE1-CFED-539D-2516-E1C0431D1E4D}"/>
              </a:ext>
            </a:extLst>
          </p:cNvPr>
          <p:cNvSpPr/>
          <p:nvPr/>
        </p:nvSpPr>
        <p:spPr>
          <a:xfrm>
            <a:off x="3610344"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Beleggings-holding</a:t>
            </a:r>
          </a:p>
        </p:txBody>
      </p:sp>
      <p:sp>
        <p:nvSpPr>
          <p:cNvPr id="16" name="Rechthoek: afgeronde bovenhoeken 3">
            <a:hlinkClick r:id="rId6" action="ppaction://hlinksldjump"/>
            <a:extLst>
              <a:ext uri="{FF2B5EF4-FFF2-40B4-BE49-F238E27FC236}">
                <a16:creationId xmlns:a16="http://schemas.microsoft.com/office/drawing/2014/main" id="{6440299B-6E5C-D6EB-FAE2-8E87462750C5}"/>
              </a:ext>
            </a:extLst>
          </p:cNvPr>
          <p:cNvSpPr/>
          <p:nvPr/>
        </p:nvSpPr>
        <p:spPr>
          <a:xfrm>
            <a:off x="2098342" y="216003"/>
            <a:ext cx="1260000" cy="432000"/>
          </a:xfrm>
          <a:prstGeom prst="round2Same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Vergunningen</a:t>
            </a:r>
          </a:p>
        </p:txBody>
      </p:sp>
      <p:sp>
        <p:nvSpPr>
          <p:cNvPr id="17" name="Rechthoek: afgeronde bovenhoeken 3">
            <a:hlinkClick r:id="rId7" action="ppaction://hlinksldjump"/>
            <a:extLst>
              <a:ext uri="{FF2B5EF4-FFF2-40B4-BE49-F238E27FC236}">
                <a16:creationId xmlns:a16="http://schemas.microsoft.com/office/drawing/2014/main" id="{91CC2201-60DF-34F9-C45A-501D594BD6D2}"/>
              </a:ext>
            </a:extLst>
          </p:cNvPr>
          <p:cNvSpPr/>
          <p:nvPr/>
        </p:nvSpPr>
        <p:spPr>
          <a:xfrm>
            <a:off x="586341" y="216001"/>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Aanleiding</a:t>
            </a:r>
          </a:p>
        </p:txBody>
      </p:sp>
      <p:sp>
        <p:nvSpPr>
          <p:cNvPr id="19" name="Rechthoek: afgeronde bovenhoeken 3">
            <a:hlinkClick r:id="rId8" action="ppaction://hlinksldjump"/>
            <a:extLst>
              <a:ext uri="{FF2B5EF4-FFF2-40B4-BE49-F238E27FC236}">
                <a16:creationId xmlns:a16="http://schemas.microsoft.com/office/drawing/2014/main" id="{95387BEE-487E-D5BA-B067-BB49F4AA237A}"/>
              </a:ext>
            </a:extLst>
          </p:cNvPr>
          <p:cNvSpPr/>
          <p:nvPr/>
        </p:nvSpPr>
        <p:spPr>
          <a:xfrm>
            <a:off x="10342340" y="216001"/>
            <a:ext cx="1260000" cy="432000"/>
          </a:xfrm>
          <a:prstGeom prst="round2SameRect">
            <a:avLst/>
          </a:prstGeom>
          <a:solidFill>
            <a:srgbClr val="3B54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chemeClr val="bg1"/>
                </a:solidFill>
                <a:latin typeface="+mj-lt"/>
              </a:rPr>
              <a:t>Inhoud</a:t>
            </a:r>
          </a:p>
        </p:txBody>
      </p:sp>
      <p:sp>
        <p:nvSpPr>
          <p:cNvPr id="20" name="Rectangle 19">
            <a:extLst>
              <a:ext uri="{FF2B5EF4-FFF2-40B4-BE49-F238E27FC236}">
                <a16:creationId xmlns:a16="http://schemas.microsoft.com/office/drawing/2014/main" id="{D7D163A0-3F0A-D4A2-F600-EE7B46A8C581}"/>
              </a:ext>
            </a:extLst>
          </p:cNvPr>
          <p:cNvSpPr/>
          <p:nvPr/>
        </p:nvSpPr>
        <p:spPr>
          <a:xfrm>
            <a:off x="-1659" y="648001"/>
            <a:ext cx="12192000" cy="6209999"/>
          </a:xfrm>
          <a:prstGeom prst="rect">
            <a:avLst/>
          </a:prstGeom>
          <a:solidFill>
            <a:schemeClr val="bg1"/>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sp>
        <p:nvSpPr>
          <p:cNvPr id="2" name="Title 1">
            <a:extLst>
              <a:ext uri="{FF2B5EF4-FFF2-40B4-BE49-F238E27FC236}">
                <a16:creationId xmlns:a16="http://schemas.microsoft.com/office/drawing/2014/main" id="{C4585106-F2DD-4C4B-1F72-234BDA58E99C}"/>
              </a:ext>
            </a:extLst>
          </p:cNvPr>
          <p:cNvSpPr>
            <a:spLocks noGrp="1"/>
          </p:cNvSpPr>
          <p:nvPr>
            <p:ph type="title"/>
          </p:nvPr>
        </p:nvSpPr>
        <p:spPr>
          <a:ln>
            <a:noFill/>
          </a:ln>
        </p:spPr>
        <p:txBody>
          <a:bodyPr/>
          <a:lstStyle/>
          <a:p>
            <a:r>
              <a:rPr lang="nl-NL" dirty="0">
                <a:latin typeface="Verdana Pro" panose="020B0604020202020204" pitchFamily="34" charset="0"/>
              </a:rPr>
              <a:t>Kapitaalseisen (2)</a:t>
            </a:r>
          </a:p>
        </p:txBody>
      </p:sp>
      <p:sp>
        <p:nvSpPr>
          <p:cNvPr id="3" name="Content Placeholder 2">
            <a:extLst>
              <a:ext uri="{FF2B5EF4-FFF2-40B4-BE49-F238E27FC236}">
                <a16:creationId xmlns:a16="http://schemas.microsoft.com/office/drawing/2014/main" id="{5E12D0D9-7B73-F827-B5E7-7D72B672B4F3}"/>
              </a:ext>
            </a:extLst>
          </p:cNvPr>
          <p:cNvSpPr>
            <a:spLocks noGrp="1"/>
          </p:cNvSpPr>
          <p:nvPr>
            <p:ph idx="1"/>
          </p:nvPr>
        </p:nvSpPr>
        <p:spPr/>
        <p:txBody>
          <a:bodyPr numCol="2" spcCol="360000"/>
          <a:lstStyle/>
          <a:p>
            <a:pPr>
              <a:spcAft>
                <a:spcPts val="600"/>
              </a:spcAft>
            </a:pPr>
            <a:r>
              <a:rPr lang="nl-NL" b="1" dirty="0"/>
              <a:t>(2) K-factoren</a:t>
            </a:r>
          </a:p>
          <a:p>
            <a:pPr>
              <a:defRPr/>
            </a:pPr>
            <a:r>
              <a:rPr lang="nl-NL" sz="1800" dirty="0"/>
              <a:t>DNB verwacht bij de berekening van de      K-factoren een gedegen onderbouwing.     Voor IFR Klasse 3 ondernemingen zijn de   K-factoren niet van toepassing. Van die ondernemingen verwacht DNB een onderbouwing waaruit blijkt dat de onderneming kwalificeert als IFR Klasse 3 onderneming. In deze onderbouwing dienen de voorwaarden zoals </a:t>
            </a:r>
            <a:r>
              <a:rPr lang="nl-NL" dirty="0"/>
              <a:t>genoemd in </a:t>
            </a:r>
            <a:r>
              <a:rPr lang="nl-NL" sz="1800" dirty="0">
                <a:hlinkClick r:id="rId9"/>
              </a:rPr>
              <a:t>artikel 12, eerste lid, IFR</a:t>
            </a:r>
            <a:r>
              <a:rPr lang="nl-NL" sz="1800" dirty="0"/>
              <a:t> te worden meegenomen</a:t>
            </a:r>
            <a:r>
              <a:rPr lang="nl-NL" dirty="0"/>
              <a:t>. </a:t>
            </a:r>
          </a:p>
          <a:p>
            <a:pPr>
              <a:defRPr/>
            </a:pPr>
            <a:endParaRPr lang="nl-NL" sz="1800" dirty="0"/>
          </a:p>
          <a:p>
            <a:pPr>
              <a:defRPr/>
            </a:pPr>
            <a:r>
              <a:rPr lang="nl-NL" sz="1800" dirty="0"/>
              <a:t>DNB heeft geconstateerd dat in voorkomende gevallen de berekening van de K-factoren onjuist is, </a:t>
            </a:r>
            <a:r>
              <a:rPr lang="nl-NL" dirty="0"/>
              <a:t>als gevolg van een onjuiste toepassing van de geldende wet- en regelgeving. </a:t>
            </a:r>
          </a:p>
          <a:p>
            <a:pPr marR="0" fontAlgn="auto">
              <a:spcAft>
                <a:spcPts val="0"/>
              </a:spcAft>
              <a:buClrTx/>
              <a:buSzTx/>
              <a:tabLst/>
              <a:defRPr/>
            </a:pPr>
            <a:endParaRPr lang="nl-NL" dirty="0"/>
          </a:p>
          <a:p>
            <a:pPr marR="0" fontAlgn="auto">
              <a:spcAft>
                <a:spcPts val="0"/>
              </a:spcAft>
              <a:buClrTx/>
              <a:buSzTx/>
              <a:tabLst/>
              <a:defRPr/>
            </a:pPr>
            <a:endParaRPr lang="nl-NL" dirty="0"/>
          </a:p>
          <a:p>
            <a:pPr>
              <a:spcAft>
                <a:spcPts val="600"/>
              </a:spcAft>
            </a:pPr>
            <a:r>
              <a:rPr lang="nl-NL" b="1" dirty="0"/>
              <a:t>(3) Vastekostenvereiste</a:t>
            </a:r>
          </a:p>
          <a:p>
            <a:pPr marR="0" lvl="0" fontAlgn="auto">
              <a:spcAft>
                <a:spcPts val="0"/>
              </a:spcAft>
              <a:buClrTx/>
              <a:buSzTx/>
              <a:tabLst/>
              <a:defRPr/>
            </a:pPr>
            <a:r>
              <a:rPr lang="nl-NL" sz="1800" dirty="0"/>
              <a:t>Voor de berekening van de VKV is relevant dat in beginsel alle kosten als </a:t>
            </a:r>
            <a:r>
              <a:rPr lang="nl-NL" sz="1800" i="1" dirty="0"/>
              <a:t>‘vaste’ </a:t>
            </a:r>
            <a:r>
              <a:rPr lang="nl-NL" sz="1800" dirty="0"/>
              <a:t>kosten kwalificeren. Zie voor een nadere toelichting over de berekening van het VKV nevenstaande link </a:t>
            </a:r>
            <a:r>
              <a:rPr lang="nl-NL" dirty="0">
                <a:hlinkClick r:id="rId10"/>
              </a:rPr>
              <a:t>Berekening </a:t>
            </a:r>
            <a:r>
              <a:rPr lang="nl-NL" dirty="0" err="1">
                <a:hlinkClick r:id="rId10"/>
              </a:rPr>
              <a:t>vastekosteneis</a:t>
            </a:r>
            <a:r>
              <a:rPr lang="nl-NL" dirty="0"/>
              <a:t>.</a:t>
            </a:r>
            <a:endParaRPr lang="nl-NL" sz="1800" dirty="0"/>
          </a:p>
          <a:p>
            <a:pPr marR="0" lvl="0" fontAlgn="auto">
              <a:spcAft>
                <a:spcPts val="0"/>
              </a:spcAft>
              <a:buClrTx/>
              <a:buSzTx/>
              <a:tabLst/>
              <a:defRPr/>
            </a:pPr>
            <a:endParaRPr lang="nl-NL" sz="1800" dirty="0"/>
          </a:p>
          <a:p>
            <a:pPr marR="0" lvl="0" fontAlgn="auto">
              <a:spcAft>
                <a:spcPts val="0"/>
              </a:spcAft>
              <a:buClrTx/>
              <a:buSzTx/>
              <a:tabLst/>
              <a:defRPr/>
            </a:pPr>
            <a:r>
              <a:rPr lang="nl-NL" dirty="0"/>
              <a:t>DNB heeft geconstateerd dat de VKV steeds vaker te laag wordt vastgesteld. Dit wordt met name veroorzaakt door het ten onrechte kwalificeren van kostenposten als </a:t>
            </a:r>
            <a:r>
              <a:rPr lang="nl-NL" i="1" dirty="0"/>
              <a:t>‘variabel’.</a:t>
            </a:r>
            <a:endParaRPr lang="nl-NL" sz="1800" i="1" dirty="0"/>
          </a:p>
        </p:txBody>
      </p:sp>
      <p:sp>
        <p:nvSpPr>
          <p:cNvPr id="4" name="Rectangle 3">
            <a:hlinkClick r:id="" action="ppaction://hlinkshowjump?jump=nextslide"/>
            <a:extLst>
              <a:ext uri="{FF2B5EF4-FFF2-40B4-BE49-F238E27FC236}">
                <a16:creationId xmlns:a16="http://schemas.microsoft.com/office/drawing/2014/main" id="{4FEBA4DD-CF3B-03E8-A128-16DBB44ECD35}"/>
              </a:ext>
            </a:extLst>
          </p:cNvPr>
          <p:cNvSpPr/>
          <p:nvPr/>
        </p:nvSpPr>
        <p:spPr>
          <a:xfrm>
            <a:off x="194860" y="6228000"/>
            <a:ext cx="288000" cy="28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sp>
        <p:nvSpPr>
          <p:cNvPr id="5" name="Rectangle 4">
            <a:hlinkClick r:id="" action="ppaction://hlinkshowjump?jump=previousslide"/>
            <a:extLst>
              <a:ext uri="{FF2B5EF4-FFF2-40B4-BE49-F238E27FC236}">
                <a16:creationId xmlns:a16="http://schemas.microsoft.com/office/drawing/2014/main" id="{3975FE55-81A0-5384-CADB-37223F75A0D8}"/>
              </a:ext>
            </a:extLst>
          </p:cNvPr>
          <p:cNvSpPr/>
          <p:nvPr/>
        </p:nvSpPr>
        <p:spPr>
          <a:xfrm>
            <a:off x="194860" y="5883750"/>
            <a:ext cx="288000" cy="28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pic>
        <p:nvPicPr>
          <p:cNvPr id="6" name="Graphic 5" descr="Pijl-rechts met effen opvulling">
            <a:hlinkClick r:id="" action="ppaction://hlinkshowjump?jump=previousslide"/>
            <a:extLst>
              <a:ext uri="{FF2B5EF4-FFF2-40B4-BE49-F238E27FC236}">
                <a16:creationId xmlns:a16="http://schemas.microsoft.com/office/drawing/2014/main" id="{89654430-C0B0-D07A-03FC-63B6C3A24348}"/>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flipH="1">
            <a:off x="225803" y="5909814"/>
            <a:ext cx="226114" cy="235872"/>
          </a:xfrm>
          <a:prstGeom prst="rect">
            <a:avLst/>
          </a:prstGeom>
        </p:spPr>
      </p:pic>
      <p:pic>
        <p:nvPicPr>
          <p:cNvPr id="7" name="Graphic 6" descr="Pijl-rechts met effen opvulling">
            <a:hlinkClick r:id="" action="ppaction://hlinkshowjump?jump=nextslide"/>
            <a:extLst>
              <a:ext uri="{FF2B5EF4-FFF2-40B4-BE49-F238E27FC236}">
                <a16:creationId xmlns:a16="http://schemas.microsoft.com/office/drawing/2014/main" id="{304E6EB4-7C5C-0A54-F50E-850E326C107E}"/>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20652" y="6254064"/>
            <a:ext cx="236415" cy="235872"/>
          </a:xfrm>
          <a:prstGeom prst="rect">
            <a:avLst/>
          </a:prstGeom>
        </p:spPr>
      </p:pic>
    </p:spTree>
    <p:extLst>
      <p:ext uri="{BB962C8B-B14F-4D97-AF65-F5344CB8AC3E}">
        <p14:creationId xmlns:p14="http://schemas.microsoft.com/office/powerpoint/2010/main" val="3973775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hoek: afgeronde bovenhoeken 3">
            <a:hlinkClick r:id="rId2" action="ppaction://hlinksldjump"/>
            <a:extLst>
              <a:ext uri="{FF2B5EF4-FFF2-40B4-BE49-F238E27FC236}">
                <a16:creationId xmlns:a16="http://schemas.microsoft.com/office/drawing/2014/main" id="{5C3DC940-4B36-0A97-0474-99660504E4BB}"/>
              </a:ext>
            </a:extLst>
          </p:cNvPr>
          <p:cNvSpPr/>
          <p:nvPr/>
        </p:nvSpPr>
        <p:spPr>
          <a:xfrm>
            <a:off x="8146349"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Wetgeving</a:t>
            </a:r>
          </a:p>
        </p:txBody>
      </p:sp>
      <p:sp>
        <p:nvSpPr>
          <p:cNvPr id="11" name="Rechthoek: afgeronde bovenhoeken 3">
            <a:hlinkClick r:id="rId3" action="ppaction://hlinksldjump"/>
            <a:extLst>
              <a:ext uri="{FF2B5EF4-FFF2-40B4-BE49-F238E27FC236}">
                <a16:creationId xmlns:a16="http://schemas.microsoft.com/office/drawing/2014/main" id="{857A46C5-46D5-0A6C-B6D3-82D15E13B925}"/>
              </a:ext>
            </a:extLst>
          </p:cNvPr>
          <p:cNvSpPr/>
          <p:nvPr/>
        </p:nvSpPr>
        <p:spPr>
          <a:xfrm>
            <a:off x="6634347"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Vragen</a:t>
            </a:r>
          </a:p>
        </p:txBody>
      </p:sp>
      <p:sp>
        <p:nvSpPr>
          <p:cNvPr id="14" name="Rechthoek: afgeronde bovenhoeken 3">
            <a:hlinkClick r:id="rId4" action="ppaction://hlinksldjump"/>
            <a:extLst>
              <a:ext uri="{FF2B5EF4-FFF2-40B4-BE49-F238E27FC236}">
                <a16:creationId xmlns:a16="http://schemas.microsoft.com/office/drawing/2014/main" id="{C5FCD9B4-C8AE-1565-6D03-F0C8230DCFAB}"/>
              </a:ext>
            </a:extLst>
          </p:cNvPr>
          <p:cNvSpPr/>
          <p:nvPr/>
        </p:nvSpPr>
        <p:spPr>
          <a:xfrm>
            <a:off x="5122345"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VVGB-aanvragen</a:t>
            </a:r>
          </a:p>
        </p:txBody>
      </p:sp>
      <p:sp>
        <p:nvSpPr>
          <p:cNvPr id="15" name="Rechthoek: afgeronde bovenhoeken 3">
            <a:hlinkClick r:id="rId5" action="ppaction://hlinksldjump"/>
            <a:extLst>
              <a:ext uri="{FF2B5EF4-FFF2-40B4-BE49-F238E27FC236}">
                <a16:creationId xmlns:a16="http://schemas.microsoft.com/office/drawing/2014/main" id="{6B7A6FE1-CFED-539D-2516-E1C0431D1E4D}"/>
              </a:ext>
            </a:extLst>
          </p:cNvPr>
          <p:cNvSpPr/>
          <p:nvPr/>
        </p:nvSpPr>
        <p:spPr>
          <a:xfrm>
            <a:off x="3610344" y="216003"/>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Beleggings-holding</a:t>
            </a:r>
          </a:p>
        </p:txBody>
      </p:sp>
      <p:sp>
        <p:nvSpPr>
          <p:cNvPr id="16" name="Rechthoek: afgeronde bovenhoeken 3">
            <a:hlinkClick r:id="rId6" action="ppaction://hlinksldjump"/>
            <a:extLst>
              <a:ext uri="{FF2B5EF4-FFF2-40B4-BE49-F238E27FC236}">
                <a16:creationId xmlns:a16="http://schemas.microsoft.com/office/drawing/2014/main" id="{6440299B-6E5C-D6EB-FAE2-8E87462750C5}"/>
              </a:ext>
            </a:extLst>
          </p:cNvPr>
          <p:cNvSpPr/>
          <p:nvPr/>
        </p:nvSpPr>
        <p:spPr>
          <a:xfrm>
            <a:off x="2098342" y="216003"/>
            <a:ext cx="1260000" cy="432000"/>
          </a:xfrm>
          <a:prstGeom prst="round2Same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Vergunningen</a:t>
            </a:r>
          </a:p>
        </p:txBody>
      </p:sp>
      <p:sp>
        <p:nvSpPr>
          <p:cNvPr id="17" name="Rechthoek: afgeronde bovenhoeken 3">
            <a:hlinkClick r:id="rId7" action="ppaction://hlinksldjump"/>
            <a:extLst>
              <a:ext uri="{FF2B5EF4-FFF2-40B4-BE49-F238E27FC236}">
                <a16:creationId xmlns:a16="http://schemas.microsoft.com/office/drawing/2014/main" id="{91CC2201-60DF-34F9-C45A-501D594BD6D2}"/>
              </a:ext>
            </a:extLst>
          </p:cNvPr>
          <p:cNvSpPr/>
          <p:nvPr/>
        </p:nvSpPr>
        <p:spPr>
          <a:xfrm>
            <a:off x="586341" y="216001"/>
            <a:ext cx="1260000" cy="432000"/>
          </a:xfrm>
          <a:prstGeom prst="round2SameRect">
            <a:avLst/>
          </a:prstGeom>
          <a:solidFill>
            <a:srgbClr val="73C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rgbClr val="1226AB"/>
                </a:solidFill>
                <a:latin typeface="+mj-lt"/>
              </a:rPr>
              <a:t>Aanleiding</a:t>
            </a:r>
          </a:p>
        </p:txBody>
      </p:sp>
      <p:sp>
        <p:nvSpPr>
          <p:cNvPr id="19" name="Rechthoek: afgeronde bovenhoeken 3">
            <a:hlinkClick r:id="rId8" action="ppaction://hlinksldjump"/>
            <a:extLst>
              <a:ext uri="{FF2B5EF4-FFF2-40B4-BE49-F238E27FC236}">
                <a16:creationId xmlns:a16="http://schemas.microsoft.com/office/drawing/2014/main" id="{95387BEE-487E-D5BA-B067-BB49F4AA237A}"/>
              </a:ext>
            </a:extLst>
          </p:cNvPr>
          <p:cNvSpPr/>
          <p:nvPr/>
        </p:nvSpPr>
        <p:spPr>
          <a:xfrm>
            <a:off x="10342340" y="216001"/>
            <a:ext cx="1260000" cy="432000"/>
          </a:xfrm>
          <a:prstGeom prst="round2SameRect">
            <a:avLst/>
          </a:prstGeom>
          <a:solidFill>
            <a:srgbClr val="3B54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nl-NL" sz="1000" b="1" dirty="0">
                <a:solidFill>
                  <a:schemeClr val="bg1"/>
                </a:solidFill>
                <a:latin typeface="+mj-lt"/>
              </a:rPr>
              <a:t>Inhoud</a:t>
            </a:r>
          </a:p>
        </p:txBody>
      </p:sp>
      <p:sp>
        <p:nvSpPr>
          <p:cNvPr id="8" name="Rectangle 7">
            <a:extLst>
              <a:ext uri="{FF2B5EF4-FFF2-40B4-BE49-F238E27FC236}">
                <a16:creationId xmlns:a16="http://schemas.microsoft.com/office/drawing/2014/main" id="{645F21DA-E0BB-D595-AED7-687F777BCB3F}"/>
              </a:ext>
            </a:extLst>
          </p:cNvPr>
          <p:cNvSpPr/>
          <p:nvPr/>
        </p:nvSpPr>
        <p:spPr>
          <a:xfrm>
            <a:off x="0" y="712314"/>
            <a:ext cx="12192000" cy="6209999"/>
          </a:xfrm>
          <a:prstGeom prst="rect">
            <a:avLst/>
          </a:prstGeom>
          <a:solidFill>
            <a:schemeClr val="bg1"/>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sp>
        <p:nvSpPr>
          <p:cNvPr id="2" name="Title 1">
            <a:extLst>
              <a:ext uri="{FF2B5EF4-FFF2-40B4-BE49-F238E27FC236}">
                <a16:creationId xmlns:a16="http://schemas.microsoft.com/office/drawing/2014/main" id="{C4585106-F2DD-4C4B-1F72-234BDA58E99C}"/>
              </a:ext>
            </a:extLst>
          </p:cNvPr>
          <p:cNvSpPr>
            <a:spLocks noGrp="1"/>
          </p:cNvSpPr>
          <p:nvPr>
            <p:ph type="title"/>
          </p:nvPr>
        </p:nvSpPr>
        <p:spPr>
          <a:ln>
            <a:noFill/>
          </a:ln>
        </p:spPr>
        <p:txBody>
          <a:bodyPr/>
          <a:lstStyle/>
          <a:p>
            <a:r>
              <a:rPr lang="nl-NL" dirty="0">
                <a:latin typeface="Verdana Pro" panose="020B0604020202020204" pitchFamily="34" charset="0"/>
              </a:rPr>
              <a:t>Berekening toetsingsvermogen (1)</a:t>
            </a:r>
          </a:p>
        </p:txBody>
      </p:sp>
      <p:sp>
        <p:nvSpPr>
          <p:cNvPr id="3" name="Content Placeholder 2">
            <a:extLst>
              <a:ext uri="{FF2B5EF4-FFF2-40B4-BE49-F238E27FC236}">
                <a16:creationId xmlns:a16="http://schemas.microsoft.com/office/drawing/2014/main" id="{5E12D0D9-7B73-F827-B5E7-7D72B672B4F3}"/>
              </a:ext>
            </a:extLst>
          </p:cNvPr>
          <p:cNvSpPr>
            <a:spLocks noGrp="1"/>
          </p:cNvSpPr>
          <p:nvPr>
            <p:ph idx="1"/>
          </p:nvPr>
        </p:nvSpPr>
        <p:spPr>
          <a:xfrm>
            <a:off x="589659" y="1530494"/>
            <a:ext cx="11012681" cy="5202000"/>
          </a:xfrm>
        </p:spPr>
        <p:txBody>
          <a:bodyPr numCol="2" spcCol="360000"/>
          <a:lstStyle/>
          <a:p>
            <a:pPr>
              <a:spcAft>
                <a:spcPts val="600"/>
              </a:spcAft>
            </a:pPr>
            <a:r>
              <a:rPr lang="nl-NL" b="1" dirty="0"/>
              <a:t>Berekening toetsingsvermogen volgens IFR</a:t>
            </a:r>
          </a:p>
          <a:p>
            <a:pPr>
              <a:spcAft>
                <a:spcPts val="600"/>
              </a:spcAft>
            </a:pPr>
            <a:r>
              <a:rPr lang="nl-NL" sz="1800" dirty="0"/>
              <a:t>Het </a:t>
            </a:r>
            <a:r>
              <a:rPr lang="nl-NL" sz="1800" dirty="0">
                <a:latin typeface="Verdana"/>
              </a:rPr>
              <a:t>toetsingsvermogen bestaat uit: </a:t>
            </a:r>
          </a:p>
          <a:p>
            <a:pPr marL="285750" indent="-285750">
              <a:spcAft>
                <a:spcPts val="600"/>
              </a:spcAft>
              <a:buFont typeface="Wingdings" panose="05000000000000000000" pitchFamily="2" charset="2"/>
              <a:buChar char="§"/>
            </a:pPr>
            <a:r>
              <a:rPr lang="nl-NL" b="1" i="1" dirty="0">
                <a:latin typeface="Verdana"/>
              </a:rPr>
              <a:t>CET1-kapitaal</a:t>
            </a:r>
            <a:r>
              <a:rPr lang="nl-NL" dirty="0">
                <a:latin typeface="Verdana"/>
              </a:rPr>
              <a:t> (bijv. gestort aandelenkapitaal, agiostorting, reserves, geverifieerde winst),</a:t>
            </a:r>
          </a:p>
          <a:p>
            <a:pPr marL="285750" indent="-285750">
              <a:spcAft>
                <a:spcPts val="600"/>
              </a:spcAft>
              <a:buFont typeface="Wingdings" panose="05000000000000000000" pitchFamily="2" charset="2"/>
              <a:buChar char="§"/>
            </a:pPr>
            <a:r>
              <a:rPr lang="nl-NL" b="1" i="1" dirty="0">
                <a:latin typeface="Verdana"/>
              </a:rPr>
              <a:t>AT1-kapitaal </a:t>
            </a:r>
            <a:r>
              <a:rPr lang="nl-NL" dirty="0">
                <a:latin typeface="Verdana"/>
              </a:rPr>
              <a:t>(aanvullend vermogen dat aan zeer strikte voorwaarden dient te voldoen), en</a:t>
            </a:r>
          </a:p>
          <a:p>
            <a:pPr marL="285750" indent="-285750">
              <a:spcAft>
                <a:spcPts val="600"/>
              </a:spcAft>
              <a:buFont typeface="Wingdings" panose="05000000000000000000" pitchFamily="2" charset="2"/>
              <a:buChar char="§"/>
            </a:pPr>
            <a:r>
              <a:rPr lang="nl-NL" b="1" i="1" dirty="0">
                <a:latin typeface="Verdana"/>
              </a:rPr>
              <a:t>Tier 2 kapitaal </a:t>
            </a:r>
            <a:r>
              <a:rPr lang="nl-NL" dirty="0">
                <a:latin typeface="Verdana"/>
              </a:rPr>
              <a:t>(bijv. goedgekeurde achtergestelde leningen).</a:t>
            </a:r>
          </a:p>
          <a:p>
            <a:pPr lvl="2">
              <a:spcAft>
                <a:spcPts val="600"/>
              </a:spcAft>
            </a:pPr>
            <a:endParaRPr lang="nl-NL" dirty="0">
              <a:latin typeface="Verdana"/>
            </a:endParaRPr>
          </a:p>
          <a:p>
            <a:pPr lvl="2">
              <a:spcAft>
                <a:spcPts val="600"/>
              </a:spcAft>
            </a:pPr>
            <a:endParaRPr lang="nl-NL" dirty="0">
              <a:latin typeface="Verdana"/>
            </a:endParaRPr>
          </a:p>
          <a:p>
            <a:pPr lvl="2">
              <a:spcAft>
                <a:spcPts val="600"/>
              </a:spcAft>
            </a:pPr>
            <a:endParaRPr lang="nl-NL" dirty="0">
              <a:latin typeface="Verdana"/>
            </a:endParaRPr>
          </a:p>
          <a:p>
            <a:pPr lvl="2">
              <a:spcAft>
                <a:spcPts val="600"/>
              </a:spcAft>
            </a:pPr>
            <a:endParaRPr lang="nl-NL" dirty="0">
              <a:latin typeface="Verdana"/>
            </a:endParaRPr>
          </a:p>
          <a:p>
            <a:pPr lvl="2">
              <a:spcAft>
                <a:spcPts val="600"/>
              </a:spcAft>
            </a:pPr>
            <a:endParaRPr lang="nl-NL" dirty="0">
              <a:latin typeface="Verdana"/>
            </a:endParaRPr>
          </a:p>
          <a:p>
            <a:pPr lvl="2">
              <a:spcAft>
                <a:spcPts val="600"/>
              </a:spcAft>
            </a:pPr>
            <a:endParaRPr lang="nl-NL" dirty="0">
              <a:latin typeface="Verdana"/>
            </a:endParaRPr>
          </a:p>
          <a:p>
            <a:pPr lvl="2">
              <a:spcAft>
                <a:spcPts val="600"/>
              </a:spcAft>
            </a:pPr>
            <a:r>
              <a:rPr lang="nl-NL" dirty="0">
                <a:latin typeface="Verdana"/>
              </a:rPr>
              <a:t>Als de onderneming CET1- instrumenten uitgeeft, waarbij de voorwaarden afwijken van de reeds bestaande CET1-instrumenten, dan dient de onderneming DNB hierover voorafgaand te informeren.</a:t>
            </a:r>
          </a:p>
          <a:p>
            <a:pPr lvl="2">
              <a:spcAft>
                <a:spcPts val="600"/>
              </a:spcAft>
            </a:pPr>
            <a:r>
              <a:rPr lang="nl-NL" dirty="0">
                <a:latin typeface="Verdana"/>
              </a:rPr>
              <a:t>We raden aan om voorafgaand aan het uitgeven van AT1- en/of Tier 2 instrumenten, vanwege de complexiteit, DNB te informeren.</a:t>
            </a:r>
          </a:p>
          <a:p>
            <a:pPr lvl="2">
              <a:spcAft>
                <a:spcPts val="600"/>
              </a:spcAft>
            </a:pPr>
            <a:r>
              <a:rPr lang="nl-NL" dirty="0">
                <a:latin typeface="Verdana"/>
              </a:rPr>
              <a:t>Indien de onderneming bij de vergunningaanvraag reeds over AT1- en/of Tier 2 kapitaal beschikt, dan dient aan de hand van de geldende wet- en regelgeving te worden onderbouwd waarom de instrumenten aan de eisen voldoen. </a:t>
            </a:r>
          </a:p>
        </p:txBody>
      </p:sp>
      <p:sp>
        <p:nvSpPr>
          <p:cNvPr id="4" name="Rectangle 3">
            <a:hlinkClick r:id="" action="ppaction://hlinkshowjump?jump=nextslide"/>
            <a:extLst>
              <a:ext uri="{FF2B5EF4-FFF2-40B4-BE49-F238E27FC236}">
                <a16:creationId xmlns:a16="http://schemas.microsoft.com/office/drawing/2014/main" id="{8FA88419-CAF8-6B2E-D400-D145859F99FB}"/>
              </a:ext>
            </a:extLst>
          </p:cNvPr>
          <p:cNvSpPr/>
          <p:nvPr/>
        </p:nvSpPr>
        <p:spPr>
          <a:xfrm>
            <a:off x="194860" y="6228000"/>
            <a:ext cx="288000" cy="28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sp>
        <p:nvSpPr>
          <p:cNvPr id="5" name="Rectangle 4">
            <a:hlinkClick r:id="" action="ppaction://hlinkshowjump?jump=previousslide"/>
            <a:extLst>
              <a:ext uri="{FF2B5EF4-FFF2-40B4-BE49-F238E27FC236}">
                <a16:creationId xmlns:a16="http://schemas.microsoft.com/office/drawing/2014/main" id="{9461A76E-3487-712A-A839-4629595AD0E7}"/>
              </a:ext>
            </a:extLst>
          </p:cNvPr>
          <p:cNvSpPr/>
          <p:nvPr/>
        </p:nvSpPr>
        <p:spPr>
          <a:xfrm>
            <a:off x="194860" y="5883750"/>
            <a:ext cx="288000" cy="288000"/>
          </a:xfrm>
          <a:prstGeom prst="rect">
            <a:avLst/>
          </a:prstGeom>
          <a:solidFill>
            <a:srgbClr val="1226AB"/>
          </a:solidFill>
          <a:ln w="444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DNB Fedra Medium" pitchFamily="2" charset="0"/>
              <a:ea typeface="DNB Fedra Medium" pitchFamily="2" charset="0"/>
            </a:endParaRPr>
          </a:p>
        </p:txBody>
      </p:sp>
      <p:pic>
        <p:nvPicPr>
          <p:cNvPr id="6" name="Graphic 5" descr="Pijl-rechts met effen opvulling">
            <a:hlinkClick r:id="" action="ppaction://hlinkshowjump?jump=previousslide"/>
            <a:extLst>
              <a:ext uri="{FF2B5EF4-FFF2-40B4-BE49-F238E27FC236}">
                <a16:creationId xmlns:a16="http://schemas.microsoft.com/office/drawing/2014/main" id="{4AC35F70-9EE3-BD48-9C01-25CDB79B5B87}"/>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flipH="1">
            <a:off x="225803" y="5909814"/>
            <a:ext cx="226114" cy="235872"/>
          </a:xfrm>
          <a:prstGeom prst="rect">
            <a:avLst/>
          </a:prstGeom>
        </p:spPr>
      </p:pic>
      <p:pic>
        <p:nvPicPr>
          <p:cNvPr id="7" name="Graphic 6" descr="Pijl-rechts met effen opvulling">
            <a:hlinkClick r:id="" action="ppaction://hlinkshowjump?jump=nextslide"/>
            <a:extLst>
              <a:ext uri="{FF2B5EF4-FFF2-40B4-BE49-F238E27FC236}">
                <a16:creationId xmlns:a16="http://schemas.microsoft.com/office/drawing/2014/main" id="{0384B60D-B347-77A1-71D7-8507558FF882}"/>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20652" y="6254064"/>
            <a:ext cx="236415" cy="235872"/>
          </a:xfrm>
          <a:prstGeom prst="rect">
            <a:avLst/>
          </a:prstGeom>
        </p:spPr>
      </p:pic>
    </p:spTree>
    <p:extLst>
      <p:ext uri="{BB962C8B-B14F-4D97-AF65-F5344CB8AC3E}">
        <p14:creationId xmlns:p14="http://schemas.microsoft.com/office/powerpoint/2010/main" val="3003659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NB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DNB Verdan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3B54F5"/>
        </a:solidFill>
        <a:ln w="44450">
          <a:solidFill>
            <a:schemeClr val="bg1"/>
          </a:solidFill>
        </a:ln>
      </a:spPr>
      <a:bodyPr rtlCol="0" anchor="ctr"/>
      <a:lstStyle>
        <a:defPPr algn="ctr">
          <a:defRPr dirty="0">
            <a:latin typeface="DNB Fedra Medium" pitchFamily="2" charset="0"/>
            <a:ea typeface="DNB Fedra Medium" pitchFamily="2" charset="0"/>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DNBpresentatie  -  Alleen-lezen" id="{506FC4F9-D386-43AC-B67E-4CC2E4E91542}" vid="{09BF83D6-0A00-4AC1-A68B-61B1680841F2}"/>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E10B263BAD30640BBA7778C9354C206" ma:contentTypeVersion="12" ma:contentTypeDescription="Create a new document." ma:contentTypeScope="" ma:versionID="cc0e535b6eb4149006d241d4b8eed9eb">
  <xsd:schema xmlns:xsd="http://www.w3.org/2001/XMLSchema" xmlns:xs="http://www.w3.org/2001/XMLSchema" xmlns:p="http://schemas.microsoft.com/office/2006/metadata/properties" xmlns:ns3="b3b7042a-d377-4e88-be61-c530c0f0ce5d" xmlns:ns4="6dff1541-187f-4ce8-9b1b-32cd6ab05e50" targetNamespace="http://schemas.microsoft.com/office/2006/metadata/properties" ma:root="true" ma:fieldsID="7c3275628acb75b351fc0a79c08ef762" ns3:_="" ns4:_="">
    <xsd:import namespace="b3b7042a-d377-4e88-be61-c530c0f0ce5d"/>
    <xsd:import namespace="6dff1541-187f-4ce8-9b1b-32cd6ab05e5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3b7042a-d377-4e88-be61-c530c0f0ce5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ff1541-187f-4ce8-9b1b-32cd6ab05e5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b3b7042a-d377-4e88-be61-c530c0f0ce5d">
      <UserInfo>
        <DisplayName>Feiertag, B.J. (Ben) (COM_COM)</DisplayName>
        <AccountId>636</AccountId>
        <AccountType/>
      </UserInfo>
      <UserInfo>
        <DisplayName>Zandbergen, C. (Carlijn) (COM_COM)</DisplayName>
        <AccountId>79</AccountId>
        <AccountType/>
      </UserInfo>
      <UserInfo>
        <DisplayName>Boswinkel, M.H. (Michiel) (COM_COM)</DisplayName>
        <AccountId>116</AccountId>
        <AccountType/>
      </UserInfo>
      <UserInfo>
        <DisplayName>Hinskens, J.M. (Thijs) (COM_COM)</DisplayName>
        <AccountId>69</AccountId>
        <AccountType/>
      </UserInfo>
      <UserInfo>
        <DisplayName>Meulenbroek, R.T. (Robert) (COM_COM)</DisplayName>
        <AccountId>24</AccountId>
        <AccountType/>
      </UserInfo>
      <UserInfo>
        <DisplayName>Visser, R. (Ronald) (COM_COM)</DisplayName>
        <AccountId>64</AccountId>
        <AccountType/>
      </UserInfo>
      <UserInfo>
        <DisplayName>Slotboom, R.P. (Ruud) (COM_COM)</DisplayName>
        <AccountId>74</AccountId>
        <AccountType/>
      </UserInfo>
      <UserInfo>
        <DisplayName>Ziedses des Plantes, M. (Marieke) (COM_COM)</DisplayName>
        <AccountId>75</AccountId>
        <AccountType/>
      </UserInfo>
      <UserInfo>
        <DisplayName>Vogel, J.D.A. de (Jacinta) (COM_COM)</DisplayName>
        <AccountId>87</AccountId>
        <AccountType/>
      </UserInfo>
      <UserInfo>
        <DisplayName>Ham, N.L.J. van (Natascha) (COM_COM)</DisplayName>
        <AccountId>115</AccountId>
        <AccountType/>
      </UserInfo>
      <UserInfo>
        <DisplayName>Effing-Dijkgraaf, M.J. (Myrthe) (COM_COM)</DisplayName>
        <AccountId>671</AccountId>
        <AccountType/>
      </UserInfo>
      <UserInfo>
        <DisplayName>Wereld-de Koning, N.M. van der (Nicolien) (COM_COM)</DisplayName>
        <AccountId>76</AccountId>
        <AccountType/>
      </UserInfo>
    </SharedWithUsers>
  </documentManagement>
</p:properties>
</file>

<file path=customXml/itemProps1.xml><?xml version="1.0" encoding="utf-8"?>
<ds:datastoreItem xmlns:ds="http://schemas.openxmlformats.org/officeDocument/2006/customXml" ds:itemID="{CAD4C7C6-5E7D-4FED-AB02-88FF0B816091}">
  <ds:schemaRefs>
    <ds:schemaRef ds:uri="6dff1541-187f-4ce8-9b1b-32cd6ab05e50"/>
    <ds:schemaRef ds:uri="b3b7042a-d377-4e88-be61-c530c0f0ce5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0F8B73F-74B7-41C6-9E98-EA85BB1251FB}">
  <ds:schemaRefs>
    <ds:schemaRef ds:uri="http://schemas.microsoft.com/sharepoint/v3/contenttype/forms"/>
  </ds:schemaRefs>
</ds:datastoreItem>
</file>

<file path=customXml/itemProps3.xml><?xml version="1.0" encoding="utf-8"?>
<ds:datastoreItem xmlns:ds="http://schemas.openxmlformats.org/officeDocument/2006/customXml" ds:itemID="{7D88B263-1273-4588-80BF-13D202FAA836}">
  <ds:schemaRefs>
    <ds:schemaRef ds:uri="http://schemas.microsoft.com/office/2006/metadata/properties"/>
    <ds:schemaRef ds:uri="http://purl.org/dc/terms/"/>
    <ds:schemaRef ds:uri="http://purl.org/dc/dcmitype/"/>
    <ds:schemaRef ds:uri="6dff1541-187f-4ce8-9b1b-32cd6ab05e50"/>
    <ds:schemaRef ds:uri="http://schemas.microsoft.com/office/2006/documentManagement/types"/>
    <ds:schemaRef ds:uri="http://purl.org/dc/elements/1.1/"/>
    <ds:schemaRef ds:uri="http://www.w3.org/XML/1998/namespace"/>
    <ds:schemaRef ds:uri="http://schemas.microsoft.com/office/infopath/2007/PartnerControls"/>
    <ds:schemaRef ds:uri="http://schemas.openxmlformats.org/package/2006/metadata/core-properties"/>
    <ds:schemaRef ds:uri="b3b7042a-d377-4e88-be61-c530c0f0ce5d"/>
  </ds:schemaRefs>
</ds:datastoreItem>
</file>

<file path=docMetadata/LabelInfo.xml><?xml version="1.0" encoding="utf-8"?>
<clbl:labelList xmlns:clbl="http://schemas.microsoft.com/office/2020/mipLabelMetadata">
  <clbl:label id="{1ddf9560-f40a-4faa-b693-65e98d55b544}" enabled="1" method="Privileged" siteId="{9ecbd628-0072-405d-8567-32c6750b0d3e}" removed="0"/>
</clbl:labelList>
</file>

<file path=docProps/app.xml><?xml version="1.0" encoding="utf-8"?>
<Properties xmlns="http://schemas.openxmlformats.org/officeDocument/2006/extended-properties" xmlns:vt="http://schemas.openxmlformats.org/officeDocument/2006/docPropsVTypes">
  <Template>DNB basispresentatie</Template>
  <TotalTime>4502</TotalTime>
  <Words>2481</Words>
  <Application>Microsoft Office PowerPoint</Application>
  <PresentationFormat>Breedbeeld</PresentationFormat>
  <Paragraphs>346</Paragraphs>
  <Slides>18</Slides>
  <Notes>6</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18</vt:i4>
      </vt:variant>
    </vt:vector>
  </HeadingPairs>
  <TitlesOfParts>
    <vt:vector size="25" baseType="lpstr">
      <vt:lpstr>Arial</vt:lpstr>
      <vt:lpstr>Calibri</vt:lpstr>
      <vt:lpstr>DNB Fedra Medium</vt:lpstr>
      <vt:lpstr>Verdana</vt:lpstr>
      <vt:lpstr>Verdana Pro</vt:lpstr>
      <vt:lpstr>Wingdings</vt:lpstr>
      <vt:lpstr>DNB2022</vt:lpstr>
      <vt:lpstr>Prudentiële aandachtspunten bij aanvragen en in het doorlopend toezicht</vt:lpstr>
      <vt:lpstr>Inhoud </vt:lpstr>
      <vt:lpstr>Aanleiding</vt:lpstr>
      <vt:lpstr>Procedure van de vergunningaanvraag</vt:lpstr>
      <vt:lpstr>DNB neemt dossiers in behandeling zodra ze volledig zijn</vt:lpstr>
      <vt:lpstr>Balans &amp; Begroting</vt:lpstr>
      <vt:lpstr>Kapitaalseisen (1)</vt:lpstr>
      <vt:lpstr>Kapitaalseisen (2)</vt:lpstr>
      <vt:lpstr>Berekening toetsingsvermogen (1)</vt:lpstr>
      <vt:lpstr>Berekening toetsingsvermogen (2)</vt:lpstr>
      <vt:lpstr>Berekening toetsingsvermogen (3)</vt:lpstr>
      <vt:lpstr>AO/IC</vt:lpstr>
      <vt:lpstr>Businessplan</vt:lpstr>
      <vt:lpstr>Beleggingsholding</vt:lpstr>
      <vt:lpstr>VVGB-aanvragen</vt:lpstr>
      <vt:lpstr>Vragen</vt:lpstr>
      <vt:lpstr>Relevante wetsartikelen (niet-limitatief)</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Standaard DNB presentatie 2023</dc:title>
  <dc:creator>Wereld-de Koning, N.M. (Nicolien) (COM_COM)</dc:creator>
  <cp:lastModifiedBy>Visser, J. (Jacques) (TGBB_BOBI)</cp:lastModifiedBy>
  <cp:revision>22</cp:revision>
  <cp:lastPrinted>2022-12-30T11:38:25Z</cp:lastPrinted>
  <dcterms:created xsi:type="dcterms:W3CDTF">2022-12-29T07:56:30Z</dcterms:created>
  <dcterms:modified xsi:type="dcterms:W3CDTF">2025-02-05T13:46:03Z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0x0101005E10B263BAD30640BBA7778C9354C206</vt:lpwstr>
  </property>
  <property fmtid="{D5CDD505-2E9C-101B-9397-08002B2CF9AE}" pid="3" name="DNB_Status">
    <vt:lpwstr>4;#Lopend|9178452f-7c5d-4617-8a9d-cb6cbffbcbfc</vt:lpwstr>
  </property>
  <property fmtid="{D5CDD505-2E9C-101B-9397-08002B2CF9AE}" pid="4" name="MediaServiceImageTags">
    <vt:lpwstr/>
  </property>
  <property fmtid="{D5CDD505-2E9C-101B-9397-08002B2CF9AE}" pid="5" name="DNB_Afdelingslabel">
    <vt:lpwstr>3;#Communicatie|1abca4ec-481e-4451-af47-3336b352c009</vt:lpwstr>
  </property>
  <property fmtid="{D5CDD505-2E9C-101B-9397-08002B2CF9AE}" pid="6" name="DNB_Divisie">
    <vt:lpwstr/>
  </property>
  <property fmtid="{D5CDD505-2E9C-101B-9397-08002B2CF9AE}" pid="7" name="_dlc_DocIdItemGuid">
    <vt:lpwstr>abb200fc-76ff-429e-9952-e5b173153b45</vt:lpwstr>
  </property>
  <property fmtid="{D5CDD505-2E9C-101B-9397-08002B2CF9AE}" pid="8" name="DNB_KennisLabel">
    <vt:lpwstr/>
  </property>
  <property fmtid="{D5CDD505-2E9C-101B-9397-08002B2CF9AE}" pid="9" name="DNB_Afdeling">
    <vt:lpwstr>1;#Communicatie|31f33677-fe92-46a4-a510-aa89c13b902d</vt:lpwstr>
  </property>
  <property fmtid="{D5CDD505-2E9C-101B-9397-08002B2CF9AE}" pid="10" name="ClassificationContentMarkingHeaderLocations">
    <vt:lpwstr>DNB2022:5</vt:lpwstr>
  </property>
  <property fmtid="{D5CDD505-2E9C-101B-9397-08002B2CF9AE}" pid="11" name="ClassificationContentMarkingHeaderText">
    <vt:lpwstr>| DNB PUBLIC |</vt:lpwstr>
  </property>
</Properties>
</file>