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6"/>
  </p:sldMasterIdLst>
  <p:notesMasterIdLst>
    <p:notesMasterId r:id="rId61"/>
  </p:notesMasterIdLst>
  <p:sldIdLst>
    <p:sldId id="292" r:id="rId7"/>
    <p:sldId id="266" r:id="rId8"/>
    <p:sldId id="291" r:id="rId9"/>
    <p:sldId id="286" r:id="rId10"/>
    <p:sldId id="293" r:id="rId11"/>
    <p:sldId id="287" r:id="rId12"/>
    <p:sldId id="288" r:id="rId13"/>
    <p:sldId id="268"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07" r:id="rId42"/>
    <p:sldId id="327" r:id="rId43"/>
    <p:sldId id="330" r:id="rId44"/>
    <p:sldId id="331" r:id="rId45"/>
    <p:sldId id="329" r:id="rId46"/>
    <p:sldId id="332" r:id="rId47"/>
    <p:sldId id="333" r:id="rId48"/>
    <p:sldId id="334" r:id="rId49"/>
    <p:sldId id="337" r:id="rId50"/>
    <p:sldId id="336" r:id="rId51"/>
    <p:sldId id="335" r:id="rId52"/>
    <p:sldId id="338" r:id="rId53"/>
    <p:sldId id="339" r:id="rId54"/>
    <p:sldId id="328" r:id="rId55"/>
    <p:sldId id="308" r:id="rId56"/>
    <p:sldId id="309" r:id="rId57"/>
    <p:sldId id="310" r:id="rId58"/>
    <p:sldId id="311" r:id="rId59"/>
    <p:sldId id="312" r:id="rId60"/>
  </p:sldIdLst>
  <p:sldSz cx="9144000" cy="5143500" type="screen16x9"/>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211261"/>
    <a:srgbClr val="323E48"/>
    <a:srgbClr val="410099"/>
    <a:srgbClr val="7B98AC"/>
    <a:srgbClr val="D7CCAF"/>
    <a:srgbClr val="000000"/>
    <a:srgbClr val="EAE7F4"/>
    <a:srgbClr val="988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11" autoAdjust="0"/>
    <p:restoredTop sz="81243" autoAdjust="0"/>
  </p:normalViewPr>
  <p:slideViewPr>
    <p:cSldViewPr snapToGrid="0" showGuides="1">
      <p:cViewPr varScale="1">
        <p:scale>
          <a:sx n="122" d="100"/>
          <a:sy n="122" d="100"/>
        </p:scale>
        <p:origin x="480" y="96"/>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900D5B51-A3C5-4FC7-8A0D-54EFEFAFACD3}" type="datetimeFigureOut">
              <a:rPr lang="nl-NL" smtClean="0"/>
              <a:t>29-06-2017</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F9513F78-5509-4637-B397-C3DEABA56153}" type="slidenum">
              <a:rPr lang="nl-NL" smtClean="0"/>
              <a:t>‹nr.›</a:t>
            </a:fld>
            <a:endParaRPr lang="nl-NL"/>
          </a:p>
        </p:txBody>
      </p:sp>
    </p:spTree>
    <p:extLst>
      <p:ext uri="{BB962C8B-B14F-4D97-AF65-F5344CB8AC3E}">
        <p14:creationId xmlns:p14="http://schemas.microsoft.com/office/powerpoint/2010/main" val="4138850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9513F78-5509-4637-B397-C3DEABA56153}" type="slidenum">
              <a:rPr lang="nl-NL" smtClean="0"/>
              <a:t>2</a:t>
            </a:fld>
            <a:endParaRPr lang="nl-NL"/>
          </a:p>
        </p:txBody>
      </p:sp>
    </p:spTree>
    <p:extLst>
      <p:ext uri="{BB962C8B-B14F-4D97-AF65-F5344CB8AC3E}">
        <p14:creationId xmlns:p14="http://schemas.microsoft.com/office/powerpoint/2010/main" val="2959575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28</a:t>
            </a:fld>
            <a:endParaRPr lang="nl-NL"/>
          </a:p>
        </p:txBody>
      </p:sp>
    </p:spTree>
    <p:extLst>
      <p:ext uri="{BB962C8B-B14F-4D97-AF65-F5344CB8AC3E}">
        <p14:creationId xmlns:p14="http://schemas.microsoft.com/office/powerpoint/2010/main" val="1619874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29</a:t>
            </a:fld>
            <a:endParaRPr lang="nl-NL"/>
          </a:p>
        </p:txBody>
      </p:sp>
    </p:spTree>
    <p:extLst>
      <p:ext uri="{BB962C8B-B14F-4D97-AF65-F5344CB8AC3E}">
        <p14:creationId xmlns:p14="http://schemas.microsoft.com/office/powerpoint/2010/main" val="1319367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30</a:t>
            </a:fld>
            <a:endParaRPr lang="nl-NL"/>
          </a:p>
        </p:txBody>
      </p:sp>
    </p:spTree>
    <p:extLst>
      <p:ext uri="{BB962C8B-B14F-4D97-AF65-F5344CB8AC3E}">
        <p14:creationId xmlns:p14="http://schemas.microsoft.com/office/powerpoint/2010/main" val="3869355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31</a:t>
            </a:fld>
            <a:endParaRPr lang="nl-NL"/>
          </a:p>
        </p:txBody>
      </p:sp>
    </p:spTree>
    <p:extLst>
      <p:ext uri="{BB962C8B-B14F-4D97-AF65-F5344CB8AC3E}">
        <p14:creationId xmlns:p14="http://schemas.microsoft.com/office/powerpoint/2010/main" val="4030678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32</a:t>
            </a:fld>
            <a:endParaRPr lang="nl-NL"/>
          </a:p>
        </p:txBody>
      </p:sp>
    </p:spTree>
    <p:extLst>
      <p:ext uri="{BB962C8B-B14F-4D97-AF65-F5344CB8AC3E}">
        <p14:creationId xmlns:p14="http://schemas.microsoft.com/office/powerpoint/2010/main" val="3244996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33</a:t>
            </a:fld>
            <a:endParaRPr lang="nl-NL"/>
          </a:p>
        </p:txBody>
      </p:sp>
    </p:spTree>
    <p:extLst>
      <p:ext uri="{BB962C8B-B14F-4D97-AF65-F5344CB8AC3E}">
        <p14:creationId xmlns:p14="http://schemas.microsoft.com/office/powerpoint/2010/main" val="2717394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34</a:t>
            </a:fld>
            <a:endParaRPr lang="nl-NL"/>
          </a:p>
        </p:txBody>
      </p:sp>
    </p:spTree>
    <p:extLst>
      <p:ext uri="{BB962C8B-B14F-4D97-AF65-F5344CB8AC3E}">
        <p14:creationId xmlns:p14="http://schemas.microsoft.com/office/powerpoint/2010/main" val="3440195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9513F78-5509-4637-B397-C3DEABA56153}" type="slidenum">
              <a:rPr lang="nl-NL" smtClean="0"/>
              <a:t>37</a:t>
            </a:fld>
            <a:endParaRPr lang="nl-NL"/>
          </a:p>
        </p:txBody>
      </p:sp>
    </p:spTree>
    <p:extLst>
      <p:ext uri="{BB962C8B-B14F-4D97-AF65-F5344CB8AC3E}">
        <p14:creationId xmlns:p14="http://schemas.microsoft.com/office/powerpoint/2010/main" val="667442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9513F78-5509-4637-B397-C3DEABA56153}" type="slidenum">
              <a:rPr lang="nl-NL" smtClean="0"/>
              <a:t>38</a:t>
            </a:fld>
            <a:endParaRPr lang="nl-NL"/>
          </a:p>
        </p:txBody>
      </p:sp>
    </p:spTree>
    <p:extLst>
      <p:ext uri="{BB962C8B-B14F-4D97-AF65-F5344CB8AC3E}">
        <p14:creationId xmlns:p14="http://schemas.microsoft.com/office/powerpoint/2010/main" val="31015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9513F78-5509-4637-B397-C3DEABA56153}" type="slidenum">
              <a:rPr lang="nl-NL" smtClean="0"/>
              <a:t>39</a:t>
            </a:fld>
            <a:endParaRPr lang="nl-NL"/>
          </a:p>
        </p:txBody>
      </p:sp>
    </p:spTree>
    <p:extLst>
      <p:ext uri="{BB962C8B-B14F-4D97-AF65-F5344CB8AC3E}">
        <p14:creationId xmlns:p14="http://schemas.microsoft.com/office/powerpoint/2010/main" val="3573449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dirty="0" smtClean="0"/>
              <a:t>In het allereerste begin kregen we de data op allerlei manieren aangeleverd, waaronder zelfs memory sticks. Destijds verliepen de contacten via uitvoerende toezichtafdelingen zelf. Al snel werd deze rapportage overgedragen aan Statistiek, omdat toezicht zelf het niet meer kon behappen. Toen heeft Statistiek er een e-Line containerrapportage van gemaakt. En successievelijk de taxonomie wat strikter gemaakt zodat we aan DNB-zijde het inlezen wat beter konden automatiseren. In het begin deden we er soms maanden over om alle bestanden in te lezen, omdat we soms ook technische zaken moesten aanpassen in de bestanden. Nu kan het binnen een week gebeurd zijn.</a:t>
            </a:r>
          </a:p>
        </p:txBody>
      </p:sp>
      <p:sp>
        <p:nvSpPr>
          <p:cNvPr id="4" name="Slide Number Placeholder 3"/>
          <p:cNvSpPr>
            <a:spLocks noGrp="1"/>
          </p:cNvSpPr>
          <p:nvPr>
            <p:ph type="sldNum" sz="quarter" idx="10"/>
          </p:nvPr>
        </p:nvSpPr>
        <p:spPr/>
        <p:txBody>
          <a:bodyPr/>
          <a:lstStyle/>
          <a:p>
            <a:fld id="{F9513F78-5509-4637-B397-C3DEABA56153}" type="slidenum">
              <a:rPr lang="nl-NL" smtClean="0"/>
              <a:t>4</a:t>
            </a:fld>
            <a:endParaRPr lang="nl-NL"/>
          </a:p>
        </p:txBody>
      </p:sp>
    </p:spTree>
    <p:extLst>
      <p:ext uri="{BB962C8B-B14F-4D97-AF65-F5344CB8AC3E}">
        <p14:creationId xmlns:p14="http://schemas.microsoft.com/office/powerpoint/2010/main" val="1830405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9513F78-5509-4637-B397-C3DEABA56153}" type="slidenum">
              <a:rPr lang="nl-NL" smtClean="0"/>
              <a:t>40</a:t>
            </a:fld>
            <a:endParaRPr lang="nl-NL"/>
          </a:p>
        </p:txBody>
      </p:sp>
    </p:spTree>
    <p:extLst>
      <p:ext uri="{BB962C8B-B14F-4D97-AF65-F5344CB8AC3E}">
        <p14:creationId xmlns:p14="http://schemas.microsoft.com/office/powerpoint/2010/main" val="3409265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9513F78-5509-4637-B397-C3DEABA56153}" type="slidenum">
              <a:rPr lang="nl-NL" smtClean="0"/>
              <a:t>41</a:t>
            </a:fld>
            <a:endParaRPr lang="nl-NL"/>
          </a:p>
        </p:txBody>
      </p:sp>
    </p:spTree>
    <p:extLst>
      <p:ext uri="{BB962C8B-B14F-4D97-AF65-F5344CB8AC3E}">
        <p14:creationId xmlns:p14="http://schemas.microsoft.com/office/powerpoint/2010/main" val="3356706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9513F78-5509-4637-B397-C3DEABA56153}" type="slidenum">
              <a:rPr lang="nl-NL" smtClean="0"/>
              <a:t>42</a:t>
            </a:fld>
            <a:endParaRPr lang="nl-NL"/>
          </a:p>
        </p:txBody>
      </p:sp>
    </p:spTree>
    <p:extLst>
      <p:ext uri="{BB962C8B-B14F-4D97-AF65-F5344CB8AC3E}">
        <p14:creationId xmlns:p14="http://schemas.microsoft.com/office/powerpoint/2010/main" val="3252030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9513F78-5509-4637-B397-C3DEABA56153}" type="slidenum">
              <a:rPr lang="nl-NL" smtClean="0"/>
              <a:t>43</a:t>
            </a:fld>
            <a:endParaRPr lang="nl-NL"/>
          </a:p>
        </p:txBody>
      </p:sp>
    </p:spTree>
    <p:extLst>
      <p:ext uri="{BB962C8B-B14F-4D97-AF65-F5344CB8AC3E}">
        <p14:creationId xmlns:p14="http://schemas.microsoft.com/office/powerpoint/2010/main" val="2736484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9513F78-5509-4637-B397-C3DEABA56153}" type="slidenum">
              <a:rPr lang="nl-NL" smtClean="0"/>
              <a:t>44</a:t>
            </a:fld>
            <a:endParaRPr lang="nl-NL"/>
          </a:p>
        </p:txBody>
      </p:sp>
    </p:spTree>
    <p:extLst>
      <p:ext uri="{BB962C8B-B14F-4D97-AF65-F5344CB8AC3E}">
        <p14:creationId xmlns:p14="http://schemas.microsoft.com/office/powerpoint/2010/main" val="3359422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9513F78-5509-4637-B397-C3DEABA56153}" type="slidenum">
              <a:rPr lang="nl-NL" smtClean="0"/>
              <a:t>45</a:t>
            </a:fld>
            <a:endParaRPr lang="nl-NL"/>
          </a:p>
        </p:txBody>
      </p:sp>
    </p:spTree>
    <p:extLst>
      <p:ext uri="{BB962C8B-B14F-4D97-AF65-F5344CB8AC3E}">
        <p14:creationId xmlns:p14="http://schemas.microsoft.com/office/powerpoint/2010/main" val="1979535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9513F78-5509-4637-B397-C3DEABA56153}" type="slidenum">
              <a:rPr lang="nl-NL" smtClean="0"/>
              <a:t>46</a:t>
            </a:fld>
            <a:endParaRPr lang="nl-NL"/>
          </a:p>
        </p:txBody>
      </p:sp>
    </p:spTree>
    <p:extLst>
      <p:ext uri="{BB962C8B-B14F-4D97-AF65-F5344CB8AC3E}">
        <p14:creationId xmlns:p14="http://schemas.microsoft.com/office/powerpoint/2010/main" val="437357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9513F78-5509-4637-B397-C3DEABA56153}" type="slidenum">
              <a:rPr lang="nl-NL" smtClean="0"/>
              <a:t>47</a:t>
            </a:fld>
            <a:endParaRPr lang="nl-NL"/>
          </a:p>
        </p:txBody>
      </p:sp>
    </p:spTree>
    <p:extLst>
      <p:ext uri="{BB962C8B-B14F-4D97-AF65-F5344CB8AC3E}">
        <p14:creationId xmlns:p14="http://schemas.microsoft.com/office/powerpoint/2010/main" val="3719038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9513F78-5509-4637-B397-C3DEABA56153}" type="slidenum">
              <a:rPr lang="nl-NL" smtClean="0"/>
              <a:t>48</a:t>
            </a:fld>
            <a:endParaRPr lang="nl-NL"/>
          </a:p>
        </p:txBody>
      </p:sp>
    </p:spTree>
    <p:extLst>
      <p:ext uri="{BB962C8B-B14F-4D97-AF65-F5344CB8AC3E}">
        <p14:creationId xmlns:p14="http://schemas.microsoft.com/office/powerpoint/2010/main" val="959402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9513F78-5509-4637-B397-C3DEABA56153}" type="slidenum">
              <a:rPr lang="nl-NL" smtClean="0"/>
              <a:t>49</a:t>
            </a:fld>
            <a:endParaRPr lang="nl-NL"/>
          </a:p>
        </p:txBody>
      </p:sp>
    </p:spTree>
    <p:extLst>
      <p:ext uri="{BB962C8B-B14F-4D97-AF65-F5344CB8AC3E}">
        <p14:creationId xmlns:p14="http://schemas.microsoft.com/office/powerpoint/2010/main" val="1384993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dirty="0" smtClean="0"/>
              <a:t>Dergelijke analyse worden van hoog tot laag gebruikt en zijn zeer nuttig om kwetsbaarheden in kaart te brengen. Tegelijk kan het ook helpen om mythes die over de Nederlandse hypotheekmarkt leven door te prikken, ook voor bijvoorbeeld instellingen als het IMF.</a:t>
            </a:r>
          </a:p>
        </p:txBody>
      </p:sp>
      <p:sp>
        <p:nvSpPr>
          <p:cNvPr id="4" name="Slide Number Placeholder 3"/>
          <p:cNvSpPr>
            <a:spLocks noGrp="1"/>
          </p:cNvSpPr>
          <p:nvPr>
            <p:ph type="sldNum" sz="quarter" idx="10"/>
          </p:nvPr>
        </p:nvSpPr>
        <p:spPr/>
        <p:txBody>
          <a:bodyPr/>
          <a:lstStyle/>
          <a:p>
            <a:fld id="{F9513F78-5509-4637-B397-C3DEABA56153}" type="slidenum">
              <a:rPr lang="nl-NL" smtClean="0"/>
              <a:t>5</a:t>
            </a:fld>
            <a:endParaRPr lang="nl-NL"/>
          </a:p>
        </p:txBody>
      </p:sp>
    </p:spTree>
    <p:extLst>
      <p:ext uri="{BB962C8B-B14F-4D97-AF65-F5344CB8AC3E}">
        <p14:creationId xmlns:p14="http://schemas.microsoft.com/office/powerpoint/2010/main" val="2118878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7</a:t>
            </a:fld>
            <a:endParaRPr lang="nl-NL"/>
          </a:p>
        </p:txBody>
      </p:sp>
    </p:spTree>
    <p:extLst>
      <p:ext uri="{BB962C8B-B14F-4D97-AF65-F5344CB8AC3E}">
        <p14:creationId xmlns:p14="http://schemas.microsoft.com/office/powerpoint/2010/main" val="3633367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15</a:t>
            </a:fld>
            <a:endParaRPr lang="nl-NL"/>
          </a:p>
        </p:txBody>
      </p:sp>
    </p:spTree>
    <p:extLst>
      <p:ext uri="{BB962C8B-B14F-4D97-AF65-F5344CB8AC3E}">
        <p14:creationId xmlns:p14="http://schemas.microsoft.com/office/powerpoint/2010/main" val="341759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9513F78-5509-4637-B397-C3DEABA56153}" type="slidenum">
              <a:rPr lang="nl-NL" smtClean="0"/>
              <a:t>20</a:t>
            </a:fld>
            <a:endParaRPr lang="nl-NL"/>
          </a:p>
        </p:txBody>
      </p:sp>
    </p:spTree>
    <p:extLst>
      <p:ext uri="{BB962C8B-B14F-4D97-AF65-F5344CB8AC3E}">
        <p14:creationId xmlns:p14="http://schemas.microsoft.com/office/powerpoint/2010/main" val="854492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9513F78-5509-4637-B397-C3DEABA56153}" type="slidenum">
              <a:rPr lang="nl-NL" smtClean="0"/>
              <a:t>22</a:t>
            </a:fld>
            <a:endParaRPr lang="nl-NL"/>
          </a:p>
        </p:txBody>
      </p:sp>
    </p:spTree>
    <p:extLst>
      <p:ext uri="{BB962C8B-B14F-4D97-AF65-F5344CB8AC3E}">
        <p14:creationId xmlns:p14="http://schemas.microsoft.com/office/powerpoint/2010/main" val="1792867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26</a:t>
            </a:fld>
            <a:endParaRPr lang="nl-NL"/>
          </a:p>
        </p:txBody>
      </p:sp>
    </p:spTree>
    <p:extLst>
      <p:ext uri="{BB962C8B-B14F-4D97-AF65-F5344CB8AC3E}">
        <p14:creationId xmlns:p14="http://schemas.microsoft.com/office/powerpoint/2010/main" val="1077407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27</a:t>
            </a:fld>
            <a:endParaRPr lang="nl-NL"/>
          </a:p>
        </p:txBody>
      </p:sp>
    </p:spTree>
    <p:extLst>
      <p:ext uri="{BB962C8B-B14F-4D97-AF65-F5344CB8AC3E}">
        <p14:creationId xmlns:p14="http://schemas.microsoft.com/office/powerpoint/2010/main" val="1070424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Foto">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
            <a:ext cx="9144000" cy="5141763"/>
          </a:xfrm>
          <a:prstGeom prst="rect">
            <a:avLst/>
          </a:prstGeom>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8808" y="3574135"/>
            <a:ext cx="2439903" cy="781434"/>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a:xfrm>
            <a:off x="316830" y="1651735"/>
            <a:ext cx="6505210" cy="1834754"/>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a:xfrm>
            <a:off x="316832" y="2123136"/>
            <a:ext cx="6505208" cy="457638"/>
          </a:xfrm>
          <a:noFill/>
        </p:spPr>
        <p:txBody>
          <a:bodyPr lIns="201600" tIns="0" rIns="201600" bIns="0" anchor="t" anchorCtr="0">
            <a:normAutofit/>
          </a:bodyPr>
          <a:lstStyle>
            <a:lvl1pPr algn="l">
              <a:lnSpc>
                <a:spcPts val="3750"/>
              </a:lnSpc>
              <a:defRPr sz="3750">
                <a:solidFill>
                  <a:srgbClr val="EAE7F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16831" y="2581220"/>
            <a:ext cx="6505209" cy="498864"/>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Tijdelijke aanduiding voor inhoud 7"/>
          <p:cNvSpPr>
            <a:spLocks noGrp="1"/>
          </p:cNvSpPr>
          <p:nvPr>
            <p:ph sz="quarter" idx="13" hasCustomPrompt="1"/>
          </p:nvPr>
        </p:nvSpPr>
        <p:spPr>
          <a:xfrm>
            <a:off x="317500" y="3028759"/>
            <a:ext cx="6504540" cy="457200"/>
          </a:xfrm>
        </p:spPr>
        <p:txBody>
          <a:bodyPr lIns="201600" tIns="0" rIns="201600" bIns="0"/>
          <a:lstStyle>
            <a:lvl1pPr marL="0" indent="0">
              <a:lnSpc>
                <a:spcPts val="3750"/>
              </a:lnSpc>
              <a:buNone/>
              <a:defRPr sz="2500" b="0" baseline="0">
                <a:solidFill>
                  <a:srgbClr val="9888C0"/>
                </a:solidFill>
              </a:defRPr>
            </a:lvl1pPr>
          </a:lstStyle>
          <a:p>
            <a:pPr lvl="0"/>
            <a:r>
              <a:rPr lang="nl-NL" dirty="0" smtClean="0"/>
              <a:t>Klik om de auteur en datum in te typen.</a:t>
            </a:r>
          </a:p>
        </p:txBody>
      </p:sp>
    </p:spTree>
    <p:extLst>
      <p:ext uri="{BB962C8B-B14F-4D97-AF65-F5344CB8AC3E}">
        <p14:creationId xmlns:p14="http://schemas.microsoft.com/office/powerpoint/2010/main" val="221026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nl-NL"/>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nl-NL"/>
          </a:p>
        </p:txBody>
      </p:sp>
      <p:sp>
        <p:nvSpPr>
          <p:cNvPr id="13" name="Date Placeholder 3"/>
          <p:cNvSpPr>
            <a:spLocks noGrp="1"/>
          </p:cNvSpPr>
          <p:nvPr>
            <p:ph type="dt" sz="half" idx="10"/>
          </p:nvPr>
        </p:nvSpPr>
        <p:spPr>
          <a:xfrm>
            <a:off x="8134350" y="4838702"/>
            <a:ext cx="742950" cy="176493"/>
          </a:xfrm>
          <a:prstGeom prst="rect">
            <a:avLst/>
          </a:prstGeom>
        </p:spPr>
        <p:txBody>
          <a:bodyPr/>
          <a:lstStyle>
            <a:lvl1pPr>
              <a:defRPr sz="800">
                <a:solidFill>
                  <a:schemeClr val="tx1"/>
                </a:solidFill>
              </a:defRPr>
            </a:lvl1pPr>
          </a:lstStyle>
          <a:p>
            <a:r>
              <a:rPr lang="nl-NL" smtClean="0"/>
              <a:t>June 2017</a:t>
            </a:r>
            <a:endParaRPr lang="nl-NL" dirty="0"/>
          </a:p>
        </p:txBody>
      </p:sp>
      <p:sp>
        <p:nvSpPr>
          <p:cNvPr id="14" name="Footer Placeholder 4"/>
          <p:cNvSpPr>
            <a:spLocks noGrp="1"/>
          </p:cNvSpPr>
          <p:nvPr>
            <p:ph type="ftr" sz="quarter" idx="11"/>
          </p:nvPr>
        </p:nvSpPr>
        <p:spPr>
          <a:xfrm>
            <a:off x="2855732" y="4838795"/>
            <a:ext cx="4506016" cy="176400"/>
          </a:xfrm>
          <a:prstGeom prst="rect">
            <a:avLst/>
          </a:prstGeom>
        </p:spPr>
        <p:txBody>
          <a:bodyPr/>
          <a:lstStyle>
            <a:lvl1pPr algn="r">
              <a:defRPr sz="800">
                <a:solidFill>
                  <a:schemeClr val="tx1"/>
                </a:solidFill>
              </a:defRPr>
            </a:lvl1pPr>
          </a:lstStyle>
          <a:p>
            <a:r>
              <a:rPr lang="en-US" smtClean="0"/>
              <a:t>Bos, Goes, Damhof – Statistics Department – June 2017</a:t>
            </a:r>
            <a:endParaRPr lang="nl-NL"/>
          </a:p>
        </p:txBody>
      </p:sp>
      <p:sp>
        <p:nvSpPr>
          <p:cNvPr id="15" name="Slide Number Placeholder 5"/>
          <p:cNvSpPr>
            <a:spLocks noGrp="1"/>
          </p:cNvSpPr>
          <p:nvPr>
            <p:ph type="sldNum" sz="quarter" idx="12"/>
          </p:nvPr>
        </p:nvSpPr>
        <p:spPr>
          <a:xfrm>
            <a:off x="7417600" y="4838701"/>
            <a:ext cx="688176" cy="176494"/>
          </a:xfrm>
          <a:prstGeom prst="rect">
            <a:avLst/>
          </a:prstGeom>
        </p:spPr>
        <p:txBody>
          <a:bodyPr anchor="t"/>
          <a:lstStyle>
            <a:lvl1pPr>
              <a:defRPr sz="800">
                <a:solidFill>
                  <a:schemeClr val="tx1"/>
                </a:solidFill>
              </a:defRPr>
            </a:lvl1pPr>
          </a:lstStyle>
          <a:p>
            <a:r>
              <a:rPr lang="nl-NL" dirty="0" smtClean="0"/>
              <a:t>Page </a:t>
            </a:r>
            <a:fld id="{73EE6724-4521-4EF8-974D-BA1C7F9CD007}" type="slidenum">
              <a:rPr lang="nl-NL" smtClean="0"/>
              <a:pPr/>
              <a:t>‹nr.›</a:t>
            </a:fld>
            <a:endParaRPr lang="nl-NL" dirty="0"/>
          </a:p>
        </p:txBody>
      </p:sp>
    </p:spTree>
    <p:extLst>
      <p:ext uri="{BB962C8B-B14F-4D97-AF65-F5344CB8AC3E}">
        <p14:creationId xmlns:p14="http://schemas.microsoft.com/office/powerpoint/2010/main" val="383329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DNBGrijs2">
    <p:bg>
      <p:bgPr>
        <a:solidFill>
          <a:srgbClr val="7B98AC"/>
        </a:solidFill>
        <a:effectLst/>
      </p:bgPr>
    </p:bg>
    <p:spTree>
      <p:nvGrpSpPr>
        <p:cNvPr id="1" name=""/>
        <p:cNvGrpSpPr/>
        <p:nvPr/>
      </p:nvGrpSpPr>
      <p:grpSpPr>
        <a:xfrm>
          <a:off x="0" y="0"/>
          <a:ext cx="0" cy="0"/>
          <a:chOff x="0" y="0"/>
          <a:chExt cx="0" cy="0"/>
        </a:xfrm>
      </p:grpSpPr>
      <p:sp>
        <p:nvSpPr>
          <p:cNvPr id="9" name="Rechthoek 8"/>
          <p:cNvSpPr/>
          <p:nvPr userDrawn="1"/>
        </p:nvSpPr>
        <p:spPr>
          <a:xfrm>
            <a:off x="316829" y="1651735"/>
            <a:ext cx="6505200" cy="1834754"/>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a:xfrm>
            <a:off x="316831" y="2123136"/>
            <a:ext cx="6505200" cy="457638"/>
          </a:xfrm>
          <a:noFill/>
        </p:spPr>
        <p:txBody>
          <a:bodyPr lIns="201600" tIns="0" rIns="201600" bIns="0" anchor="t" anchorCtr="0">
            <a:normAutofit/>
          </a:bodyPr>
          <a:lstStyle>
            <a:lvl1pPr algn="l">
              <a:lnSpc>
                <a:spcPts val="3750"/>
              </a:lnSpc>
              <a:defRPr sz="3750">
                <a:solidFill>
                  <a:srgbClr val="EAE7F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16831" y="2581220"/>
            <a:ext cx="6505200" cy="498864"/>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Tijdelijke aanduiding voor inhoud 7"/>
          <p:cNvSpPr>
            <a:spLocks noGrp="1"/>
          </p:cNvSpPr>
          <p:nvPr>
            <p:ph sz="quarter" idx="13" hasCustomPrompt="1"/>
          </p:nvPr>
        </p:nvSpPr>
        <p:spPr>
          <a:xfrm>
            <a:off x="317500" y="3028759"/>
            <a:ext cx="6505200" cy="4572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808" y="3574135"/>
            <a:ext cx="2439903" cy="781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019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DNBGrijs1">
    <p:bg>
      <p:bgPr>
        <a:solidFill>
          <a:srgbClr val="323E48"/>
        </a:solidFill>
        <a:effectLst/>
      </p:bgPr>
    </p:bg>
    <p:spTree>
      <p:nvGrpSpPr>
        <p:cNvPr id="1" name=""/>
        <p:cNvGrpSpPr/>
        <p:nvPr/>
      </p:nvGrpSpPr>
      <p:grpSpPr>
        <a:xfrm>
          <a:off x="0" y="0"/>
          <a:ext cx="0" cy="0"/>
          <a:chOff x="0" y="0"/>
          <a:chExt cx="0" cy="0"/>
        </a:xfrm>
      </p:grpSpPr>
      <p:sp>
        <p:nvSpPr>
          <p:cNvPr id="9" name="Rechthoek 8"/>
          <p:cNvSpPr/>
          <p:nvPr userDrawn="1"/>
        </p:nvSpPr>
        <p:spPr>
          <a:xfrm>
            <a:off x="316829" y="1651735"/>
            <a:ext cx="6505200" cy="1834754"/>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a:xfrm>
            <a:off x="316831" y="2123136"/>
            <a:ext cx="6505200" cy="457638"/>
          </a:xfrm>
          <a:noFill/>
        </p:spPr>
        <p:txBody>
          <a:bodyPr lIns="201600" tIns="0" rIns="201600" bIns="0" anchor="t" anchorCtr="0">
            <a:normAutofit/>
          </a:bodyPr>
          <a:lstStyle>
            <a:lvl1pPr algn="l">
              <a:lnSpc>
                <a:spcPts val="3750"/>
              </a:lnSpc>
              <a:defRPr sz="3750">
                <a:solidFill>
                  <a:srgbClr val="EAE7F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16831" y="2581220"/>
            <a:ext cx="6505200" cy="498864"/>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Tijdelijke aanduiding voor inhoud 7"/>
          <p:cNvSpPr>
            <a:spLocks noGrp="1"/>
          </p:cNvSpPr>
          <p:nvPr>
            <p:ph sz="quarter" idx="13" hasCustomPrompt="1"/>
          </p:nvPr>
        </p:nvSpPr>
        <p:spPr>
          <a:xfrm>
            <a:off x="317500" y="3028759"/>
            <a:ext cx="6505200" cy="4572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808" y="3574135"/>
            <a:ext cx="2439903" cy="781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72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diaDNBBlauw1">
    <p:bg>
      <p:bgPr>
        <a:solidFill>
          <a:srgbClr val="211261"/>
        </a:solidFill>
        <a:effectLst/>
      </p:bgPr>
    </p:bg>
    <p:spTree>
      <p:nvGrpSpPr>
        <p:cNvPr id="1" name=""/>
        <p:cNvGrpSpPr/>
        <p:nvPr/>
      </p:nvGrpSpPr>
      <p:grpSpPr>
        <a:xfrm>
          <a:off x="0" y="0"/>
          <a:ext cx="0" cy="0"/>
          <a:chOff x="0" y="0"/>
          <a:chExt cx="0" cy="0"/>
        </a:xfrm>
      </p:grpSpPr>
      <p:sp>
        <p:nvSpPr>
          <p:cNvPr id="9" name="Rechthoek 8"/>
          <p:cNvSpPr/>
          <p:nvPr userDrawn="1"/>
        </p:nvSpPr>
        <p:spPr>
          <a:xfrm>
            <a:off x="316829" y="1651735"/>
            <a:ext cx="6505200" cy="1834754"/>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a:xfrm>
            <a:off x="316831" y="2123136"/>
            <a:ext cx="6505200" cy="457638"/>
          </a:xfrm>
          <a:noFill/>
        </p:spPr>
        <p:txBody>
          <a:bodyPr lIns="201600" tIns="0" rIns="201600" bIns="0" anchor="t" anchorCtr="0">
            <a:normAutofit/>
          </a:bodyPr>
          <a:lstStyle>
            <a:lvl1pPr algn="l">
              <a:lnSpc>
                <a:spcPts val="3750"/>
              </a:lnSpc>
              <a:defRPr sz="3750">
                <a:solidFill>
                  <a:srgbClr val="EAE7F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16831" y="2581220"/>
            <a:ext cx="6505200" cy="498864"/>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Tijdelijke aanduiding voor inhoud 7"/>
          <p:cNvSpPr>
            <a:spLocks noGrp="1"/>
          </p:cNvSpPr>
          <p:nvPr>
            <p:ph sz="quarter" idx="13" hasCustomPrompt="1"/>
          </p:nvPr>
        </p:nvSpPr>
        <p:spPr>
          <a:xfrm>
            <a:off x="317500" y="3028759"/>
            <a:ext cx="6505200" cy="4572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808" y="3574135"/>
            <a:ext cx="2439903" cy="781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65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hoek 6"/>
          <p:cNvSpPr/>
          <p:nvPr/>
        </p:nvSpPr>
        <p:spPr>
          <a:xfrm>
            <a:off x="316829" y="1651735"/>
            <a:ext cx="6505200" cy="1834754"/>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title"/>
          </p:nvPr>
        </p:nvSpPr>
        <p:spPr>
          <a:xfrm>
            <a:off x="319185" y="2116581"/>
            <a:ext cx="6505200" cy="520568"/>
          </a:xfrm>
        </p:spPr>
        <p:txBody>
          <a:bodyPr lIns="201600" rIns="201600" anchor="t" anchorCtr="0">
            <a:normAutofit/>
          </a:bodyPr>
          <a:lstStyle>
            <a:lvl1pPr>
              <a:defRPr sz="3750">
                <a:solidFill>
                  <a:srgbClr val="EAE7F4"/>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33473" y="2646947"/>
            <a:ext cx="6505200" cy="216444"/>
          </a:xfrm>
        </p:spPr>
        <p:txBody>
          <a:bodyPr lIns="201600" rIns="201600">
            <a:normAutofit/>
          </a:bodyPr>
          <a:lstStyle>
            <a:lvl1pPr marL="0" indent="0">
              <a:buNone/>
              <a:defRPr sz="2500" b="0">
                <a:solidFill>
                  <a:srgbClr val="EAE7F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4" name="Date Placeholder 3"/>
          <p:cNvSpPr>
            <a:spLocks noGrp="1"/>
          </p:cNvSpPr>
          <p:nvPr>
            <p:ph type="dt" sz="half" idx="10"/>
          </p:nvPr>
        </p:nvSpPr>
        <p:spPr>
          <a:xfrm>
            <a:off x="8134350" y="4838702"/>
            <a:ext cx="742950" cy="176493"/>
          </a:xfrm>
          <a:prstGeom prst="rect">
            <a:avLst/>
          </a:prstGeom>
        </p:spPr>
        <p:txBody>
          <a:bodyPr/>
          <a:lstStyle>
            <a:lvl1pPr>
              <a:defRPr sz="800">
                <a:solidFill>
                  <a:schemeClr val="tx1"/>
                </a:solidFill>
              </a:defRPr>
            </a:lvl1pPr>
          </a:lstStyle>
          <a:p>
            <a:r>
              <a:rPr lang="nl-NL" smtClean="0"/>
              <a:t>June 2017</a:t>
            </a:r>
            <a:endParaRPr lang="nl-NL" dirty="0"/>
          </a:p>
        </p:txBody>
      </p:sp>
      <p:sp>
        <p:nvSpPr>
          <p:cNvPr id="15" name="Footer Placeholder 4"/>
          <p:cNvSpPr>
            <a:spLocks noGrp="1"/>
          </p:cNvSpPr>
          <p:nvPr>
            <p:ph type="ftr" sz="quarter" idx="11"/>
          </p:nvPr>
        </p:nvSpPr>
        <p:spPr>
          <a:xfrm>
            <a:off x="2855732" y="4838795"/>
            <a:ext cx="4506016" cy="176400"/>
          </a:xfrm>
          <a:prstGeom prst="rect">
            <a:avLst/>
          </a:prstGeom>
        </p:spPr>
        <p:txBody>
          <a:bodyPr/>
          <a:lstStyle>
            <a:lvl1pPr algn="r">
              <a:defRPr sz="800">
                <a:solidFill>
                  <a:schemeClr val="tx1"/>
                </a:solidFill>
              </a:defRPr>
            </a:lvl1pPr>
          </a:lstStyle>
          <a:p>
            <a:r>
              <a:rPr lang="en-US" smtClean="0"/>
              <a:t>Bos, Goes, Damhof – Statistics Department – June 2017</a:t>
            </a:r>
            <a:endParaRPr lang="nl-NL"/>
          </a:p>
        </p:txBody>
      </p:sp>
      <p:sp>
        <p:nvSpPr>
          <p:cNvPr id="16" name="Slide Number Placeholder 5"/>
          <p:cNvSpPr>
            <a:spLocks noGrp="1"/>
          </p:cNvSpPr>
          <p:nvPr>
            <p:ph type="sldNum" sz="quarter" idx="12"/>
          </p:nvPr>
        </p:nvSpPr>
        <p:spPr>
          <a:xfrm>
            <a:off x="7417600" y="4838701"/>
            <a:ext cx="688176" cy="176494"/>
          </a:xfrm>
          <a:prstGeom prst="rect">
            <a:avLst/>
          </a:prstGeom>
        </p:spPr>
        <p:txBody>
          <a:bodyPr anchor="t"/>
          <a:lstStyle>
            <a:lvl1pPr>
              <a:defRPr sz="800">
                <a:solidFill>
                  <a:schemeClr val="tx1"/>
                </a:solidFill>
              </a:defRPr>
            </a:lvl1pPr>
          </a:lstStyle>
          <a:p>
            <a:r>
              <a:rPr lang="nl-NL" dirty="0" smtClean="0"/>
              <a:t>Page </a:t>
            </a:r>
            <a:fld id="{73EE6724-4521-4EF8-974D-BA1C7F9CD007}" type="slidenum">
              <a:rPr lang="nl-NL" smtClean="0"/>
              <a:pPr/>
              <a:t>‹nr.›</a:t>
            </a:fld>
            <a:endParaRPr lang="nl-NL" dirty="0"/>
          </a:p>
        </p:txBody>
      </p:sp>
    </p:spTree>
    <p:extLst>
      <p:ext uri="{BB962C8B-B14F-4D97-AF65-F5344CB8AC3E}">
        <p14:creationId xmlns:p14="http://schemas.microsoft.com/office/powerpoint/2010/main" val="41641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134350" y="4838702"/>
            <a:ext cx="742950" cy="176493"/>
          </a:xfrm>
          <a:prstGeom prst="rect">
            <a:avLst/>
          </a:prstGeom>
        </p:spPr>
        <p:txBody>
          <a:bodyPr/>
          <a:lstStyle>
            <a:lvl1pPr>
              <a:defRPr sz="800">
                <a:solidFill>
                  <a:schemeClr val="tx1"/>
                </a:solidFill>
              </a:defRPr>
            </a:lvl1pPr>
          </a:lstStyle>
          <a:p>
            <a:r>
              <a:rPr lang="nl-NL" smtClean="0"/>
              <a:t>June 2017</a:t>
            </a:r>
            <a:endParaRPr lang="nl-NL" dirty="0"/>
          </a:p>
        </p:txBody>
      </p:sp>
      <p:sp>
        <p:nvSpPr>
          <p:cNvPr id="5" name="Footer Placeholder 4"/>
          <p:cNvSpPr>
            <a:spLocks noGrp="1"/>
          </p:cNvSpPr>
          <p:nvPr>
            <p:ph type="ftr" sz="quarter" idx="11"/>
          </p:nvPr>
        </p:nvSpPr>
        <p:spPr>
          <a:xfrm>
            <a:off x="2855732" y="4838795"/>
            <a:ext cx="4506016" cy="176400"/>
          </a:xfrm>
          <a:prstGeom prst="rect">
            <a:avLst/>
          </a:prstGeom>
        </p:spPr>
        <p:txBody>
          <a:bodyPr/>
          <a:lstStyle>
            <a:lvl1pPr algn="r">
              <a:defRPr sz="800">
                <a:solidFill>
                  <a:schemeClr val="tx1"/>
                </a:solidFill>
              </a:defRPr>
            </a:lvl1pPr>
          </a:lstStyle>
          <a:p>
            <a:r>
              <a:rPr lang="en-US" smtClean="0"/>
              <a:t>Bos, Goes, Damhof – Statistics Department – June 2017</a:t>
            </a:r>
            <a:endParaRPr lang="nl-NL"/>
          </a:p>
        </p:txBody>
      </p:sp>
      <p:sp>
        <p:nvSpPr>
          <p:cNvPr id="6" name="Slide Number Placeholder 5"/>
          <p:cNvSpPr>
            <a:spLocks noGrp="1"/>
          </p:cNvSpPr>
          <p:nvPr>
            <p:ph type="sldNum" sz="quarter" idx="12"/>
          </p:nvPr>
        </p:nvSpPr>
        <p:spPr>
          <a:xfrm>
            <a:off x="7417600" y="4838701"/>
            <a:ext cx="688176" cy="176494"/>
          </a:xfrm>
          <a:prstGeom prst="rect">
            <a:avLst/>
          </a:prstGeom>
        </p:spPr>
        <p:txBody>
          <a:bodyPr anchor="t"/>
          <a:lstStyle>
            <a:lvl1pPr>
              <a:defRPr sz="800">
                <a:solidFill>
                  <a:schemeClr val="tx1"/>
                </a:solidFill>
              </a:defRPr>
            </a:lvl1pPr>
          </a:lstStyle>
          <a:p>
            <a:r>
              <a:rPr lang="nl-NL" dirty="0" smtClean="0"/>
              <a:t>Page </a:t>
            </a:r>
            <a:fld id="{73EE6724-4521-4EF8-974D-BA1C7F9CD007}" type="slidenum">
              <a:rPr lang="nl-NL" smtClean="0"/>
              <a:pPr/>
              <a:t>‹nr.›</a:t>
            </a:fld>
            <a:endParaRPr lang="nl-NL" dirty="0"/>
          </a:p>
        </p:txBody>
      </p:sp>
    </p:spTree>
    <p:extLst>
      <p:ext uri="{BB962C8B-B14F-4D97-AF65-F5344CB8AC3E}">
        <p14:creationId xmlns:p14="http://schemas.microsoft.com/office/powerpoint/2010/main" val="277685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295200" y="299700"/>
            <a:ext cx="8371002" cy="73011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5200" y="1603801"/>
            <a:ext cx="4104000" cy="27371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603801"/>
            <a:ext cx="4104000" cy="27371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3"/>
          <p:cNvSpPr>
            <a:spLocks noGrp="1"/>
          </p:cNvSpPr>
          <p:nvPr>
            <p:ph type="dt" sz="half" idx="10"/>
          </p:nvPr>
        </p:nvSpPr>
        <p:spPr>
          <a:xfrm>
            <a:off x="8134350" y="4838702"/>
            <a:ext cx="742950" cy="176493"/>
          </a:xfrm>
          <a:prstGeom prst="rect">
            <a:avLst/>
          </a:prstGeom>
        </p:spPr>
        <p:txBody>
          <a:bodyPr/>
          <a:lstStyle>
            <a:lvl1pPr>
              <a:defRPr sz="800">
                <a:solidFill>
                  <a:schemeClr val="tx1"/>
                </a:solidFill>
              </a:defRPr>
            </a:lvl1pPr>
          </a:lstStyle>
          <a:p>
            <a:r>
              <a:rPr lang="nl-NL" smtClean="0"/>
              <a:t>June 2017</a:t>
            </a:r>
            <a:endParaRPr lang="nl-NL" dirty="0"/>
          </a:p>
        </p:txBody>
      </p:sp>
      <p:sp>
        <p:nvSpPr>
          <p:cNvPr id="15" name="Footer Placeholder 4"/>
          <p:cNvSpPr>
            <a:spLocks noGrp="1"/>
          </p:cNvSpPr>
          <p:nvPr>
            <p:ph type="ftr" sz="quarter" idx="11"/>
          </p:nvPr>
        </p:nvSpPr>
        <p:spPr>
          <a:xfrm>
            <a:off x="2855732" y="4838795"/>
            <a:ext cx="4506016" cy="176400"/>
          </a:xfrm>
          <a:prstGeom prst="rect">
            <a:avLst/>
          </a:prstGeom>
        </p:spPr>
        <p:txBody>
          <a:bodyPr/>
          <a:lstStyle>
            <a:lvl1pPr algn="r">
              <a:defRPr sz="800">
                <a:solidFill>
                  <a:schemeClr val="tx1"/>
                </a:solidFill>
              </a:defRPr>
            </a:lvl1pPr>
          </a:lstStyle>
          <a:p>
            <a:r>
              <a:rPr lang="en-US" smtClean="0"/>
              <a:t>Bos, Goes, Damhof – Statistics Department – June 2017</a:t>
            </a:r>
            <a:endParaRPr lang="nl-NL"/>
          </a:p>
        </p:txBody>
      </p:sp>
      <p:sp>
        <p:nvSpPr>
          <p:cNvPr id="16" name="Slide Number Placeholder 5"/>
          <p:cNvSpPr>
            <a:spLocks noGrp="1"/>
          </p:cNvSpPr>
          <p:nvPr>
            <p:ph type="sldNum" sz="quarter" idx="12"/>
          </p:nvPr>
        </p:nvSpPr>
        <p:spPr>
          <a:xfrm>
            <a:off x="7417600" y="4838701"/>
            <a:ext cx="688176" cy="176494"/>
          </a:xfrm>
          <a:prstGeom prst="rect">
            <a:avLst/>
          </a:prstGeom>
        </p:spPr>
        <p:txBody>
          <a:bodyPr anchor="t"/>
          <a:lstStyle>
            <a:lvl1pPr>
              <a:defRPr sz="800">
                <a:solidFill>
                  <a:schemeClr val="tx1"/>
                </a:solidFill>
              </a:defRPr>
            </a:lvl1pPr>
          </a:lstStyle>
          <a:p>
            <a:r>
              <a:rPr lang="nl-NL" dirty="0" smtClean="0"/>
              <a:t>Page </a:t>
            </a:r>
            <a:fld id="{73EE6724-4521-4EF8-974D-BA1C7F9CD007}" type="slidenum">
              <a:rPr lang="nl-NL" smtClean="0"/>
              <a:pPr/>
              <a:t>‹nr.›</a:t>
            </a:fld>
            <a:endParaRPr lang="nl-NL" dirty="0"/>
          </a:p>
        </p:txBody>
      </p:sp>
    </p:spTree>
    <p:extLst>
      <p:ext uri="{BB962C8B-B14F-4D97-AF65-F5344CB8AC3E}">
        <p14:creationId xmlns:p14="http://schemas.microsoft.com/office/powerpoint/2010/main" val="341176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Date Placeholder 3"/>
          <p:cNvSpPr>
            <a:spLocks noGrp="1"/>
          </p:cNvSpPr>
          <p:nvPr>
            <p:ph type="dt" sz="half" idx="10"/>
          </p:nvPr>
        </p:nvSpPr>
        <p:spPr>
          <a:xfrm>
            <a:off x="8134350" y="4838702"/>
            <a:ext cx="742950" cy="176493"/>
          </a:xfrm>
          <a:prstGeom prst="rect">
            <a:avLst/>
          </a:prstGeom>
        </p:spPr>
        <p:txBody>
          <a:bodyPr/>
          <a:lstStyle>
            <a:lvl1pPr>
              <a:defRPr sz="800">
                <a:solidFill>
                  <a:schemeClr val="tx1"/>
                </a:solidFill>
              </a:defRPr>
            </a:lvl1pPr>
          </a:lstStyle>
          <a:p>
            <a:r>
              <a:rPr lang="nl-NL" smtClean="0"/>
              <a:t>June 2017</a:t>
            </a:r>
            <a:endParaRPr lang="nl-NL" dirty="0"/>
          </a:p>
        </p:txBody>
      </p:sp>
      <p:sp>
        <p:nvSpPr>
          <p:cNvPr id="13" name="Footer Placeholder 4"/>
          <p:cNvSpPr>
            <a:spLocks noGrp="1"/>
          </p:cNvSpPr>
          <p:nvPr>
            <p:ph type="ftr" sz="quarter" idx="11"/>
          </p:nvPr>
        </p:nvSpPr>
        <p:spPr>
          <a:xfrm>
            <a:off x="2855732" y="4838795"/>
            <a:ext cx="4506016" cy="176400"/>
          </a:xfrm>
          <a:prstGeom prst="rect">
            <a:avLst/>
          </a:prstGeom>
        </p:spPr>
        <p:txBody>
          <a:bodyPr/>
          <a:lstStyle>
            <a:lvl1pPr algn="r">
              <a:defRPr sz="800">
                <a:solidFill>
                  <a:schemeClr val="tx1"/>
                </a:solidFill>
              </a:defRPr>
            </a:lvl1pPr>
          </a:lstStyle>
          <a:p>
            <a:r>
              <a:rPr lang="en-US" smtClean="0"/>
              <a:t>Bos, Goes, Damhof – Statistics Department – June 2017</a:t>
            </a:r>
            <a:endParaRPr lang="nl-NL"/>
          </a:p>
        </p:txBody>
      </p:sp>
      <p:sp>
        <p:nvSpPr>
          <p:cNvPr id="14" name="Slide Number Placeholder 5"/>
          <p:cNvSpPr>
            <a:spLocks noGrp="1"/>
          </p:cNvSpPr>
          <p:nvPr>
            <p:ph type="sldNum" sz="quarter" idx="12"/>
          </p:nvPr>
        </p:nvSpPr>
        <p:spPr>
          <a:xfrm>
            <a:off x="7417600" y="4838701"/>
            <a:ext cx="688176" cy="176494"/>
          </a:xfrm>
          <a:prstGeom prst="rect">
            <a:avLst/>
          </a:prstGeom>
        </p:spPr>
        <p:txBody>
          <a:bodyPr anchor="t"/>
          <a:lstStyle>
            <a:lvl1pPr>
              <a:defRPr sz="800">
                <a:solidFill>
                  <a:schemeClr val="tx1"/>
                </a:solidFill>
              </a:defRPr>
            </a:lvl1pPr>
          </a:lstStyle>
          <a:p>
            <a:r>
              <a:rPr lang="nl-NL" dirty="0" smtClean="0"/>
              <a:t>Page </a:t>
            </a:r>
            <a:fld id="{73EE6724-4521-4EF8-974D-BA1C7F9CD007}" type="slidenum">
              <a:rPr lang="nl-NL" smtClean="0"/>
              <a:pPr/>
              <a:t>‹nr.›</a:t>
            </a:fld>
            <a:endParaRPr lang="nl-NL" dirty="0"/>
          </a:p>
        </p:txBody>
      </p:sp>
    </p:spTree>
    <p:extLst>
      <p:ext uri="{BB962C8B-B14F-4D97-AF65-F5344CB8AC3E}">
        <p14:creationId xmlns:p14="http://schemas.microsoft.com/office/powerpoint/2010/main" val="405152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4" name="Date Placeholder 3"/>
          <p:cNvSpPr>
            <a:spLocks noGrp="1"/>
          </p:cNvSpPr>
          <p:nvPr>
            <p:ph type="dt" sz="half" idx="10"/>
          </p:nvPr>
        </p:nvSpPr>
        <p:spPr>
          <a:xfrm>
            <a:off x="8134350" y="4838702"/>
            <a:ext cx="742950" cy="176493"/>
          </a:xfrm>
          <a:prstGeom prst="rect">
            <a:avLst/>
          </a:prstGeom>
        </p:spPr>
        <p:txBody>
          <a:bodyPr/>
          <a:lstStyle>
            <a:lvl1pPr>
              <a:defRPr sz="800">
                <a:solidFill>
                  <a:schemeClr val="tx1"/>
                </a:solidFill>
              </a:defRPr>
            </a:lvl1pPr>
          </a:lstStyle>
          <a:p>
            <a:r>
              <a:rPr lang="nl-NL" smtClean="0"/>
              <a:t>June 2017</a:t>
            </a:r>
            <a:endParaRPr lang="nl-NL" dirty="0"/>
          </a:p>
        </p:txBody>
      </p:sp>
      <p:sp>
        <p:nvSpPr>
          <p:cNvPr id="15" name="Footer Placeholder 4"/>
          <p:cNvSpPr>
            <a:spLocks noGrp="1"/>
          </p:cNvSpPr>
          <p:nvPr>
            <p:ph type="ftr" sz="quarter" idx="11"/>
          </p:nvPr>
        </p:nvSpPr>
        <p:spPr>
          <a:xfrm>
            <a:off x="2855732" y="4838795"/>
            <a:ext cx="4506016" cy="176400"/>
          </a:xfrm>
          <a:prstGeom prst="rect">
            <a:avLst/>
          </a:prstGeom>
        </p:spPr>
        <p:txBody>
          <a:bodyPr/>
          <a:lstStyle>
            <a:lvl1pPr algn="r">
              <a:defRPr sz="800">
                <a:solidFill>
                  <a:schemeClr val="tx1"/>
                </a:solidFill>
              </a:defRPr>
            </a:lvl1pPr>
          </a:lstStyle>
          <a:p>
            <a:r>
              <a:rPr lang="en-US" smtClean="0"/>
              <a:t>Bos, Goes, Damhof – Statistics Department – June 2017</a:t>
            </a:r>
            <a:endParaRPr lang="nl-NL"/>
          </a:p>
        </p:txBody>
      </p:sp>
      <p:sp>
        <p:nvSpPr>
          <p:cNvPr id="16" name="Slide Number Placeholder 5"/>
          <p:cNvSpPr>
            <a:spLocks noGrp="1"/>
          </p:cNvSpPr>
          <p:nvPr>
            <p:ph type="sldNum" sz="quarter" idx="12"/>
          </p:nvPr>
        </p:nvSpPr>
        <p:spPr>
          <a:xfrm>
            <a:off x="7417600" y="4838701"/>
            <a:ext cx="688176" cy="176494"/>
          </a:xfrm>
          <a:prstGeom prst="rect">
            <a:avLst/>
          </a:prstGeom>
        </p:spPr>
        <p:txBody>
          <a:bodyPr anchor="t"/>
          <a:lstStyle>
            <a:lvl1pPr>
              <a:defRPr sz="800">
                <a:solidFill>
                  <a:schemeClr val="tx1"/>
                </a:solidFill>
              </a:defRPr>
            </a:lvl1pPr>
          </a:lstStyle>
          <a:p>
            <a:r>
              <a:rPr lang="nl-NL" dirty="0" smtClean="0"/>
              <a:t>Page </a:t>
            </a:r>
            <a:fld id="{73EE6724-4521-4EF8-974D-BA1C7F9CD007}" type="slidenum">
              <a:rPr lang="nl-NL" smtClean="0"/>
              <a:pPr/>
              <a:t>‹nr.›</a:t>
            </a:fld>
            <a:endParaRPr lang="nl-NL" dirty="0"/>
          </a:p>
        </p:txBody>
      </p:sp>
    </p:spTree>
    <p:extLst>
      <p:ext uri="{BB962C8B-B14F-4D97-AF65-F5344CB8AC3E}">
        <p14:creationId xmlns:p14="http://schemas.microsoft.com/office/powerpoint/2010/main" val="405005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R:\Projecten\000_TID_DNBPPT\van_tid\DNB_merkteken_pos_rgb-klei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1562" y="4470103"/>
            <a:ext cx="1525459" cy="4863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95201" y="299700"/>
            <a:ext cx="8361575" cy="730110"/>
          </a:xfrm>
          <a:prstGeom prst="rect">
            <a:avLst/>
          </a:prstGeom>
        </p:spPr>
        <p:txBody>
          <a:bodyPr vert="horz" lIns="0" tIns="0" rIns="0" bIns="0" rtlCol="0" anchor="t" anchorCtr="0">
            <a:noAutofit/>
          </a:bodyPr>
          <a:lstStyle/>
          <a:p>
            <a:r>
              <a:rPr lang="nl-NL" dirty="0" smtClean="0"/>
              <a:t>Klik om de stijl te bewerken</a:t>
            </a:r>
            <a:endParaRPr lang="en-US" dirty="0"/>
          </a:p>
        </p:txBody>
      </p:sp>
      <p:sp>
        <p:nvSpPr>
          <p:cNvPr id="3" name="Text Placeholder 2"/>
          <p:cNvSpPr>
            <a:spLocks noGrp="1"/>
          </p:cNvSpPr>
          <p:nvPr>
            <p:ph type="body" idx="1"/>
          </p:nvPr>
        </p:nvSpPr>
        <p:spPr>
          <a:xfrm>
            <a:off x="295201" y="1603344"/>
            <a:ext cx="8361575" cy="2696089"/>
          </a:xfrm>
          <a:prstGeom prst="rect">
            <a:avLst/>
          </a:prstGeom>
        </p:spPr>
        <p:txBody>
          <a:bodyPr vert="horz" lIns="0" tIns="0" rIns="0" bIns="0" rtlCol="0" anchor="t" anchorCtr="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14" name="Date Placeholder 3"/>
          <p:cNvSpPr>
            <a:spLocks noGrp="1"/>
          </p:cNvSpPr>
          <p:nvPr>
            <p:ph type="dt" sz="half" idx="2"/>
          </p:nvPr>
        </p:nvSpPr>
        <p:spPr>
          <a:xfrm>
            <a:off x="8134350" y="4838702"/>
            <a:ext cx="742950" cy="176493"/>
          </a:xfrm>
          <a:prstGeom prst="rect">
            <a:avLst/>
          </a:prstGeom>
        </p:spPr>
        <p:txBody>
          <a:bodyPr/>
          <a:lstStyle>
            <a:lvl1pPr>
              <a:defRPr sz="800">
                <a:solidFill>
                  <a:schemeClr val="tx1"/>
                </a:solidFill>
              </a:defRPr>
            </a:lvl1pPr>
          </a:lstStyle>
          <a:p>
            <a:r>
              <a:rPr lang="nl-NL" smtClean="0"/>
              <a:t>June 2017</a:t>
            </a:r>
            <a:endParaRPr lang="nl-NL" dirty="0"/>
          </a:p>
        </p:txBody>
      </p:sp>
      <p:sp>
        <p:nvSpPr>
          <p:cNvPr id="15" name="Footer Placeholder 4"/>
          <p:cNvSpPr>
            <a:spLocks noGrp="1"/>
          </p:cNvSpPr>
          <p:nvPr>
            <p:ph type="ftr" sz="quarter" idx="3"/>
          </p:nvPr>
        </p:nvSpPr>
        <p:spPr>
          <a:xfrm>
            <a:off x="2855732" y="4838795"/>
            <a:ext cx="4506016" cy="176400"/>
          </a:xfrm>
          <a:prstGeom prst="rect">
            <a:avLst/>
          </a:prstGeom>
        </p:spPr>
        <p:txBody>
          <a:bodyPr/>
          <a:lstStyle>
            <a:lvl1pPr algn="r">
              <a:defRPr sz="800">
                <a:solidFill>
                  <a:schemeClr val="tx1"/>
                </a:solidFill>
              </a:defRPr>
            </a:lvl1pPr>
          </a:lstStyle>
          <a:p>
            <a:r>
              <a:rPr lang="en-US" smtClean="0"/>
              <a:t>Bos, Goes, Damhof – Statistics Department – June 2017</a:t>
            </a:r>
            <a:endParaRPr lang="nl-NL"/>
          </a:p>
        </p:txBody>
      </p:sp>
      <p:sp>
        <p:nvSpPr>
          <p:cNvPr id="16" name="Slide Number Placeholder 5"/>
          <p:cNvSpPr>
            <a:spLocks noGrp="1"/>
          </p:cNvSpPr>
          <p:nvPr>
            <p:ph type="sldNum" sz="quarter" idx="4"/>
          </p:nvPr>
        </p:nvSpPr>
        <p:spPr>
          <a:xfrm>
            <a:off x="7417600" y="4838701"/>
            <a:ext cx="688176" cy="176494"/>
          </a:xfrm>
          <a:prstGeom prst="rect">
            <a:avLst/>
          </a:prstGeom>
        </p:spPr>
        <p:txBody>
          <a:bodyPr anchor="t"/>
          <a:lstStyle>
            <a:lvl1pPr>
              <a:defRPr sz="800">
                <a:solidFill>
                  <a:schemeClr val="tx1"/>
                </a:solidFill>
              </a:defRPr>
            </a:lvl1pPr>
          </a:lstStyle>
          <a:p>
            <a:r>
              <a:rPr lang="nl-NL" dirty="0" smtClean="0"/>
              <a:t>Page </a:t>
            </a:r>
            <a:fld id="{73EE6724-4521-4EF8-974D-BA1C7F9CD007}" type="slidenum">
              <a:rPr lang="nl-NL" smtClean="0"/>
              <a:pPr/>
              <a:t>‹nr.›</a:t>
            </a:fld>
            <a:endParaRPr lang="nl-NL" dirty="0"/>
          </a:p>
        </p:txBody>
      </p:sp>
    </p:spTree>
    <p:extLst>
      <p:ext uri="{BB962C8B-B14F-4D97-AF65-F5344CB8AC3E}">
        <p14:creationId xmlns:p14="http://schemas.microsoft.com/office/powerpoint/2010/main" val="548300563"/>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6" r:id="rId3"/>
    <p:sldLayoutId id="2147483678" r:id="rId4"/>
    <p:sldLayoutId id="2147483671" r:id="rId5"/>
    <p:sldLayoutId id="2147483670" r:id="rId6"/>
    <p:sldLayoutId id="2147483672" r:id="rId7"/>
    <p:sldLayoutId id="2147483674" r:id="rId8"/>
    <p:sldLayoutId id="2147483675" r:id="rId9"/>
    <p:sldLayoutId id="2147483679" r:id="rId10"/>
  </p:sldLayoutIdLst>
  <p:hf hdr="0" dt="0"/>
  <p:txStyles>
    <p:titleStyle>
      <a:lvl1pPr algn="l" defTabSz="914400" rtl="0" eaLnBrk="1" latinLnBrk="0" hangingPunct="1">
        <a:lnSpc>
          <a:spcPts val="375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hyperlink" Target="mailto:rre@dnb.nl"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sz="2400" dirty="0" smtClean="0"/>
              <a:t>Residential Real Estate Mortgage Loans</a:t>
            </a:r>
            <a:endParaRPr lang="nl-NL" sz="2400" dirty="0"/>
          </a:p>
        </p:txBody>
      </p:sp>
      <p:sp>
        <p:nvSpPr>
          <p:cNvPr id="4" name="Tijdelijke aanduiding voor inhoud 3"/>
          <p:cNvSpPr>
            <a:spLocks noGrp="1"/>
          </p:cNvSpPr>
          <p:nvPr>
            <p:ph sz="quarter" idx="13"/>
          </p:nvPr>
        </p:nvSpPr>
        <p:spPr/>
        <p:txBody>
          <a:bodyPr/>
          <a:lstStyle/>
          <a:p>
            <a:r>
              <a:rPr lang="nl-NL" sz="1400" dirty="0" smtClean="0"/>
              <a:t>Information session – 29 June 2017</a:t>
            </a:r>
            <a:endParaRPr lang="nl-NL" sz="1400" dirty="0"/>
          </a:p>
        </p:txBody>
      </p:sp>
    </p:spTree>
    <p:extLst>
      <p:ext uri="{BB962C8B-B14F-4D97-AF65-F5344CB8AC3E}">
        <p14:creationId xmlns:p14="http://schemas.microsoft.com/office/powerpoint/2010/main" val="1049107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fontScale="90000"/>
          </a:bodyPr>
          <a:lstStyle/>
          <a:p>
            <a:r>
              <a:rPr lang="en-GB" i="1" dirty="0" smtClean="0"/>
              <a:t>Why now?</a:t>
            </a:r>
            <a:br>
              <a:rPr lang="en-GB" i="1" dirty="0" smtClean="0"/>
            </a:br>
            <a:endParaRPr lang="en-GB" i="1" dirty="0"/>
          </a:p>
        </p:txBody>
      </p:sp>
      <p:sp>
        <p:nvSpPr>
          <p:cNvPr id="7" name="Tekstvak 7"/>
          <p:cNvSpPr txBox="1">
            <a:spLocks/>
          </p:cNvSpPr>
          <p:nvPr/>
        </p:nvSpPr>
        <p:spPr>
          <a:xfrm>
            <a:off x="406399" y="817646"/>
            <a:ext cx="8042275" cy="4181475"/>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D</a:t>
            </a:r>
            <a:r>
              <a:rPr lang="en-GB" dirty="0" smtClean="0"/>
              <a:t>ata needs from users!</a:t>
            </a:r>
          </a:p>
          <a:p>
            <a:endParaRPr lang="en-GB" dirty="0" smtClean="0"/>
          </a:p>
          <a:p>
            <a:r>
              <a:rPr lang="en-GB" dirty="0" smtClean="0"/>
              <a:t>Increasing international pressure for measures on RRE issues (ECB, ESRB, IMF/FSAP, EC)</a:t>
            </a:r>
          </a:p>
          <a:p>
            <a:endParaRPr lang="en-GB" dirty="0" smtClean="0"/>
          </a:p>
          <a:p>
            <a:r>
              <a:rPr lang="en-GB" dirty="0" smtClean="0"/>
              <a:t>AnaCredit focusses on legal entities, leaving RRE mortgages out of scope. Uncertain if and when AnaCredit will include these instrument. Given the relevance of the market in the Netherlands, additional data is needed.</a:t>
            </a:r>
          </a:p>
        </p:txBody>
      </p:sp>
      <p:sp>
        <p:nvSpPr>
          <p:cNvPr id="4" name="Footer Placeholder 3"/>
          <p:cNvSpPr>
            <a:spLocks noGrp="1"/>
          </p:cNvSpPr>
          <p:nvPr>
            <p:ph type="ftr" sz="quarter" idx="11"/>
          </p:nvPr>
        </p:nvSpPr>
        <p:spPr/>
        <p:txBody>
          <a:bodyPr/>
          <a:lstStyle/>
          <a:p>
            <a:r>
              <a:rPr lang="en-US" smtClean="0"/>
              <a:t>Bos, Goes, Damhof – Statistics Department – June 2017</a:t>
            </a:r>
            <a:endParaRPr lang="nl-NL"/>
          </a:p>
        </p:txBody>
      </p:sp>
      <p:sp>
        <p:nvSpPr>
          <p:cNvPr id="5" name="Slide Number Placeholder 4"/>
          <p:cNvSpPr>
            <a:spLocks noGrp="1"/>
          </p:cNvSpPr>
          <p:nvPr>
            <p:ph type="sldNum" sz="quarter" idx="12"/>
          </p:nvPr>
        </p:nvSpPr>
        <p:spPr/>
        <p:txBody>
          <a:bodyPr/>
          <a:lstStyle/>
          <a:p>
            <a:r>
              <a:rPr lang="nl-NL" smtClean="0"/>
              <a:t>Page </a:t>
            </a:r>
            <a:fld id="{73EE6724-4521-4EF8-974D-BA1C7F9CD007}" type="slidenum">
              <a:rPr lang="nl-NL" smtClean="0"/>
              <a:pPr/>
              <a:t>10</a:t>
            </a:fld>
            <a:endParaRPr lang="nl-NL" dirty="0"/>
          </a:p>
        </p:txBody>
      </p:sp>
    </p:spTree>
    <p:extLst>
      <p:ext uri="{BB962C8B-B14F-4D97-AF65-F5344CB8AC3E}">
        <p14:creationId xmlns:p14="http://schemas.microsoft.com/office/powerpoint/2010/main" val="535137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Content</a:t>
            </a:r>
            <a:endParaRPr lang="nl-NL" dirty="0"/>
          </a:p>
        </p:txBody>
      </p:sp>
      <p:sp>
        <p:nvSpPr>
          <p:cNvPr id="3" name="Tijdelijke aanduiding voor inhoud 3"/>
          <p:cNvSpPr>
            <a:spLocks noGrp="1"/>
          </p:cNvSpPr>
          <p:nvPr>
            <p:ph sz="quarter" idx="13"/>
          </p:nvPr>
        </p:nvSpPr>
        <p:spPr>
          <a:xfrm>
            <a:off x="317500" y="3028759"/>
            <a:ext cx="6504540" cy="457200"/>
          </a:xfrm>
        </p:spPr>
        <p:txBody>
          <a:bodyPr/>
          <a:lstStyle/>
          <a:p>
            <a:r>
              <a:rPr lang="nl-NL" sz="1400" dirty="0" smtClean="0"/>
              <a:t>Wim Goes</a:t>
            </a:r>
            <a:endParaRPr lang="nl-NL" sz="1400" dirty="0"/>
          </a:p>
        </p:txBody>
      </p:sp>
    </p:spTree>
    <p:extLst>
      <p:ext uri="{BB962C8B-B14F-4D97-AF65-F5344CB8AC3E}">
        <p14:creationId xmlns:p14="http://schemas.microsoft.com/office/powerpoint/2010/main" val="9526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fontScale="90000"/>
          </a:bodyPr>
          <a:lstStyle/>
          <a:p>
            <a:r>
              <a:rPr lang="en-GB" i="1" dirty="0" smtClean="0"/>
              <a:t>Overriding </a:t>
            </a:r>
            <a:r>
              <a:rPr lang="en-GB" i="1" dirty="0"/>
              <a:t>p</a:t>
            </a:r>
            <a:r>
              <a:rPr lang="en-GB" i="1" dirty="0" smtClean="0"/>
              <a:t>rinciple</a:t>
            </a:r>
            <a:br>
              <a:rPr lang="en-GB" i="1" dirty="0" smtClean="0"/>
            </a:br>
            <a:endParaRPr lang="en-GB" i="1" dirty="0"/>
          </a:p>
        </p:txBody>
      </p:sp>
      <p:sp>
        <p:nvSpPr>
          <p:cNvPr id="7" name="Tekstvak 7"/>
          <p:cNvSpPr txBox="1">
            <a:spLocks/>
          </p:cNvSpPr>
          <p:nvPr/>
        </p:nvSpPr>
        <p:spPr>
          <a:xfrm>
            <a:off x="406399" y="929940"/>
            <a:ext cx="8042275" cy="2968291"/>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smtClean="0"/>
              <a:t>In general, to the extent possible, the same concepts, attributes and definitions as in AnaCredit.</a:t>
            </a:r>
          </a:p>
          <a:p>
            <a:endParaRPr lang="en-GB" dirty="0" smtClean="0"/>
          </a:p>
          <a:p>
            <a:r>
              <a:rPr lang="en-GB" dirty="0" smtClean="0"/>
              <a:t>This should lead to a maximum consistency in data models.</a:t>
            </a:r>
          </a:p>
          <a:p>
            <a:endParaRPr lang="en-GB" dirty="0"/>
          </a:p>
          <a:p>
            <a:r>
              <a:rPr lang="en-GB" dirty="0" smtClean="0"/>
              <a:t>Sometimes, new or modified attributes were introduced, mainly due to user needs and specific characteristics in the RRE mortgage markets.</a:t>
            </a:r>
          </a:p>
          <a:p>
            <a:endParaRPr lang="en-GB" dirty="0"/>
          </a:p>
          <a:p>
            <a:r>
              <a:rPr lang="en-GB" dirty="0" smtClean="0"/>
              <a:t>More details will be made available in the RRE manual.</a:t>
            </a:r>
          </a:p>
          <a:p>
            <a:endParaRPr lang="en-GB" dirty="0"/>
          </a:p>
          <a:p>
            <a:endParaRPr lang="en-GB" dirty="0" smtClean="0"/>
          </a:p>
        </p:txBody>
      </p:sp>
      <p:sp>
        <p:nvSpPr>
          <p:cNvPr id="4" name="Footer Placeholder 3"/>
          <p:cNvSpPr>
            <a:spLocks noGrp="1"/>
          </p:cNvSpPr>
          <p:nvPr>
            <p:ph type="ftr" sz="quarter" idx="11"/>
          </p:nvPr>
        </p:nvSpPr>
        <p:spPr/>
        <p:txBody>
          <a:bodyPr/>
          <a:lstStyle/>
          <a:p>
            <a:r>
              <a:rPr lang="en-US" smtClean="0"/>
              <a:t>Bos, Goes, Damhof – Statistics Department – June 2017</a:t>
            </a:r>
            <a:endParaRPr lang="nl-NL"/>
          </a:p>
        </p:txBody>
      </p:sp>
      <p:sp>
        <p:nvSpPr>
          <p:cNvPr id="5" name="Slide Number Placeholder 4"/>
          <p:cNvSpPr>
            <a:spLocks noGrp="1"/>
          </p:cNvSpPr>
          <p:nvPr>
            <p:ph type="sldNum" sz="quarter" idx="12"/>
          </p:nvPr>
        </p:nvSpPr>
        <p:spPr/>
        <p:txBody>
          <a:bodyPr/>
          <a:lstStyle/>
          <a:p>
            <a:r>
              <a:rPr lang="nl-NL" smtClean="0"/>
              <a:t>Page </a:t>
            </a:r>
            <a:fld id="{73EE6724-4521-4EF8-974D-BA1C7F9CD007}" type="slidenum">
              <a:rPr lang="nl-NL" smtClean="0"/>
              <a:pPr/>
              <a:t>12</a:t>
            </a:fld>
            <a:endParaRPr lang="nl-NL" dirty="0"/>
          </a:p>
        </p:txBody>
      </p:sp>
    </p:spTree>
    <p:extLst>
      <p:ext uri="{BB962C8B-B14F-4D97-AF65-F5344CB8AC3E}">
        <p14:creationId xmlns:p14="http://schemas.microsoft.com/office/powerpoint/2010/main" val="3102217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fontScale="90000"/>
          </a:bodyPr>
          <a:lstStyle/>
          <a:p>
            <a:r>
              <a:rPr lang="en-GB" i="1" dirty="0"/>
              <a:t>R</a:t>
            </a:r>
            <a:r>
              <a:rPr lang="en-GB" i="1" dirty="0" smtClean="0"/>
              <a:t>eporting and observed agents</a:t>
            </a:r>
            <a:br>
              <a:rPr lang="en-GB" i="1" dirty="0" smtClean="0"/>
            </a:br>
            <a:endParaRPr lang="en-GB" i="1" dirty="0"/>
          </a:p>
        </p:txBody>
      </p:sp>
      <p:sp>
        <p:nvSpPr>
          <p:cNvPr id="7" name="Tekstvak 7"/>
          <p:cNvSpPr txBox="1">
            <a:spLocks/>
          </p:cNvSpPr>
          <p:nvPr/>
        </p:nvSpPr>
        <p:spPr>
          <a:xfrm>
            <a:off x="406399" y="978066"/>
            <a:ext cx="8042275" cy="3369344"/>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smtClean="0"/>
              <a:t>Reporting agents -&gt; credit institutions. Other institutions e.g. insurance corporations, investment funds and pension funds are out of scope for the moment. DNB is assessing whether and when other institutions can be added to the scope.</a:t>
            </a:r>
          </a:p>
          <a:p>
            <a:endParaRPr lang="en-GB" dirty="0"/>
          </a:p>
          <a:p>
            <a:r>
              <a:rPr lang="en-GB" dirty="0" smtClean="0"/>
              <a:t>Observed agents -&gt; only the domestic part of reporting agents, i.e. the legal entity resident in the Netherlands and all the domestic branches (one institutional unit). All foreign branches are excluded (contrary to AnaCredit). In line with the BSI, however a domestic subsidiary of a reporting agent which is a credit institution will be treated as a separate reporting agent (like in AnaCredit).</a:t>
            </a:r>
            <a:endParaRPr lang="en-GB" dirty="0"/>
          </a:p>
          <a:p>
            <a:endParaRPr lang="en-GB" dirty="0"/>
          </a:p>
          <a:p>
            <a:endParaRPr lang="en-GB" dirty="0" smtClean="0"/>
          </a:p>
        </p:txBody>
      </p:sp>
      <p:sp>
        <p:nvSpPr>
          <p:cNvPr id="4" name="Footer Placeholder 3"/>
          <p:cNvSpPr>
            <a:spLocks noGrp="1"/>
          </p:cNvSpPr>
          <p:nvPr>
            <p:ph type="ftr" sz="quarter" idx="11"/>
          </p:nvPr>
        </p:nvSpPr>
        <p:spPr/>
        <p:txBody>
          <a:bodyPr/>
          <a:lstStyle/>
          <a:p>
            <a:r>
              <a:rPr lang="en-US" smtClean="0"/>
              <a:t>Bos, Goes, Damhof – Statistics Department – June 2017</a:t>
            </a:r>
            <a:endParaRPr lang="nl-NL"/>
          </a:p>
        </p:txBody>
      </p:sp>
      <p:sp>
        <p:nvSpPr>
          <p:cNvPr id="5" name="Slide Number Placeholder 4"/>
          <p:cNvSpPr>
            <a:spLocks noGrp="1"/>
          </p:cNvSpPr>
          <p:nvPr>
            <p:ph type="sldNum" sz="quarter" idx="12"/>
          </p:nvPr>
        </p:nvSpPr>
        <p:spPr/>
        <p:txBody>
          <a:bodyPr/>
          <a:lstStyle/>
          <a:p>
            <a:r>
              <a:rPr lang="nl-NL" smtClean="0"/>
              <a:t>Page </a:t>
            </a:r>
            <a:fld id="{73EE6724-4521-4EF8-974D-BA1C7F9CD007}" type="slidenum">
              <a:rPr lang="nl-NL" smtClean="0"/>
              <a:pPr/>
              <a:t>13</a:t>
            </a:fld>
            <a:endParaRPr lang="nl-NL" dirty="0"/>
          </a:p>
        </p:txBody>
      </p:sp>
    </p:spTree>
    <p:extLst>
      <p:ext uri="{BB962C8B-B14F-4D97-AF65-F5344CB8AC3E}">
        <p14:creationId xmlns:p14="http://schemas.microsoft.com/office/powerpoint/2010/main" val="1136547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fontScale="90000"/>
          </a:bodyPr>
          <a:lstStyle/>
          <a:p>
            <a:r>
              <a:rPr lang="en-GB" i="1" dirty="0" smtClean="0"/>
              <a:t>Debtors</a:t>
            </a:r>
            <a:br>
              <a:rPr lang="en-GB" i="1" dirty="0" smtClean="0"/>
            </a:br>
            <a:endParaRPr lang="en-GB" i="1" dirty="0"/>
          </a:p>
        </p:txBody>
      </p:sp>
      <p:sp>
        <p:nvSpPr>
          <p:cNvPr id="7" name="Tekstvak 7"/>
          <p:cNvSpPr txBox="1">
            <a:spLocks/>
          </p:cNvSpPr>
          <p:nvPr/>
        </p:nvSpPr>
        <p:spPr>
          <a:xfrm>
            <a:off x="406399" y="978066"/>
            <a:ext cx="8128001" cy="3369344"/>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smtClean="0"/>
              <a:t>Only those instruments should be reported of which the debtor is included in the sector households (S.14) according to ESA2010 instructions. In addition to individuals, the sector also includes sole proprietors (‘zzp-er’ and ‘</a:t>
            </a:r>
            <a:r>
              <a:rPr lang="en-GB" dirty="0" err="1" smtClean="0"/>
              <a:t>eenmanszaak</a:t>
            </a:r>
            <a:r>
              <a:rPr lang="en-GB" dirty="0" smtClean="0"/>
              <a:t>’) and partnerships (‘VOF’, ‘CV’, ‘rederij’ and ‘maatschap’). But excludes large corporations which, although they might be partnerships, can be regarded as quasi-corporations. In line with BSI sector 2251.</a:t>
            </a:r>
            <a:endParaRPr lang="en-GB" dirty="0"/>
          </a:p>
          <a:p>
            <a:endParaRPr lang="en-GB" dirty="0" smtClean="0"/>
          </a:p>
        </p:txBody>
      </p:sp>
      <p:pic>
        <p:nvPicPr>
          <p:cNvPr id="3" name="Afbeelding 2"/>
          <p:cNvPicPr>
            <a:picLocks noChangeAspect="1"/>
          </p:cNvPicPr>
          <p:nvPr/>
        </p:nvPicPr>
        <p:blipFill>
          <a:blip r:embed="rId2"/>
          <a:stretch>
            <a:fillRect/>
          </a:stretch>
        </p:blipFill>
        <p:spPr>
          <a:xfrm>
            <a:off x="5278569" y="2743200"/>
            <a:ext cx="3333757" cy="1897516"/>
          </a:xfrm>
          <a:prstGeom prst="rect">
            <a:avLst/>
          </a:prstGeom>
          <a:ln>
            <a:solidFill>
              <a:schemeClr val="tx1"/>
            </a:solidFill>
          </a:ln>
        </p:spPr>
      </p:pic>
      <p:sp>
        <p:nvSpPr>
          <p:cNvPr id="5" name="Footer Placeholder 4"/>
          <p:cNvSpPr>
            <a:spLocks noGrp="1"/>
          </p:cNvSpPr>
          <p:nvPr>
            <p:ph type="ftr" sz="quarter" idx="11"/>
          </p:nvPr>
        </p:nvSpPr>
        <p:spPr/>
        <p:txBody>
          <a:bodyPr/>
          <a:lstStyle/>
          <a:p>
            <a:r>
              <a:rPr lang="en-US" smtClean="0"/>
              <a:t>Bos, Goes, Damhof – Statistics Department – June 2017</a:t>
            </a:r>
            <a:endParaRPr lang="nl-NL"/>
          </a:p>
        </p:txBody>
      </p:sp>
      <p:sp>
        <p:nvSpPr>
          <p:cNvPr id="6" name="Slide Number Placeholder 5"/>
          <p:cNvSpPr>
            <a:spLocks noGrp="1"/>
          </p:cNvSpPr>
          <p:nvPr>
            <p:ph type="sldNum" sz="quarter" idx="12"/>
          </p:nvPr>
        </p:nvSpPr>
        <p:spPr/>
        <p:txBody>
          <a:bodyPr/>
          <a:lstStyle/>
          <a:p>
            <a:r>
              <a:rPr lang="nl-NL" smtClean="0"/>
              <a:t>Page </a:t>
            </a:r>
            <a:fld id="{73EE6724-4521-4EF8-974D-BA1C7F9CD007}" type="slidenum">
              <a:rPr lang="nl-NL" smtClean="0"/>
              <a:pPr/>
              <a:t>14</a:t>
            </a:fld>
            <a:endParaRPr lang="nl-NL" dirty="0"/>
          </a:p>
        </p:txBody>
      </p:sp>
    </p:spTree>
    <p:extLst>
      <p:ext uri="{BB962C8B-B14F-4D97-AF65-F5344CB8AC3E}">
        <p14:creationId xmlns:p14="http://schemas.microsoft.com/office/powerpoint/2010/main" val="998466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fontScale="90000"/>
          </a:bodyPr>
          <a:lstStyle/>
          <a:p>
            <a:r>
              <a:rPr lang="en-GB" i="1" dirty="0" smtClean="0"/>
              <a:t>Instruments (1/2)</a:t>
            </a:r>
            <a:br>
              <a:rPr lang="en-GB" i="1" dirty="0" smtClean="0"/>
            </a:br>
            <a:endParaRPr lang="en-GB" i="1" dirty="0"/>
          </a:p>
        </p:txBody>
      </p:sp>
      <p:sp>
        <p:nvSpPr>
          <p:cNvPr id="7" name="Tekstvak 7"/>
          <p:cNvSpPr txBox="1">
            <a:spLocks/>
          </p:cNvSpPr>
          <p:nvPr/>
        </p:nvSpPr>
        <p:spPr>
          <a:xfrm>
            <a:off x="406399" y="876468"/>
            <a:ext cx="8042275" cy="3369344"/>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smtClean="0"/>
              <a:t>RRE mortgage loans are loans which are used for the purpose of investing in residential real estate (houses), irrespective whether the real estate is for own use or for rental purposes. Investing means purchasing, building or refurbishing. The majority of the loans are secured on residential real estate. However, also other loans meant for the abovementioned investing in residential real estate which are made on a personal basis or secured against other forms of assets are included. This is in line with the BSI definition.</a:t>
            </a:r>
          </a:p>
          <a:p>
            <a:r>
              <a:rPr lang="en-GB" dirty="0" smtClean="0"/>
              <a:t>In addition, the RRE mortgage loans ...</a:t>
            </a:r>
          </a:p>
          <a:p>
            <a:pPr marL="0" indent="0">
              <a:lnSpc>
                <a:spcPts val="1500"/>
              </a:lnSpc>
              <a:buNone/>
            </a:pPr>
            <a:r>
              <a:rPr lang="en-GB" dirty="0" smtClean="0"/>
              <a:t>	</a:t>
            </a:r>
          </a:p>
          <a:p>
            <a:pPr marL="0" indent="0">
              <a:lnSpc>
                <a:spcPts val="1500"/>
              </a:lnSpc>
              <a:buNone/>
            </a:pPr>
            <a:r>
              <a:rPr lang="en-GB" dirty="0"/>
              <a:t>	</a:t>
            </a:r>
            <a:r>
              <a:rPr lang="en-GB" dirty="0" smtClean="0"/>
              <a:t>...give rise to credit risk for the observed agent, or</a:t>
            </a:r>
          </a:p>
          <a:p>
            <a:pPr marL="0" indent="0">
              <a:lnSpc>
                <a:spcPts val="1500"/>
              </a:lnSpc>
              <a:buNone/>
            </a:pPr>
            <a:r>
              <a:rPr lang="en-GB" dirty="0" smtClean="0"/>
              <a:t>	</a:t>
            </a:r>
          </a:p>
          <a:p>
            <a:pPr marL="0" indent="0">
              <a:lnSpc>
                <a:spcPts val="1500"/>
              </a:lnSpc>
              <a:buNone/>
            </a:pPr>
            <a:r>
              <a:rPr lang="en-GB" dirty="0"/>
              <a:t>	</a:t>
            </a:r>
            <a:r>
              <a:rPr lang="en-GB" dirty="0" smtClean="0"/>
              <a:t>...are an assets of the observed agent, or</a:t>
            </a:r>
          </a:p>
          <a:p>
            <a:endParaRPr lang="en-GB" dirty="0" smtClean="0"/>
          </a:p>
        </p:txBody>
      </p:sp>
      <p:sp>
        <p:nvSpPr>
          <p:cNvPr id="4" name="Footer Placeholder 3"/>
          <p:cNvSpPr>
            <a:spLocks noGrp="1"/>
          </p:cNvSpPr>
          <p:nvPr>
            <p:ph type="ftr" sz="quarter" idx="11"/>
          </p:nvPr>
        </p:nvSpPr>
        <p:spPr/>
        <p:txBody>
          <a:bodyPr/>
          <a:lstStyle/>
          <a:p>
            <a:r>
              <a:rPr lang="en-US" smtClean="0"/>
              <a:t>Bos, Goes, Damhof – Statistics Department – June 2017</a:t>
            </a:r>
            <a:endParaRPr lang="nl-NL"/>
          </a:p>
        </p:txBody>
      </p:sp>
      <p:sp>
        <p:nvSpPr>
          <p:cNvPr id="5" name="Slide Number Placeholder 4"/>
          <p:cNvSpPr>
            <a:spLocks noGrp="1"/>
          </p:cNvSpPr>
          <p:nvPr>
            <p:ph type="sldNum" sz="quarter" idx="12"/>
          </p:nvPr>
        </p:nvSpPr>
        <p:spPr/>
        <p:txBody>
          <a:bodyPr/>
          <a:lstStyle/>
          <a:p>
            <a:r>
              <a:rPr lang="nl-NL" smtClean="0"/>
              <a:t>Page </a:t>
            </a:r>
            <a:fld id="{73EE6724-4521-4EF8-974D-BA1C7F9CD007}" type="slidenum">
              <a:rPr lang="nl-NL" smtClean="0"/>
              <a:pPr/>
              <a:t>15</a:t>
            </a:fld>
            <a:endParaRPr lang="nl-NL" dirty="0"/>
          </a:p>
        </p:txBody>
      </p:sp>
    </p:spTree>
    <p:extLst>
      <p:ext uri="{BB962C8B-B14F-4D97-AF65-F5344CB8AC3E}">
        <p14:creationId xmlns:p14="http://schemas.microsoft.com/office/powerpoint/2010/main" val="1305634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fontScale="90000"/>
          </a:bodyPr>
          <a:lstStyle/>
          <a:p>
            <a:r>
              <a:rPr lang="en-GB" i="1" dirty="0" smtClean="0"/>
              <a:t>Instruments (2/2)</a:t>
            </a:r>
            <a:br>
              <a:rPr lang="en-GB" i="1" dirty="0" smtClean="0"/>
            </a:br>
            <a:endParaRPr lang="en-GB" i="1" dirty="0"/>
          </a:p>
        </p:txBody>
      </p:sp>
      <p:sp>
        <p:nvSpPr>
          <p:cNvPr id="7" name="Tekstvak 7"/>
          <p:cNvSpPr txBox="1">
            <a:spLocks/>
          </p:cNvSpPr>
          <p:nvPr/>
        </p:nvSpPr>
        <p:spPr>
          <a:xfrm>
            <a:off x="406399" y="876468"/>
            <a:ext cx="8042275" cy="3369344"/>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en-GB" dirty="0" smtClean="0"/>
              <a:t>	...are recognised </a:t>
            </a:r>
            <a:r>
              <a:rPr lang="en-GB" dirty="0"/>
              <a:t>under the relevant accounting standard used by the </a:t>
            </a:r>
            <a:r>
              <a:rPr lang="en-GB" dirty="0" smtClean="0"/>
              <a:t>	observed agent’s </a:t>
            </a:r>
            <a:r>
              <a:rPr lang="en-GB" dirty="0"/>
              <a:t>legal entity and gave rise to credit risk for the observed </a:t>
            </a:r>
            <a:r>
              <a:rPr lang="en-GB" dirty="0" smtClean="0"/>
              <a:t>	agent </a:t>
            </a:r>
            <a:r>
              <a:rPr lang="en-GB" dirty="0"/>
              <a:t>in the past, or</a:t>
            </a:r>
          </a:p>
          <a:p>
            <a:pPr marL="0" indent="0">
              <a:buNone/>
            </a:pPr>
            <a:r>
              <a:rPr lang="en-GB" dirty="0" smtClean="0"/>
              <a:t>	</a:t>
            </a:r>
          </a:p>
          <a:p>
            <a:pPr marL="0" indent="0">
              <a:buNone/>
            </a:pPr>
            <a:r>
              <a:rPr lang="en-GB" dirty="0"/>
              <a:t>	</a:t>
            </a:r>
            <a:r>
              <a:rPr lang="en-GB" dirty="0" smtClean="0"/>
              <a:t>...are serviced by the observed agent and are held by a legal entity which 	is not a credit institution resident in the Netherlands.</a:t>
            </a:r>
          </a:p>
          <a:p>
            <a:pPr marL="0" indent="0">
              <a:buNone/>
            </a:pPr>
            <a:endParaRPr lang="en-GB" dirty="0"/>
          </a:p>
          <a:p>
            <a:r>
              <a:rPr lang="en-GB" dirty="0" smtClean="0"/>
              <a:t>There is no reporting threshold.</a:t>
            </a:r>
          </a:p>
        </p:txBody>
      </p:sp>
      <p:sp>
        <p:nvSpPr>
          <p:cNvPr id="4" name="Footer Placeholder 3"/>
          <p:cNvSpPr>
            <a:spLocks noGrp="1"/>
          </p:cNvSpPr>
          <p:nvPr>
            <p:ph type="ftr" sz="quarter" idx="11"/>
          </p:nvPr>
        </p:nvSpPr>
        <p:spPr/>
        <p:txBody>
          <a:bodyPr/>
          <a:lstStyle/>
          <a:p>
            <a:r>
              <a:rPr lang="en-US" smtClean="0"/>
              <a:t>Bos, Goes, Damhof – Statistics Department – June 2017</a:t>
            </a:r>
            <a:endParaRPr lang="nl-NL"/>
          </a:p>
        </p:txBody>
      </p:sp>
      <p:sp>
        <p:nvSpPr>
          <p:cNvPr id="5" name="Slide Number Placeholder 4"/>
          <p:cNvSpPr>
            <a:spLocks noGrp="1"/>
          </p:cNvSpPr>
          <p:nvPr>
            <p:ph type="sldNum" sz="quarter" idx="12"/>
          </p:nvPr>
        </p:nvSpPr>
        <p:spPr/>
        <p:txBody>
          <a:bodyPr/>
          <a:lstStyle/>
          <a:p>
            <a:r>
              <a:rPr lang="nl-NL" smtClean="0"/>
              <a:t>Page </a:t>
            </a:r>
            <a:fld id="{73EE6724-4521-4EF8-974D-BA1C7F9CD007}" type="slidenum">
              <a:rPr lang="nl-NL" smtClean="0"/>
              <a:pPr/>
              <a:t>16</a:t>
            </a:fld>
            <a:endParaRPr lang="nl-NL" dirty="0"/>
          </a:p>
        </p:txBody>
      </p:sp>
    </p:spTree>
    <p:extLst>
      <p:ext uri="{BB962C8B-B14F-4D97-AF65-F5344CB8AC3E}">
        <p14:creationId xmlns:p14="http://schemas.microsoft.com/office/powerpoint/2010/main" val="3003385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fontScale="90000"/>
          </a:bodyPr>
          <a:lstStyle/>
          <a:p>
            <a:r>
              <a:rPr lang="en-GB" i="1" dirty="0" smtClean="0"/>
              <a:t>Data attributes (1/2)</a:t>
            </a:r>
            <a:br>
              <a:rPr lang="en-GB" i="1" dirty="0" smtClean="0"/>
            </a:br>
            <a:endParaRPr lang="en-GB" i="1" dirty="0"/>
          </a:p>
        </p:txBody>
      </p:sp>
      <p:sp>
        <p:nvSpPr>
          <p:cNvPr id="7" name="Tekstvak 7"/>
          <p:cNvSpPr txBox="1">
            <a:spLocks/>
          </p:cNvSpPr>
          <p:nvPr/>
        </p:nvSpPr>
        <p:spPr>
          <a:xfrm>
            <a:off x="406399" y="876468"/>
            <a:ext cx="8042275" cy="3369344"/>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smtClean="0"/>
              <a:t>In total 116 data attributes, of which 11 keys and 105 other data attributes.</a:t>
            </a:r>
          </a:p>
          <a:p>
            <a:endParaRPr lang="en-GB" dirty="0" smtClean="0"/>
          </a:p>
          <a:p>
            <a:r>
              <a:rPr lang="en-GB" dirty="0" smtClean="0"/>
              <a:t>After defining the user needs...then,</a:t>
            </a:r>
          </a:p>
          <a:p>
            <a:pPr marL="0" indent="0">
              <a:lnSpc>
                <a:spcPts val="1500"/>
              </a:lnSpc>
              <a:buNone/>
            </a:pPr>
            <a:r>
              <a:rPr lang="en-GB" dirty="0" smtClean="0"/>
              <a:t>	</a:t>
            </a:r>
          </a:p>
          <a:p>
            <a:pPr marL="0" indent="0">
              <a:buNone/>
            </a:pPr>
            <a:r>
              <a:rPr lang="en-GB" dirty="0"/>
              <a:t>	</a:t>
            </a:r>
            <a:r>
              <a:rPr lang="en-GB" dirty="0" smtClean="0"/>
              <a:t>(1) if feasible, data attributes were taken from the AnaCredit 	requirements [61]</a:t>
            </a:r>
          </a:p>
          <a:p>
            <a:pPr marL="0" indent="0">
              <a:buNone/>
            </a:pPr>
            <a:r>
              <a:rPr lang="en-GB" dirty="0" smtClean="0"/>
              <a:t>	(2) on top and if non-existent in (1), data attributes for OSBE purposes 	were included [29]</a:t>
            </a:r>
          </a:p>
          <a:p>
            <a:pPr marL="0" indent="0">
              <a:buNone/>
            </a:pPr>
            <a:r>
              <a:rPr lang="en-GB" dirty="0"/>
              <a:t>	</a:t>
            </a:r>
            <a:r>
              <a:rPr lang="en-GB" dirty="0" smtClean="0"/>
              <a:t>(3) on top and if non-existent in (1) and (2), some existing LLD data 	attributes were included [10]</a:t>
            </a:r>
          </a:p>
          <a:p>
            <a:pPr marL="0" indent="0">
              <a:buNone/>
            </a:pPr>
            <a:r>
              <a:rPr lang="en-GB" dirty="0"/>
              <a:t>	</a:t>
            </a:r>
            <a:r>
              <a:rPr lang="en-GB" dirty="0" smtClean="0"/>
              <a:t>(4) on top and if non-existent in (1), (2) and (3), some extra data 	attributes were included [16]</a:t>
            </a:r>
            <a:endParaRPr lang="en-GB" dirty="0"/>
          </a:p>
          <a:p>
            <a:endParaRPr lang="en-GB" dirty="0" smtClean="0"/>
          </a:p>
        </p:txBody>
      </p:sp>
      <p:sp>
        <p:nvSpPr>
          <p:cNvPr id="4" name="Footer Placeholder 3"/>
          <p:cNvSpPr>
            <a:spLocks noGrp="1"/>
          </p:cNvSpPr>
          <p:nvPr>
            <p:ph type="ftr" sz="quarter" idx="11"/>
          </p:nvPr>
        </p:nvSpPr>
        <p:spPr/>
        <p:txBody>
          <a:bodyPr/>
          <a:lstStyle/>
          <a:p>
            <a:r>
              <a:rPr lang="en-US" smtClean="0"/>
              <a:t>Bos, Goes, Damhof – Statistics Department – June 2017</a:t>
            </a:r>
            <a:endParaRPr lang="nl-NL"/>
          </a:p>
        </p:txBody>
      </p:sp>
      <p:sp>
        <p:nvSpPr>
          <p:cNvPr id="5" name="Slide Number Placeholder 4"/>
          <p:cNvSpPr>
            <a:spLocks noGrp="1"/>
          </p:cNvSpPr>
          <p:nvPr>
            <p:ph type="sldNum" sz="quarter" idx="12"/>
          </p:nvPr>
        </p:nvSpPr>
        <p:spPr/>
        <p:txBody>
          <a:bodyPr/>
          <a:lstStyle/>
          <a:p>
            <a:r>
              <a:rPr lang="nl-NL" smtClean="0"/>
              <a:t>Page </a:t>
            </a:r>
            <a:fld id="{73EE6724-4521-4EF8-974D-BA1C7F9CD007}" type="slidenum">
              <a:rPr lang="nl-NL" smtClean="0"/>
              <a:pPr/>
              <a:t>17</a:t>
            </a:fld>
            <a:endParaRPr lang="nl-NL" dirty="0"/>
          </a:p>
        </p:txBody>
      </p:sp>
    </p:spTree>
    <p:extLst>
      <p:ext uri="{BB962C8B-B14F-4D97-AF65-F5344CB8AC3E}">
        <p14:creationId xmlns:p14="http://schemas.microsoft.com/office/powerpoint/2010/main" val="1847361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a:bodyPr>
          <a:lstStyle/>
          <a:p>
            <a:r>
              <a:rPr lang="en-GB" sz="2700" i="1" dirty="0"/>
              <a:t>Data attributes </a:t>
            </a:r>
            <a:r>
              <a:rPr lang="en-GB" sz="2700" i="1" dirty="0" smtClean="0"/>
              <a:t>(2/2</a:t>
            </a:r>
            <a:r>
              <a:rPr lang="en-GB" sz="2700" i="1" dirty="0"/>
              <a:t>)</a:t>
            </a:r>
          </a:p>
        </p:txBody>
      </p:sp>
      <p:sp>
        <p:nvSpPr>
          <p:cNvPr id="7" name="Tekstvak 7"/>
          <p:cNvSpPr txBox="1">
            <a:spLocks/>
          </p:cNvSpPr>
          <p:nvPr/>
        </p:nvSpPr>
        <p:spPr>
          <a:xfrm>
            <a:off x="406399" y="876468"/>
            <a:ext cx="8042275" cy="3369344"/>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smtClean="0"/>
              <a:t>In the manual, elaborate definitions will be presented. </a:t>
            </a:r>
          </a:p>
          <a:p>
            <a:endParaRPr lang="en-GB" dirty="0"/>
          </a:p>
          <a:p>
            <a:r>
              <a:rPr lang="en-GB" dirty="0" smtClean="0"/>
              <a:t>In principle, no changes in definitions of concepts, data attributes and domain values which originate from existing frameworks (AnaCredit, OSBE, LLD). However, in an exceptional case this might be needed. This will of course be well documented and communicated.</a:t>
            </a:r>
          </a:p>
          <a:p>
            <a:endParaRPr lang="en-GB" dirty="0"/>
          </a:p>
          <a:p>
            <a:r>
              <a:rPr lang="en-GB" dirty="0" smtClean="0"/>
              <a:t>The domain list of the data attribute ‘Type of protection’ is expanded in comparison to the AnaCredit domain list, e.g. KEW, SEW, BEW, NHG, Bankspaarrekening, </a:t>
            </a:r>
            <a:r>
              <a:rPr lang="en-GB" dirty="0"/>
              <a:t>Bankspaarrekening met </a:t>
            </a:r>
            <a:r>
              <a:rPr lang="en-GB" dirty="0" smtClean="0"/>
              <a:t>beleggingscomponent. Due to special characteristics of the mortgage market and high relevance for users.</a:t>
            </a:r>
          </a:p>
        </p:txBody>
      </p:sp>
      <p:sp>
        <p:nvSpPr>
          <p:cNvPr id="4" name="Footer Placeholder 3"/>
          <p:cNvSpPr>
            <a:spLocks noGrp="1"/>
          </p:cNvSpPr>
          <p:nvPr>
            <p:ph type="ftr" sz="quarter" idx="11"/>
          </p:nvPr>
        </p:nvSpPr>
        <p:spPr/>
        <p:txBody>
          <a:bodyPr/>
          <a:lstStyle/>
          <a:p>
            <a:r>
              <a:rPr lang="en-US" smtClean="0"/>
              <a:t>Bos, Goes, Damhof – Statistics Department – June 2017</a:t>
            </a:r>
            <a:endParaRPr lang="nl-NL"/>
          </a:p>
        </p:txBody>
      </p:sp>
      <p:sp>
        <p:nvSpPr>
          <p:cNvPr id="5" name="Slide Number Placeholder 4"/>
          <p:cNvSpPr>
            <a:spLocks noGrp="1"/>
          </p:cNvSpPr>
          <p:nvPr>
            <p:ph type="sldNum" sz="quarter" idx="12"/>
          </p:nvPr>
        </p:nvSpPr>
        <p:spPr/>
        <p:txBody>
          <a:bodyPr/>
          <a:lstStyle/>
          <a:p>
            <a:r>
              <a:rPr lang="nl-NL" smtClean="0"/>
              <a:t>Page </a:t>
            </a:r>
            <a:fld id="{73EE6724-4521-4EF8-974D-BA1C7F9CD007}" type="slidenum">
              <a:rPr lang="nl-NL" smtClean="0"/>
              <a:pPr/>
              <a:t>18</a:t>
            </a:fld>
            <a:endParaRPr lang="nl-NL" dirty="0"/>
          </a:p>
        </p:txBody>
      </p:sp>
    </p:spTree>
    <p:extLst>
      <p:ext uri="{BB962C8B-B14F-4D97-AF65-F5344CB8AC3E}">
        <p14:creationId xmlns:p14="http://schemas.microsoft.com/office/powerpoint/2010/main" val="817902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a:bodyPr>
          <a:lstStyle/>
          <a:p>
            <a:r>
              <a:rPr lang="en-GB" sz="2700" i="1" dirty="0" smtClean="0"/>
              <a:t>National identifier for resident natural persons</a:t>
            </a:r>
            <a:endParaRPr lang="en-GB" sz="2700" i="1" dirty="0"/>
          </a:p>
        </p:txBody>
      </p:sp>
      <p:sp>
        <p:nvSpPr>
          <p:cNvPr id="7" name="Tekstvak 7"/>
          <p:cNvSpPr txBox="1">
            <a:spLocks/>
          </p:cNvSpPr>
          <p:nvPr/>
        </p:nvSpPr>
        <p:spPr>
          <a:xfrm>
            <a:off x="406399" y="847893"/>
            <a:ext cx="8042275" cy="3369344"/>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smtClean="0"/>
              <a:t>The unique identification of debtors across observed agents which is also stable in time, is essential for data users.</a:t>
            </a:r>
          </a:p>
          <a:p>
            <a:endParaRPr lang="en-GB" dirty="0"/>
          </a:p>
          <a:p>
            <a:r>
              <a:rPr lang="en-GB" dirty="0" smtClean="0"/>
              <a:t>Solution is designed in which DNB receives an alternative number for the BSN based on an encryption only known to CBS and the reporting agents. Ergo, DNB receives no personal data or no data which can be derived to a specific natural person. CBS is able to combine existing sources within the CBS, which has the mandate and experience to work with personal data. Proposed solution will be assessed by Autoriteit Persoonsgevens soon, on request of the NVB.</a:t>
            </a:r>
          </a:p>
          <a:p>
            <a:endParaRPr lang="en-GB" dirty="0"/>
          </a:p>
          <a:p>
            <a:r>
              <a:rPr lang="en-GB" dirty="0" smtClean="0"/>
              <a:t>Implementation of RRE not to be delayed by the discussion. National identifier is no key, only another data attribute.</a:t>
            </a:r>
          </a:p>
        </p:txBody>
      </p:sp>
      <p:sp>
        <p:nvSpPr>
          <p:cNvPr id="4" name="Footer Placeholder 3"/>
          <p:cNvSpPr>
            <a:spLocks noGrp="1"/>
          </p:cNvSpPr>
          <p:nvPr>
            <p:ph type="ftr" sz="quarter" idx="11"/>
          </p:nvPr>
        </p:nvSpPr>
        <p:spPr/>
        <p:txBody>
          <a:bodyPr/>
          <a:lstStyle/>
          <a:p>
            <a:r>
              <a:rPr lang="en-US" smtClean="0"/>
              <a:t>Bos, Goes, Damhof – Statistics Department – June 2017</a:t>
            </a:r>
            <a:endParaRPr lang="nl-NL"/>
          </a:p>
        </p:txBody>
      </p:sp>
      <p:sp>
        <p:nvSpPr>
          <p:cNvPr id="5" name="Slide Number Placeholder 4"/>
          <p:cNvSpPr>
            <a:spLocks noGrp="1"/>
          </p:cNvSpPr>
          <p:nvPr>
            <p:ph type="sldNum" sz="quarter" idx="12"/>
          </p:nvPr>
        </p:nvSpPr>
        <p:spPr/>
        <p:txBody>
          <a:bodyPr/>
          <a:lstStyle/>
          <a:p>
            <a:r>
              <a:rPr lang="nl-NL" smtClean="0"/>
              <a:t>Page </a:t>
            </a:r>
            <a:fld id="{73EE6724-4521-4EF8-974D-BA1C7F9CD007}" type="slidenum">
              <a:rPr lang="nl-NL" smtClean="0"/>
              <a:pPr/>
              <a:t>19</a:t>
            </a:fld>
            <a:endParaRPr lang="nl-NL" dirty="0"/>
          </a:p>
        </p:txBody>
      </p:sp>
    </p:spTree>
    <p:extLst>
      <p:ext uri="{BB962C8B-B14F-4D97-AF65-F5344CB8AC3E}">
        <p14:creationId xmlns:p14="http://schemas.microsoft.com/office/powerpoint/2010/main" val="3770525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i="1" dirty="0" smtClean="0"/>
              <a:t>Outline of the presentation</a:t>
            </a:r>
            <a:endParaRPr lang="nl-NL" i="1" dirty="0"/>
          </a:p>
        </p:txBody>
      </p:sp>
      <p:sp>
        <p:nvSpPr>
          <p:cNvPr id="6" name="Content Placeholder 5"/>
          <p:cNvSpPr>
            <a:spLocks noGrp="1"/>
          </p:cNvSpPr>
          <p:nvPr>
            <p:ph idx="1"/>
          </p:nvPr>
        </p:nvSpPr>
        <p:spPr>
          <a:xfrm>
            <a:off x="295201" y="1227680"/>
            <a:ext cx="8361575" cy="2734720"/>
          </a:xfrm>
        </p:spPr>
        <p:txBody>
          <a:bodyPr/>
          <a:lstStyle/>
          <a:p>
            <a:pPr marL="342900" indent="-342900">
              <a:buFont typeface="+mj-lt"/>
              <a:buAutoNum type="arabicPeriod"/>
            </a:pPr>
            <a:r>
              <a:rPr lang="en-GB" dirty="0" smtClean="0"/>
              <a:t>Background and content</a:t>
            </a:r>
          </a:p>
          <a:p>
            <a:pPr marL="342900" indent="-342900">
              <a:buFont typeface="+mj-lt"/>
              <a:buAutoNum type="arabicPeriod"/>
            </a:pPr>
            <a:endParaRPr lang="en-GB" dirty="0" smtClean="0"/>
          </a:p>
          <a:p>
            <a:pPr marL="342900" indent="-342900">
              <a:buFont typeface="+mj-lt"/>
              <a:buAutoNum type="arabicPeriod"/>
            </a:pPr>
            <a:r>
              <a:rPr lang="en-GB" dirty="0" smtClean="0"/>
              <a:t>Architecture and the data delivery agreement</a:t>
            </a:r>
          </a:p>
          <a:p>
            <a:pPr marL="342900" indent="-342900">
              <a:buFont typeface="+mj-lt"/>
              <a:buAutoNum type="arabicPeriod"/>
            </a:pPr>
            <a:endParaRPr lang="en-GB" dirty="0" smtClean="0"/>
          </a:p>
          <a:p>
            <a:pPr marL="342900" indent="-342900">
              <a:buFont typeface="+mj-lt"/>
              <a:buAutoNum type="arabicPeriod"/>
            </a:pPr>
            <a:r>
              <a:rPr lang="en-GB" dirty="0" smtClean="0"/>
              <a:t>Logical data model</a:t>
            </a:r>
          </a:p>
          <a:p>
            <a:pPr marL="342900" indent="-342900">
              <a:buFont typeface="+mj-lt"/>
              <a:buAutoNum type="arabicPeriod"/>
            </a:pPr>
            <a:endParaRPr lang="en-GB" dirty="0" smtClean="0"/>
          </a:p>
          <a:p>
            <a:pPr marL="342900" indent="-342900">
              <a:buFont typeface="+mj-lt"/>
              <a:buAutoNum type="arabicPeriod"/>
            </a:pPr>
            <a:r>
              <a:rPr lang="en-GB" dirty="0" smtClean="0"/>
              <a:t>Organisation and planning</a:t>
            </a:r>
          </a:p>
          <a:p>
            <a:endParaRPr lang="en-GB" dirty="0"/>
          </a:p>
        </p:txBody>
      </p:sp>
      <p:sp>
        <p:nvSpPr>
          <p:cNvPr id="3" name="Footer Placeholder 2"/>
          <p:cNvSpPr>
            <a:spLocks noGrp="1"/>
          </p:cNvSpPr>
          <p:nvPr>
            <p:ph type="ftr" sz="quarter" idx="11"/>
          </p:nvPr>
        </p:nvSpPr>
        <p:spPr/>
        <p:txBody>
          <a:bodyPr/>
          <a:lstStyle/>
          <a:p>
            <a:r>
              <a:rPr lang="en-US" smtClean="0"/>
              <a:t>Bos, Goes, Damhof – Statistics Department – June 2017</a:t>
            </a:r>
            <a:endParaRPr lang="nl-NL"/>
          </a:p>
        </p:txBody>
      </p:sp>
      <p:sp>
        <p:nvSpPr>
          <p:cNvPr id="4" name="Slide Number Placeholder 3"/>
          <p:cNvSpPr>
            <a:spLocks noGrp="1"/>
          </p:cNvSpPr>
          <p:nvPr>
            <p:ph type="sldNum" sz="quarter" idx="12"/>
          </p:nvPr>
        </p:nvSpPr>
        <p:spPr/>
        <p:txBody>
          <a:bodyPr/>
          <a:lstStyle/>
          <a:p>
            <a:r>
              <a:rPr lang="nl-NL" smtClean="0"/>
              <a:t>Page </a:t>
            </a:r>
            <a:fld id="{73EE6724-4521-4EF8-974D-BA1C7F9CD007}" type="slidenum">
              <a:rPr lang="nl-NL" smtClean="0"/>
              <a:pPr/>
              <a:t>2</a:t>
            </a:fld>
            <a:endParaRPr lang="nl-NL" dirty="0"/>
          </a:p>
        </p:txBody>
      </p:sp>
    </p:spTree>
    <p:extLst>
      <p:ext uri="{BB962C8B-B14F-4D97-AF65-F5344CB8AC3E}">
        <p14:creationId xmlns:p14="http://schemas.microsoft.com/office/powerpoint/2010/main" val="1846157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a:bodyPr>
          <a:lstStyle/>
          <a:p>
            <a:r>
              <a:rPr lang="en-GB" sz="2700" i="1" dirty="0" smtClean="0"/>
              <a:t>Position of national identifier in data model</a:t>
            </a:r>
            <a:endParaRPr lang="en-GB" sz="2700" i="1" dirty="0"/>
          </a:p>
        </p:txBody>
      </p:sp>
      <p:sp>
        <p:nvSpPr>
          <p:cNvPr id="4" name="Footer Placeholder 3"/>
          <p:cNvSpPr>
            <a:spLocks noGrp="1"/>
          </p:cNvSpPr>
          <p:nvPr>
            <p:ph type="ftr" sz="quarter" idx="11"/>
          </p:nvPr>
        </p:nvSpPr>
        <p:spPr/>
        <p:txBody>
          <a:bodyPr/>
          <a:lstStyle/>
          <a:p>
            <a:r>
              <a:rPr lang="en-US" smtClean="0"/>
              <a:t>Bos, Goes, Damhof – Statistics Department – June 2017</a:t>
            </a:r>
            <a:endParaRPr lang="nl-NL"/>
          </a:p>
        </p:txBody>
      </p:sp>
      <p:sp>
        <p:nvSpPr>
          <p:cNvPr id="6" name="Slide Number Placeholder 5"/>
          <p:cNvSpPr>
            <a:spLocks noGrp="1"/>
          </p:cNvSpPr>
          <p:nvPr>
            <p:ph type="sldNum" sz="quarter" idx="12"/>
          </p:nvPr>
        </p:nvSpPr>
        <p:spPr/>
        <p:txBody>
          <a:bodyPr/>
          <a:lstStyle/>
          <a:p>
            <a:r>
              <a:rPr lang="nl-NL" smtClean="0"/>
              <a:t>Page </a:t>
            </a:r>
            <a:fld id="{73EE6724-4521-4EF8-974D-BA1C7F9CD007}" type="slidenum">
              <a:rPr lang="nl-NL" smtClean="0"/>
              <a:pPr/>
              <a:t>20</a:t>
            </a:fld>
            <a:endParaRPr lang="nl-NL" dirty="0"/>
          </a:p>
        </p:txBody>
      </p:sp>
      <p:pic>
        <p:nvPicPr>
          <p:cNvPr id="7" name="Picture 6"/>
          <p:cNvPicPr>
            <a:picLocks noChangeAspect="1"/>
          </p:cNvPicPr>
          <p:nvPr/>
        </p:nvPicPr>
        <p:blipFill>
          <a:blip r:embed="rId3"/>
          <a:stretch>
            <a:fillRect/>
          </a:stretch>
        </p:blipFill>
        <p:spPr>
          <a:xfrm>
            <a:off x="1276350" y="867325"/>
            <a:ext cx="7421148" cy="3838025"/>
          </a:xfrm>
          <a:prstGeom prst="rect">
            <a:avLst/>
          </a:prstGeom>
        </p:spPr>
      </p:pic>
      <p:sp>
        <p:nvSpPr>
          <p:cNvPr id="8" name="Right Arrow 7"/>
          <p:cNvSpPr/>
          <p:nvPr/>
        </p:nvSpPr>
        <p:spPr>
          <a:xfrm rot="607195">
            <a:off x="1183882" y="4150512"/>
            <a:ext cx="1800489" cy="3485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7687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Architecture and DDA</a:t>
            </a:r>
            <a:endParaRPr lang="nl-NL" dirty="0"/>
          </a:p>
        </p:txBody>
      </p:sp>
      <p:sp>
        <p:nvSpPr>
          <p:cNvPr id="3" name="Tijdelijke aanduiding voor inhoud 3"/>
          <p:cNvSpPr>
            <a:spLocks noGrp="1"/>
          </p:cNvSpPr>
          <p:nvPr>
            <p:ph sz="quarter" idx="13"/>
          </p:nvPr>
        </p:nvSpPr>
        <p:spPr>
          <a:xfrm>
            <a:off x="317500" y="3028759"/>
            <a:ext cx="6504540" cy="457200"/>
          </a:xfrm>
        </p:spPr>
        <p:txBody>
          <a:bodyPr/>
          <a:lstStyle/>
          <a:p>
            <a:r>
              <a:rPr lang="nl-NL" sz="1400" dirty="0" smtClean="0"/>
              <a:t>Ronald Damhof</a:t>
            </a:r>
            <a:endParaRPr lang="nl-NL" sz="1400" dirty="0"/>
          </a:p>
        </p:txBody>
      </p:sp>
    </p:spTree>
    <p:extLst>
      <p:ext uri="{BB962C8B-B14F-4D97-AF65-F5344CB8AC3E}">
        <p14:creationId xmlns:p14="http://schemas.microsoft.com/office/powerpoint/2010/main" val="608059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fontScale="90000"/>
          </a:bodyPr>
          <a:lstStyle/>
          <a:p>
            <a:r>
              <a:rPr lang="en-GB" i="1" dirty="0" smtClean="0"/>
              <a:t>What is our mission in data?</a:t>
            </a:r>
            <a:br>
              <a:rPr lang="en-GB" i="1" dirty="0" smtClean="0"/>
            </a:br>
            <a:endParaRPr lang="en-GB" i="1" dirty="0"/>
          </a:p>
        </p:txBody>
      </p:sp>
      <p:sp>
        <p:nvSpPr>
          <p:cNvPr id="7" name="Tekstvak 7"/>
          <p:cNvSpPr txBox="1">
            <a:spLocks/>
          </p:cNvSpPr>
          <p:nvPr/>
        </p:nvSpPr>
        <p:spPr>
          <a:xfrm>
            <a:off x="410400" y="1103913"/>
            <a:ext cx="8042275" cy="3113361"/>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en-GB" dirty="0" smtClean="0"/>
              <a:t>	</a:t>
            </a:r>
          </a:p>
          <a:p>
            <a:r>
              <a:rPr lang="en-GB" dirty="0" smtClean="0"/>
              <a:t>A focus on elementary data quality, from the get-go</a:t>
            </a:r>
          </a:p>
          <a:p>
            <a:pPr marL="0" indent="0">
              <a:buNone/>
            </a:pPr>
            <a:r>
              <a:rPr lang="en-GB" dirty="0" smtClean="0"/>
              <a:t>	</a:t>
            </a:r>
          </a:p>
          <a:p>
            <a:r>
              <a:rPr lang="en-GB" dirty="0" smtClean="0"/>
              <a:t>An unambiguous (public) formalisation of concepts, meaning and structure</a:t>
            </a:r>
          </a:p>
          <a:p>
            <a:pPr marL="0" indent="0">
              <a:buNone/>
            </a:pPr>
            <a:r>
              <a:rPr lang="en-GB" dirty="0" smtClean="0"/>
              <a:t>	</a:t>
            </a:r>
          </a:p>
          <a:p>
            <a:r>
              <a:rPr lang="en-GB" dirty="0" smtClean="0"/>
              <a:t>Focusing on protecting the data, keeping its integrity and being fully transparent</a:t>
            </a:r>
          </a:p>
          <a:p>
            <a:pPr marL="0" indent="0">
              <a:buNone/>
            </a:pPr>
            <a:endParaRPr lang="en-GB" dirty="0" smtClean="0"/>
          </a:p>
          <a:p>
            <a:r>
              <a:rPr lang="en-GB" dirty="0" smtClean="0"/>
              <a:t>Enabling – as much as possible - all parties to automate and validate their data</a:t>
            </a:r>
          </a:p>
          <a:p>
            <a:endParaRPr lang="en-GB" dirty="0" smtClean="0"/>
          </a:p>
          <a:p>
            <a:pPr>
              <a:buFontTx/>
              <a:buChar char="-"/>
            </a:pPr>
            <a:endParaRPr lang="en-GB" dirty="0" smtClean="0"/>
          </a:p>
          <a:p>
            <a:pPr marL="0" indent="0">
              <a:buNone/>
            </a:pPr>
            <a:endParaRPr lang="en-GB" dirty="0" smtClean="0"/>
          </a:p>
          <a:p>
            <a:pPr marL="0" indent="0">
              <a:buNone/>
            </a:pPr>
            <a:endParaRPr lang="en-GB" dirty="0" smtClean="0"/>
          </a:p>
        </p:txBody>
      </p:sp>
      <p:sp>
        <p:nvSpPr>
          <p:cNvPr id="6" name="Footer Placeholder 5"/>
          <p:cNvSpPr>
            <a:spLocks noGrp="1"/>
          </p:cNvSpPr>
          <p:nvPr>
            <p:ph type="ftr" sz="quarter" idx="11"/>
          </p:nvPr>
        </p:nvSpPr>
        <p:spPr/>
        <p:txBody>
          <a:bodyPr/>
          <a:lstStyle/>
          <a:p>
            <a:r>
              <a:rPr lang="en-US" smtClean="0"/>
              <a:t>Bos, Goes, Damhof – Statistics Department – June 2017</a:t>
            </a:r>
            <a:endParaRPr lang="nl-NL"/>
          </a:p>
        </p:txBody>
      </p: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22</a:t>
            </a:fld>
            <a:endParaRPr lang="nl-NL" dirty="0"/>
          </a:p>
        </p:txBody>
      </p:sp>
    </p:spTree>
    <p:extLst>
      <p:ext uri="{BB962C8B-B14F-4D97-AF65-F5344CB8AC3E}">
        <p14:creationId xmlns:p14="http://schemas.microsoft.com/office/powerpoint/2010/main" val="2962801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fontScale="90000"/>
          </a:bodyPr>
          <a:lstStyle/>
          <a:p>
            <a:r>
              <a:rPr lang="en-GB" i="1" dirty="0" smtClean="0"/>
              <a:t>Why did we choose the formal approach</a:t>
            </a:r>
            <a:br>
              <a:rPr lang="en-GB" i="1" dirty="0" smtClean="0"/>
            </a:br>
            <a:endParaRPr lang="en-GB" i="1" dirty="0"/>
          </a:p>
        </p:txBody>
      </p:sp>
      <p:sp>
        <p:nvSpPr>
          <p:cNvPr id="7" name="Tekstvak 7"/>
          <p:cNvSpPr txBox="1">
            <a:spLocks/>
          </p:cNvSpPr>
          <p:nvPr/>
        </p:nvSpPr>
        <p:spPr>
          <a:xfrm>
            <a:off x="406399" y="962025"/>
            <a:ext cx="8042275" cy="2192794"/>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en-GB" dirty="0" smtClean="0"/>
              <a:t>Some characteristics of granular data:</a:t>
            </a:r>
            <a:endParaRPr lang="en-GB" dirty="0"/>
          </a:p>
          <a:p>
            <a:pPr marL="0" indent="0">
              <a:buNone/>
            </a:pPr>
            <a:r>
              <a:rPr lang="en-GB" dirty="0" smtClean="0"/>
              <a:t>	</a:t>
            </a:r>
          </a:p>
          <a:p>
            <a:r>
              <a:rPr lang="en-GB" dirty="0" smtClean="0"/>
              <a:t>Quality needs to be established on the granular level</a:t>
            </a:r>
          </a:p>
          <a:p>
            <a:pPr marL="0" indent="0">
              <a:buNone/>
            </a:pPr>
            <a:r>
              <a:rPr lang="en-GB" dirty="0" smtClean="0"/>
              <a:t>	</a:t>
            </a:r>
          </a:p>
          <a:p>
            <a:r>
              <a:rPr lang="en-GB" dirty="0" smtClean="0"/>
              <a:t>Granular data contains many perspectives and huge opportunities for integration</a:t>
            </a:r>
          </a:p>
          <a:p>
            <a:pPr marL="0" indent="0">
              <a:buNone/>
            </a:pPr>
            <a:r>
              <a:rPr lang="en-GB" dirty="0" smtClean="0"/>
              <a:t>	</a:t>
            </a:r>
          </a:p>
          <a:p>
            <a:r>
              <a:rPr lang="en-GB" dirty="0" smtClean="0"/>
              <a:t>In the supply chain process the risk of interpretation/ambiguity grows exponentially and the risk of worthless data at the end of the chain is high</a:t>
            </a:r>
          </a:p>
          <a:p>
            <a:pPr>
              <a:buFontTx/>
              <a:buChar char="-"/>
            </a:pPr>
            <a:endParaRPr lang="en-GB" dirty="0" smtClean="0"/>
          </a:p>
          <a:p>
            <a:pPr marL="0" indent="0">
              <a:buNone/>
            </a:pPr>
            <a:endParaRPr lang="en-GB" dirty="0" smtClean="0"/>
          </a:p>
          <a:p>
            <a:pPr marL="0" indent="0">
              <a:buNone/>
            </a:pPr>
            <a:endParaRPr lang="en-GB" dirty="0" smtClean="0"/>
          </a:p>
        </p:txBody>
      </p:sp>
      <p:sp>
        <p:nvSpPr>
          <p:cNvPr id="4" name="Footer Placeholder 3"/>
          <p:cNvSpPr>
            <a:spLocks noGrp="1"/>
          </p:cNvSpPr>
          <p:nvPr>
            <p:ph type="ftr" sz="quarter" idx="11"/>
          </p:nvPr>
        </p:nvSpPr>
        <p:spPr/>
        <p:txBody>
          <a:bodyPr/>
          <a:lstStyle/>
          <a:p>
            <a:r>
              <a:rPr lang="en-US" smtClean="0"/>
              <a:t>Bos, Goes, Damhof – Statistics Department – June 2017</a:t>
            </a:r>
            <a:endParaRPr lang="nl-NL"/>
          </a:p>
        </p:txBody>
      </p:sp>
      <p:sp>
        <p:nvSpPr>
          <p:cNvPr id="5" name="Slide Number Placeholder 4"/>
          <p:cNvSpPr>
            <a:spLocks noGrp="1"/>
          </p:cNvSpPr>
          <p:nvPr>
            <p:ph type="sldNum" sz="quarter" idx="12"/>
          </p:nvPr>
        </p:nvSpPr>
        <p:spPr/>
        <p:txBody>
          <a:bodyPr/>
          <a:lstStyle/>
          <a:p>
            <a:r>
              <a:rPr lang="nl-NL" smtClean="0"/>
              <a:t>Page </a:t>
            </a:r>
            <a:fld id="{73EE6724-4521-4EF8-974D-BA1C7F9CD007}" type="slidenum">
              <a:rPr lang="nl-NL" smtClean="0"/>
              <a:pPr/>
              <a:t>23</a:t>
            </a:fld>
            <a:endParaRPr lang="nl-NL" dirty="0"/>
          </a:p>
        </p:txBody>
      </p:sp>
    </p:spTree>
    <p:extLst>
      <p:ext uri="{BB962C8B-B14F-4D97-AF65-F5344CB8AC3E}">
        <p14:creationId xmlns:p14="http://schemas.microsoft.com/office/powerpoint/2010/main" val="2390608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fontScale="90000"/>
          </a:bodyPr>
          <a:lstStyle/>
          <a:p>
            <a:r>
              <a:rPr lang="en-GB" i="1" dirty="0" smtClean="0"/>
              <a:t>Why did we choose the formal approach</a:t>
            </a:r>
            <a:br>
              <a:rPr lang="en-GB" i="1" dirty="0" smtClean="0"/>
            </a:br>
            <a:endParaRPr lang="en-GB" i="1" dirty="0"/>
          </a:p>
        </p:txBody>
      </p:sp>
      <p:sp>
        <p:nvSpPr>
          <p:cNvPr id="8" name="Rounded Rectangle 7"/>
          <p:cNvSpPr/>
          <p:nvPr/>
        </p:nvSpPr>
        <p:spPr>
          <a:xfrm>
            <a:off x="346001" y="961606"/>
            <a:ext cx="8406025" cy="89576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9" name="Rectangle 8"/>
          <p:cNvSpPr/>
          <p:nvPr/>
        </p:nvSpPr>
        <p:spPr>
          <a:xfrm>
            <a:off x="420932" y="953052"/>
            <a:ext cx="8191394" cy="781240"/>
          </a:xfrm>
          <a:prstGeom prst="rect">
            <a:avLst/>
          </a:prstGeom>
        </p:spPr>
        <p:txBody>
          <a:bodyPr wrap="square">
            <a:spAutoFit/>
          </a:bodyPr>
          <a:lstStyle/>
          <a:p>
            <a:pPr algn="ctr">
              <a:lnSpc>
                <a:spcPct val="150000"/>
              </a:lnSpc>
            </a:pPr>
            <a:r>
              <a:rPr lang="en-GB" sz="1600" dirty="0">
                <a:solidFill>
                  <a:schemeClr val="bg1"/>
                </a:solidFill>
              </a:rPr>
              <a:t>It is vital for concepts and relationships between concepts to be described precise and non-ambiguous</a:t>
            </a:r>
          </a:p>
        </p:txBody>
      </p:sp>
      <p:sp>
        <p:nvSpPr>
          <p:cNvPr id="12" name="Rectangle 8"/>
          <p:cNvSpPr/>
          <p:nvPr/>
        </p:nvSpPr>
        <p:spPr>
          <a:xfrm>
            <a:off x="1621931" y="2621975"/>
            <a:ext cx="5974066" cy="830997"/>
          </a:xfrm>
          <a:prstGeom prst="rect">
            <a:avLst/>
          </a:prstGeom>
        </p:spPr>
        <p:txBody>
          <a:bodyPr wrap="square">
            <a:spAutoFit/>
          </a:bodyPr>
          <a:lstStyle/>
          <a:p>
            <a:pPr>
              <a:lnSpc>
                <a:spcPct val="150000"/>
              </a:lnSpc>
            </a:pPr>
            <a:r>
              <a:rPr lang="en-GB" sz="1600" dirty="0">
                <a:solidFill>
                  <a:schemeClr val="bg1"/>
                </a:solidFill>
              </a:rPr>
              <a:t>It is vital for concepts and relationships between concepts to be described precise and non-ambiguous</a:t>
            </a:r>
          </a:p>
        </p:txBody>
      </p:sp>
      <p:sp>
        <p:nvSpPr>
          <p:cNvPr id="13" name="Rounded Rectangle 12"/>
          <p:cNvSpPr/>
          <p:nvPr/>
        </p:nvSpPr>
        <p:spPr>
          <a:xfrm>
            <a:off x="349866" y="1969121"/>
            <a:ext cx="8402159" cy="95619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4" name="Rectangle 13"/>
          <p:cNvSpPr/>
          <p:nvPr/>
        </p:nvSpPr>
        <p:spPr>
          <a:xfrm>
            <a:off x="420932" y="2031721"/>
            <a:ext cx="8191394" cy="830997"/>
          </a:xfrm>
          <a:prstGeom prst="rect">
            <a:avLst/>
          </a:prstGeom>
        </p:spPr>
        <p:txBody>
          <a:bodyPr wrap="square">
            <a:spAutoFit/>
          </a:bodyPr>
          <a:lstStyle/>
          <a:p>
            <a:pPr algn="ctr">
              <a:lnSpc>
                <a:spcPct val="150000"/>
              </a:lnSpc>
            </a:pPr>
            <a:r>
              <a:rPr lang="en-GB" sz="1600" dirty="0">
                <a:solidFill>
                  <a:schemeClr val="bg1"/>
                </a:solidFill>
              </a:rPr>
              <a:t>It is vital that all parties involved in the supply chain process of </a:t>
            </a:r>
            <a:r>
              <a:rPr lang="en-GB" sz="1600" dirty="0" smtClean="0">
                <a:solidFill>
                  <a:schemeClr val="bg1"/>
                </a:solidFill>
              </a:rPr>
              <a:t>RRE </a:t>
            </a:r>
            <a:r>
              <a:rPr lang="en-GB" sz="1600" dirty="0">
                <a:solidFill>
                  <a:schemeClr val="bg1"/>
                </a:solidFill>
              </a:rPr>
              <a:t>are talking the same language</a:t>
            </a:r>
          </a:p>
        </p:txBody>
      </p:sp>
      <p:sp>
        <p:nvSpPr>
          <p:cNvPr id="15" name="Rounded Rectangle 13"/>
          <p:cNvSpPr/>
          <p:nvPr/>
        </p:nvSpPr>
        <p:spPr>
          <a:xfrm>
            <a:off x="420932" y="3387708"/>
            <a:ext cx="8331093" cy="97630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6" name="TextBox 15"/>
          <p:cNvSpPr txBox="1"/>
          <p:nvPr/>
        </p:nvSpPr>
        <p:spPr>
          <a:xfrm>
            <a:off x="465903" y="3455466"/>
            <a:ext cx="8146423" cy="781240"/>
          </a:xfrm>
          <a:prstGeom prst="rect">
            <a:avLst/>
          </a:prstGeom>
          <a:noFill/>
        </p:spPr>
        <p:txBody>
          <a:bodyPr wrap="square" rtlCol="0">
            <a:spAutoFit/>
          </a:bodyPr>
          <a:lstStyle/>
          <a:p>
            <a:pPr algn="ctr">
              <a:lnSpc>
                <a:spcPct val="150000"/>
              </a:lnSpc>
            </a:pPr>
            <a:r>
              <a:rPr lang="en-GB" sz="1600" dirty="0">
                <a:solidFill>
                  <a:schemeClr val="bg1"/>
                </a:solidFill>
              </a:rPr>
              <a:t>A </a:t>
            </a:r>
            <a:r>
              <a:rPr lang="en-GB" sz="1600" dirty="0" smtClean="0">
                <a:solidFill>
                  <a:schemeClr val="bg1"/>
                </a:solidFill>
              </a:rPr>
              <a:t>logical </a:t>
            </a:r>
            <a:r>
              <a:rPr lang="en-GB" sz="1600" dirty="0">
                <a:solidFill>
                  <a:schemeClr val="bg1"/>
                </a:solidFill>
              </a:rPr>
              <a:t>data </a:t>
            </a:r>
            <a:r>
              <a:rPr lang="en-GB" sz="1600" dirty="0" smtClean="0">
                <a:solidFill>
                  <a:schemeClr val="bg1"/>
                </a:solidFill>
              </a:rPr>
              <a:t>model and data delivery agreement as the formal language </a:t>
            </a:r>
            <a:r>
              <a:rPr lang="en-GB" sz="1600" dirty="0">
                <a:solidFill>
                  <a:schemeClr val="bg1"/>
                </a:solidFill>
              </a:rPr>
              <a:t>is necessary for data to be precise </a:t>
            </a:r>
            <a:r>
              <a:rPr lang="en-GB" sz="1600" dirty="0" smtClean="0">
                <a:solidFill>
                  <a:schemeClr val="bg1"/>
                </a:solidFill>
              </a:rPr>
              <a:t>and </a:t>
            </a:r>
            <a:r>
              <a:rPr lang="en-GB" sz="1600" dirty="0">
                <a:solidFill>
                  <a:schemeClr val="bg1"/>
                </a:solidFill>
              </a:rPr>
              <a:t>transparent </a:t>
            </a:r>
          </a:p>
        </p:txBody>
      </p:sp>
      <p:sp>
        <p:nvSpPr>
          <p:cNvPr id="4" name="PIJL-OMLAAG 3"/>
          <p:cNvSpPr/>
          <p:nvPr/>
        </p:nvSpPr>
        <p:spPr>
          <a:xfrm>
            <a:off x="4305300" y="2990850"/>
            <a:ext cx="361950" cy="330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Footer Placeholder 4"/>
          <p:cNvSpPr>
            <a:spLocks noGrp="1"/>
          </p:cNvSpPr>
          <p:nvPr>
            <p:ph type="ftr" sz="quarter" idx="11"/>
          </p:nvPr>
        </p:nvSpPr>
        <p:spPr/>
        <p:txBody>
          <a:bodyPr/>
          <a:lstStyle/>
          <a:p>
            <a:r>
              <a:rPr lang="en-US" smtClean="0"/>
              <a:t>Bos, Goes, Damhof – Statistics Department – June 2017</a:t>
            </a:r>
            <a:endParaRPr lang="nl-NL"/>
          </a:p>
        </p:txBody>
      </p:sp>
      <p:sp>
        <p:nvSpPr>
          <p:cNvPr id="6" name="Slide Number Placeholder 5"/>
          <p:cNvSpPr>
            <a:spLocks noGrp="1"/>
          </p:cNvSpPr>
          <p:nvPr>
            <p:ph type="sldNum" sz="quarter" idx="12"/>
          </p:nvPr>
        </p:nvSpPr>
        <p:spPr/>
        <p:txBody>
          <a:bodyPr/>
          <a:lstStyle/>
          <a:p>
            <a:r>
              <a:rPr lang="nl-NL" smtClean="0"/>
              <a:t>Page </a:t>
            </a:r>
            <a:fld id="{73EE6724-4521-4EF8-974D-BA1C7F9CD007}" type="slidenum">
              <a:rPr lang="nl-NL" smtClean="0"/>
              <a:pPr/>
              <a:t>24</a:t>
            </a:fld>
            <a:endParaRPr lang="nl-NL" dirty="0"/>
          </a:p>
        </p:txBody>
      </p:sp>
    </p:spTree>
    <p:extLst>
      <p:ext uri="{BB962C8B-B14F-4D97-AF65-F5344CB8AC3E}">
        <p14:creationId xmlns:p14="http://schemas.microsoft.com/office/powerpoint/2010/main" val="547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vak 4"/>
          <p:cNvSpPr txBox="1"/>
          <p:nvPr/>
        </p:nvSpPr>
        <p:spPr>
          <a:xfrm>
            <a:off x="231774" y="973298"/>
            <a:ext cx="8858250" cy="3070071"/>
          </a:xfrm>
          <a:prstGeom prst="rect">
            <a:avLst/>
          </a:prstGeom>
          <a:noFill/>
        </p:spPr>
        <p:txBody>
          <a:bodyPr wrap="square" rtlCol="0">
            <a:spAutoFit/>
          </a:bodyPr>
          <a:lstStyle>
            <a:defPPr>
              <a:defRPr lang="nl-NL"/>
            </a:defPPr>
            <a:lvl1pPr marL="160735" indent="-160735">
              <a:lnSpc>
                <a:spcPct val="150000"/>
              </a:lnSpc>
              <a:buFont typeface="Wingdings" charset="2"/>
              <a:buChar char="§"/>
              <a:defRPr sz="1500"/>
            </a:lvl1pPr>
            <a:lvl2pPr marL="417910" lvl="1" indent="-160735">
              <a:lnSpc>
                <a:spcPct val="150000"/>
              </a:lnSpc>
              <a:buFont typeface="Wingdings" charset="2"/>
              <a:buChar char="§"/>
              <a:defRPr sz="1500"/>
            </a:lvl2pPr>
          </a:lstStyle>
          <a:p>
            <a:pPr marL="0" indent="0">
              <a:buNone/>
            </a:pPr>
            <a:r>
              <a:rPr lang="en-GB" dirty="0" smtClean="0"/>
              <a:t>Characteristics of a formal language:</a:t>
            </a:r>
          </a:p>
          <a:p>
            <a:pPr marL="0" indent="0">
              <a:buNone/>
            </a:pPr>
            <a:endParaRPr lang="en-GB" u="sng" dirty="0"/>
          </a:p>
          <a:p>
            <a:pPr>
              <a:buFont typeface="Arial" panose="020B0604020202020204" pitchFamily="34" charset="0"/>
              <a:buChar char="•"/>
            </a:pPr>
            <a:r>
              <a:rPr lang="en-GB" u="sng" dirty="0" smtClean="0"/>
              <a:t>Communication</a:t>
            </a:r>
            <a:r>
              <a:rPr lang="en-GB" dirty="0" smtClean="0"/>
              <a:t> </a:t>
            </a:r>
            <a:r>
              <a:rPr lang="en-GB" dirty="0"/>
              <a:t>with business </a:t>
            </a:r>
            <a:endParaRPr lang="en-GB" dirty="0" smtClean="0"/>
          </a:p>
          <a:p>
            <a:pPr>
              <a:buFont typeface="Arial" panose="020B0604020202020204" pitchFamily="34" charset="0"/>
              <a:buChar char="•"/>
            </a:pPr>
            <a:r>
              <a:rPr lang="en-GB" dirty="0" smtClean="0"/>
              <a:t>Is the ‘middle man’ between business and technical implementation</a:t>
            </a:r>
            <a:endParaRPr lang="en-GB" dirty="0"/>
          </a:p>
          <a:p>
            <a:pPr>
              <a:buFont typeface="Arial" panose="020B0604020202020204" pitchFamily="34" charset="0"/>
              <a:buChar char="•"/>
            </a:pPr>
            <a:r>
              <a:rPr lang="en-GB" dirty="0" smtClean="0"/>
              <a:t>Is based on existing </a:t>
            </a:r>
            <a:r>
              <a:rPr lang="en-GB" dirty="0"/>
              <a:t>formal theory, </a:t>
            </a:r>
            <a:r>
              <a:rPr lang="en-GB" dirty="0" smtClean="0"/>
              <a:t>notation and specification</a:t>
            </a:r>
            <a:r>
              <a:rPr lang="en-GB" dirty="0"/>
              <a:t>, methodology</a:t>
            </a:r>
          </a:p>
          <a:p>
            <a:pPr>
              <a:buFont typeface="Arial" panose="020B0604020202020204" pitchFamily="34" charset="0"/>
              <a:buChar char="•"/>
            </a:pPr>
            <a:r>
              <a:rPr lang="en-GB" dirty="0" smtClean="0"/>
              <a:t>Addresses </a:t>
            </a:r>
            <a:r>
              <a:rPr lang="en-GB" dirty="0"/>
              <a:t>concerns on the </a:t>
            </a:r>
            <a:r>
              <a:rPr lang="en-GB" dirty="0" smtClean="0"/>
              <a:t>business/domain level</a:t>
            </a:r>
            <a:r>
              <a:rPr lang="en-GB" dirty="0"/>
              <a:t>, </a:t>
            </a:r>
            <a:r>
              <a:rPr lang="en-GB" u="sng" dirty="0"/>
              <a:t>never on the technical level</a:t>
            </a:r>
          </a:p>
          <a:p>
            <a:pPr>
              <a:buFont typeface="Arial" panose="020B0604020202020204" pitchFamily="34" charset="0"/>
              <a:buChar char="•"/>
            </a:pPr>
            <a:r>
              <a:rPr lang="en-GB" dirty="0"/>
              <a:t>Is developed and maintained in professional </a:t>
            </a:r>
            <a:r>
              <a:rPr lang="en-GB" dirty="0" smtClean="0"/>
              <a:t>data modelling software</a:t>
            </a:r>
            <a:endParaRPr lang="en-GB" dirty="0"/>
          </a:p>
          <a:p>
            <a:pPr>
              <a:buFont typeface="Arial" panose="020B0604020202020204" pitchFamily="34" charset="0"/>
              <a:buChar char="•"/>
            </a:pPr>
            <a:r>
              <a:rPr lang="en-GB" dirty="0"/>
              <a:t>Is communicated and shared with all parties involved in the supply chain process</a:t>
            </a:r>
          </a:p>
          <a:p>
            <a:pPr lvl="1"/>
            <a:endParaRPr lang="en-GB" sz="900" dirty="0"/>
          </a:p>
        </p:txBody>
      </p:sp>
      <p:sp>
        <p:nvSpPr>
          <p:cNvPr id="8" name="Title 1"/>
          <p:cNvSpPr txBox="1">
            <a:spLocks/>
          </p:cNvSpPr>
          <p:nvPr/>
        </p:nvSpPr>
        <p:spPr>
          <a:xfrm>
            <a:off x="139700" y="335263"/>
            <a:ext cx="8813799" cy="730110"/>
          </a:xfrm>
          <a:prstGeom prst="rect">
            <a:avLst/>
          </a:prstGeom>
        </p:spPr>
        <p:txBody>
          <a:bodyPr vert="horz" lIns="0" tIns="0" rIns="0" bIns="0" rtlCol="0" anchor="t" anchorCtr="0">
            <a:normAutofit/>
          </a:bodyPr>
          <a:lstStyle>
            <a:defPPr>
              <a:defRPr lang="nl-NL"/>
            </a:defPPr>
            <a:lvl1pPr>
              <a:lnSpc>
                <a:spcPts val="3750"/>
              </a:lnSpc>
              <a:spcBef>
                <a:spcPct val="0"/>
              </a:spcBef>
              <a:buNone/>
              <a:defRPr sz="3000">
                <a:latin typeface="+mj-lt"/>
                <a:ea typeface="+mj-ea"/>
                <a:cs typeface="+mj-cs"/>
              </a:defRPr>
            </a:lvl1pPr>
          </a:lstStyle>
          <a:p>
            <a:r>
              <a:rPr lang="en-GB" sz="2800" i="1" dirty="0"/>
              <a:t>Why did we choose the formal approach</a:t>
            </a:r>
            <a:endParaRPr lang="nl-NL" sz="2250" i="1" dirty="0"/>
          </a:p>
        </p:txBody>
      </p:sp>
      <p:sp>
        <p:nvSpPr>
          <p:cNvPr id="3" name="Footer Placeholder 2"/>
          <p:cNvSpPr>
            <a:spLocks noGrp="1"/>
          </p:cNvSpPr>
          <p:nvPr>
            <p:ph type="ftr" sz="quarter" idx="11"/>
          </p:nvPr>
        </p:nvSpPr>
        <p:spPr/>
        <p:txBody>
          <a:bodyPr/>
          <a:lstStyle/>
          <a:p>
            <a:r>
              <a:rPr lang="en-US" smtClean="0"/>
              <a:t>Bos, Goes, Damhof – Statistics Department – June 2017</a:t>
            </a:r>
            <a:endParaRPr lang="nl-NL"/>
          </a:p>
        </p:txBody>
      </p:sp>
      <p:sp>
        <p:nvSpPr>
          <p:cNvPr id="4" name="Slide Number Placeholder 3"/>
          <p:cNvSpPr>
            <a:spLocks noGrp="1"/>
          </p:cNvSpPr>
          <p:nvPr>
            <p:ph type="sldNum" sz="quarter" idx="12"/>
          </p:nvPr>
        </p:nvSpPr>
        <p:spPr/>
        <p:txBody>
          <a:bodyPr/>
          <a:lstStyle/>
          <a:p>
            <a:r>
              <a:rPr lang="nl-NL" smtClean="0"/>
              <a:t>Page </a:t>
            </a:r>
            <a:fld id="{73EE6724-4521-4EF8-974D-BA1C7F9CD007}" type="slidenum">
              <a:rPr lang="nl-NL" smtClean="0"/>
              <a:pPr/>
              <a:t>25</a:t>
            </a:fld>
            <a:endParaRPr lang="nl-NL" dirty="0"/>
          </a:p>
        </p:txBody>
      </p:sp>
    </p:spTree>
    <p:extLst>
      <p:ext uri="{BB962C8B-B14F-4D97-AF65-F5344CB8AC3E}">
        <p14:creationId xmlns:p14="http://schemas.microsoft.com/office/powerpoint/2010/main" val="2447574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vak 4"/>
          <p:cNvSpPr txBox="1"/>
          <p:nvPr/>
        </p:nvSpPr>
        <p:spPr>
          <a:xfrm>
            <a:off x="231774" y="858998"/>
            <a:ext cx="8858250" cy="646331"/>
          </a:xfrm>
          <a:prstGeom prst="rect">
            <a:avLst/>
          </a:prstGeom>
          <a:noFill/>
        </p:spPr>
        <p:txBody>
          <a:bodyPr wrap="square" rtlCol="0">
            <a:spAutoFit/>
          </a:bodyPr>
          <a:lstStyle>
            <a:defPPr>
              <a:defRPr lang="nl-NL"/>
            </a:defPPr>
            <a:lvl1pPr marL="160735" indent="-160735">
              <a:lnSpc>
                <a:spcPct val="150000"/>
              </a:lnSpc>
              <a:buFont typeface="Wingdings" charset="2"/>
              <a:buChar char="§"/>
              <a:defRPr sz="1500"/>
            </a:lvl1pPr>
            <a:lvl2pPr marL="417910" lvl="1" indent="-160735">
              <a:lnSpc>
                <a:spcPct val="150000"/>
              </a:lnSpc>
              <a:buFont typeface="Wingdings" charset="2"/>
              <a:buChar char="§"/>
              <a:defRPr sz="1500"/>
            </a:lvl2pPr>
          </a:lstStyle>
          <a:p>
            <a:pPr marL="0" indent="0">
              <a:buNone/>
            </a:pPr>
            <a:r>
              <a:rPr lang="en-GB" dirty="0" smtClean="0"/>
              <a:t>Characteristics of the logical data model as the formal language:</a:t>
            </a:r>
          </a:p>
          <a:p>
            <a:pPr lvl="1"/>
            <a:endParaRPr lang="en-GB" sz="900" dirty="0"/>
          </a:p>
        </p:txBody>
      </p:sp>
      <p:sp>
        <p:nvSpPr>
          <p:cNvPr id="8" name="Title 1"/>
          <p:cNvSpPr txBox="1">
            <a:spLocks/>
          </p:cNvSpPr>
          <p:nvPr/>
        </p:nvSpPr>
        <p:spPr>
          <a:xfrm>
            <a:off x="139700" y="335263"/>
            <a:ext cx="8813799" cy="730110"/>
          </a:xfrm>
          <a:prstGeom prst="rect">
            <a:avLst/>
          </a:prstGeom>
        </p:spPr>
        <p:txBody>
          <a:bodyPr vert="horz" lIns="0" tIns="0" rIns="0" bIns="0" rtlCol="0" anchor="t" anchorCtr="0">
            <a:normAutofit/>
          </a:bodyPr>
          <a:lstStyle>
            <a:defPPr>
              <a:defRPr lang="nl-NL"/>
            </a:defPPr>
            <a:lvl1pPr>
              <a:lnSpc>
                <a:spcPts val="3750"/>
              </a:lnSpc>
              <a:spcBef>
                <a:spcPct val="0"/>
              </a:spcBef>
              <a:buNone/>
              <a:defRPr sz="3000">
                <a:latin typeface="+mj-lt"/>
                <a:ea typeface="+mj-ea"/>
                <a:cs typeface="+mj-cs"/>
              </a:defRPr>
            </a:lvl1pPr>
          </a:lstStyle>
          <a:p>
            <a:r>
              <a:rPr lang="en-GB" sz="2800" i="1" dirty="0"/>
              <a:t>Why did we choose the formal approach</a:t>
            </a:r>
            <a:endParaRPr lang="nl-NL" sz="2250" i="1" dirty="0"/>
          </a:p>
        </p:txBody>
      </p:sp>
      <p:sp>
        <p:nvSpPr>
          <p:cNvPr id="2" name="Rechthoek 1"/>
          <p:cNvSpPr/>
          <p:nvPr/>
        </p:nvSpPr>
        <p:spPr>
          <a:xfrm>
            <a:off x="285749" y="1261319"/>
            <a:ext cx="7770951" cy="3161891"/>
          </a:xfrm>
          <a:prstGeom prst="rect">
            <a:avLst/>
          </a:prstGeom>
        </p:spPr>
        <p:txBody>
          <a:bodyPr wrap="square">
            <a:spAutoFit/>
          </a:bodyPr>
          <a:lstStyle/>
          <a:p>
            <a:pPr marL="285750" indent="-285750">
              <a:lnSpc>
                <a:spcPct val="150000"/>
              </a:lnSpc>
              <a:buFont typeface="Arial" panose="020B0604020202020204" pitchFamily="34" charset="0"/>
              <a:buChar char="•"/>
            </a:pPr>
            <a:r>
              <a:rPr lang="en-GB" sz="1500" dirty="0"/>
              <a:t>A non-ambiguous representation of regulation &amp; related </a:t>
            </a:r>
            <a:r>
              <a:rPr lang="en-GB" sz="1500" dirty="0" smtClean="0"/>
              <a:t>documents and functions as linking pin between those documents</a:t>
            </a:r>
            <a:endParaRPr lang="en-GB" sz="1500" dirty="0"/>
          </a:p>
          <a:p>
            <a:pPr marL="285750" indent="-285750">
              <a:lnSpc>
                <a:spcPct val="150000"/>
              </a:lnSpc>
              <a:buFont typeface="Arial" panose="020B0604020202020204" pitchFamily="34" charset="0"/>
              <a:buChar char="•"/>
            </a:pPr>
            <a:r>
              <a:rPr lang="en-GB" sz="1500" dirty="0"/>
              <a:t>A mathematical transformation of these documents (text)</a:t>
            </a:r>
          </a:p>
          <a:p>
            <a:pPr marL="285750" indent="-285750">
              <a:lnSpc>
                <a:spcPct val="150000"/>
              </a:lnSpc>
              <a:buFont typeface="Arial" panose="020B0604020202020204" pitchFamily="34" charset="0"/>
              <a:buChar char="•"/>
            </a:pPr>
            <a:r>
              <a:rPr lang="en-GB" sz="1500" dirty="0"/>
              <a:t>Entails the structure, consistency and integrity of the </a:t>
            </a:r>
            <a:r>
              <a:rPr lang="en-GB" sz="1500" dirty="0" smtClean="0"/>
              <a:t>data</a:t>
            </a:r>
            <a:endParaRPr lang="en-GB" sz="1500" dirty="0"/>
          </a:p>
          <a:p>
            <a:pPr marL="285750" indent="-285750">
              <a:lnSpc>
                <a:spcPct val="150000"/>
              </a:lnSpc>
              <a:buFont typeface="Arial" panose="020B0604020202020204" pitchFamily="34" charset="0"/>
              <a:buChar char="•"/>
            </a:pPr>
            <a:r>
              <a:rPr lang="en-GB" sz="1500" dirty="0"/>
              <a:t>Leading in how the (technical) delivery is designed</a:t>
            </a:r>
          </a:p>
          <a:p>
            <a:pPr marL="285750" indent="-285750">
              <a:lnSpc>
                <a:spcPct val="150000"/>
              </a:lnSpc>
              <a:buFont typeface="Arial" panose="020B0604020202020204" pitchFamily="34" charset="0"/>
              <a:buChar char="•"/>
            </a:pPr>
            <a:r>
              <a:rPr lang="en-GB" sz="1500" dirty="0"/>
              <a:t>Leading with regards to the validation strategy</a:t>
            </a:r>
          </a:p>
          <a:p>
            <a:pPr marL="285750" indent="-285750">
              <a:lnSpc>
                <a:spcPct val="150000"/>
              </a:lnSpc>
              <a:buFont typeface="Arial" panose="020B0604020202020204" pitchFamily="34" charset="0"/>
              <a:buChar char="•"/>
            </a:pPr>
            <a:r>
              <a:rPr lang="en-GB" sz="1500" dirty="0"/>
              <a:t>Agnostic with regards to technical implementations of </a:t>
            </a:r>
            <a:r>
              <a:rPr lang="en-GB" sz="1500" dirty="0" smtClean="0"/>
              <a:t>RAs </a:t>
            </a:r>
            <a:r>
              <a:rPr lang="en-GB" sz="1500" dirty="0"/>
              <a:t>(e.g. API)</a:t>
            </a:r>
          </a:p>
          <a:p>
            <a:pPr marL="285750" indent="-285750">
              <a:lnSpc>
                <a:spcPct val="150000"/>
              </a:lnSpc>
              <a:buFont typeface="Arial" panose="020B0604020202020204" pitchFamily="34" charset="0"/>
              <a:buChar char="•"/>
            </a:pPr>
            <a:r>
              <a:rPr lang="en-GB" sz="1500" dirty="0"/>
              <a:t>Is a pre-requisite for a data supply chain to be automated</a:t>
            </a:r>
          </a:p>
          <a:p>
            <a:pPr marL="285750" indent="-285750">
              <a:lnSpc>
                <a:spcPct val="150000"/>
              </a:lnSpc>
              <a:buFont typeface="Arial" panose="020B0604020202020204" pitchFamily="34" charset="0"/>
              <a:buChar char="•"/>
            </a:pPr>
            <a:r>
              <a:rPr lang="en-GB" sz="1500" dirty="0"/>
              <a:t>Is a pre-requisite for data to be integrated with other data domains</a:t>
            </a:r>
          </a:p>
        </p:txBody>
      </p:sp>
      <p:sp>
        <p:nvSpPr>
          <p:cNvPr id="5" name="Footer Placeholder 4"/>
          <p:cNvSpPr>
            <a:spLocks noGrp="1"/>
          </p:cNvSpPr>
          <p:nvPr>
            <p:ph type="ftr" sz="quarter" idx="11"/>
          </p:nvPr>
        </p:nvSpPr>
        <p:spPr/>
        <p:txBody>
          <a:bodyPr/>
          <a:lstStyle/>
          <a:p>
            <a:r>
              <a:rPr lang="en-US" smtClean="0"/>
              <a:t>Bos, Goes, Damhof – Statistics Department – June 2017</a:t>
            </a:r>
            <a:endParaRPr lang="nl-NL"/>
          </a:p>
        </p:txBody>
      </p:sp>
      <p:sp>
        <p:nvSpPr>
          <p:cNvPr id="6" name="Slide Number Placeholder 5"/>
          <p:cNvSpPr>
            <a:spLocks noGrp="1"/>
          </p:cNvSpPr>
          <p:nvPr>
            <p:ph type="sldNum" sz="quarter" idx="12"/>
          </p:nvPr>
        </p:nvSpPr>
        <p:spPr/>
        <p:txBody>
          <a:bodyPr/>
          <a:lstStyle/>
          <a:p>
            <a:r>
              <a:rPr lang="nl-NL" smtClean="0"/>
              <a:t>Page </a:t>
            </a:r>
            <a:fld id="{73EE6724-4521-4EF8-974D-BA1C7F9CD007}" type="slidenum">
              <a:rPr lang="nl-NL" smtClean="0"/>
              <a:pPr/>
              <a:t>26</a:t>
            </a:fld>
            <a:endParaRPr lang="nl-NL" dirty="0"/>
          </a:p>
        </p:txBody>
      </p:sp>
    </p:spTree>
    <p:extLst>
      <p:ext uri="{BB962C8B-B14F-4D97-AF65-F5344CB8AC3E}">
        <p14:creationId xmlns:p14="http://schemas.microsoft.com/office/powerpoint/2010/main" val="3779445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4464051" y="1111332"/>
            <a:ext cx="4337049" cy="1061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Content Placeholder 2"/>
          <p:cNvSpPr>
            <a:spLocks noGrp="1"/>
          </p:cNvSpPr>
          <p:nvPr>
            <p:ph idx="1"/>
          </p:nvPr>
        </p:nvSpPr>
        <p:spPr>
          <a:xfrm>
            <a:off x="365126" y="1106629"/>
            <a:ext cx="8735422" cy="1201596"/>
          </a:xfrm>
        </p:spPr>
        <p:txBody>
          <a:bodyPr>
            <a:noAutofit/>
          </a:bodyPr>
          <a:lstStyle/>
          <a:p>
            <a:r>
              <a:rPr lang="en-GB" sz="1100" u="sng" dirty="0"/>
              <a:t>Three objectives</a:t>
            </a:r>
            <a:r>
              <a:rPr lang="en-GB" sz="1100" b="0" u="sng" dirty="0" smtClean="0"/>
              <a:t>:</a:t>
            </a:r>
          </a:p>
          <a:p>
            <a:pPr marL="473850" lvl="2" indent="-171450">
              <a:buFont typeface="Arial" panose="020B0604020202020204" pitchFamily="34" charset="0"/>
              <a:buChar char="•"/>
            </a:pPr>
            <a:r>
              <a:rPr lang="en-GB" sz="1100" dirty="0"/>
              <a:t>Governance instrument</a:t>
            </a:r>
          </a:p>
          <a:p>
            <a:pPr marL="473850" lvl="2" indent="-171450">
              <a:buFont typeface="Arial" panose="020B0604020202020204" pitchFamily="34" charset="0"/>
              <a:buChar char="•"/>
            </a:pPr>
            <a:r>
              <a:rPr lang="en-GB" sz="1100" dirty="0"/>
              <a:t>Design instrument</a:t>
            </a:r>
          </a:p>
          <a:p>
            <a:pPr marL="473850" lvl="2" indent="-171450">
              <a:buFont typeface="Arial" panose="020B0604020202020204" pitchFamily="34" charset="0"/>
              <a:buChar char="•"/>
            </a:pPr>
            <a:r>
              <a:rPr lang="en-GB" sz="1100" dirty="0"/>
              <a:t>Processing instrument</a:t>
            </a:r>
          </a:p>
          <a:p>
            <a:endParaRPr lang="en-GB" sz="1100" dirty="0" smtClean="0"/>
          </a:p>
          <a:p>
            <a:pPr lvl="2" indent="0">
              <a:buNone/>
            </a:pPr>
            <a:endParaRPr lang="en-GB" sz="100" b="0" dirty="0"/>
          </a:p>
        </p:txBody>
      </p:sp>
      <p:sp>
        <p:nvSpPr>
          <p:cNvPr id="7" name="Title 1"/>
          <p:cNvSpPr txBox="1">
            <a:spLocks/>
          </p:cNvSpPr>
          <p:nvPr/>
        </p:nvSpPr>
        <p:spPr>
          <a:xfrm>
            <a:off x="330201" y="211261"/>
            <a:ext cx="8813799" cy="730110"/>
          </a:xfrm>
          <a:prstGeom prst="rect">
            <a:avLst/>
          </a:prstGeom>
        </p:spPr>
        <p:txBody>
          <a:bodyPr vert="horz" lIns="0" tIns="0" rIns="0" bIns="0" rtlCol="0" anchor="t" anchorCtr="0">
            <a:normAutofit fontScale="32500" lnSpcReduction="20000"/>
          </a:bodyPr>
          <a:lstStyle>
            <a:defPPr>
              <a:defRPr lang="nl-NL"/>
            </a:defPPr>
            <a:lvl1pPr>
              <a:lnSpc>
                <a:spcPts val="3750"/>
              </a:lnSpc>
              <a:spcBef>
                <a:spcPct val="0"/>
              </a:spcBef>
              <a:buNone/>
              <a:defRPr sz="3000">
                <a:latin typeface="+mj-lt"/>
                <a:ea typeface="+mj-ea"/>
                <a:cs typeface="+mj-cs"/>
              </a:defRPr>
            </a:lvl1pPr>
          </a:lstStyle>
          <a:p>
            <a:r>
              <a:rPr lang="en-GB" sz="9600" i="1" dirty="0"/>
              <a:t>Why did we choose the formal approach</a:t>
            </a:r>
            <a:endParaRPr lang="nl-NL" sz="8800" i="1" dirty="0"/>
          </a:p>
          <a:p>
            <a:endParaRPr lang="nl-NL" sz="2400" dirty="0"/>
          </a:p>
        </p:txBody>
      </p:sp>
      <p:sp>
        <p:nvSpPr>
          <p:cNvPr id="10" name="Rectangle 9"/>
          <p:cNvSpPr/>
          <p:nvPr/>
        </p:nvSpPr>
        <p:spPr>
          <a:xfrm>
            <a:off x="2686050" y="2291025"/>
            <a:ext cx="7035799" cy="2451953"/>
          </a:xfrm>
          <a:prstGeom prst="rect">
            <a:avLst/>
          </a:prstGeom>
        </p:spPr>
        <p:txBody>
          <a:bodyPr vert="horz" lIns="0" tIns="0" rIns="0" bIns="0" rtlCol="0" anchor="t" anchorCtr="0">
            <a:noAutofit/>
          </a:bodyPr>
          <a:lstStyle/>
          <a:p>
            <a:pPr>
              <a:lnSpc>
                <a:spcPts val="2250"/>
              </a:lnSpc>
              <a:buFont typeface="Arial" panose="020B0604020202020204" pitchFamily="34" charset="0"/>
              <a:buNone/>
            </a:pPr>
            <a:r>
              <a:rPr lang="en-GB" sz="1100" u="sng" dirty="0"/>
              <a:t>Content of the </a:t>
            </a:r>
            <a:r>
              <a:rPr lang="en-GB" sz="1100" u="sng" dirty="0" smtClean="0"/>
              <a:t>RRE </a:t>
            </a:r>
            <a:r>
              <a:rPr lang="en-GB" sz="1100" u="sng" dirty="0"/>
              <a:t>DDA:</a:t>
            </a:r>
          </a:p>
          <a:p>
            <a:pPr marL="559575" lvl="2" indent="-257175">
              <a:lnSpc>
                <a:spcPts val="2250"/>
              </a:lnSpc>
              <a:buSzPct val="125000"/>
              <a:buFont typeface="Arial" panose="020B0604020202020204" pitchFamily="34" charset="0"/>
              <a:buChar char="•"/>
            </a:pPr>
            <a:r>
              <a:rPr lang="en-GB" sz="1100" dirty="0"/>
              <a:t>Leading document in how </a:t>
            </a:r>
            <a:r>
              <a:rPr lang="en-GB" sz="1100" dirty="0" smtClean="0"/>
              <a:t>RRE </a:t>
            </a:r>
            <a:r>
              <a:rPr lang="en-GB" sz="1100" dirty="0"/>
              <a:t>data is to be delivered to DNB</a:t>
            </a:r>
          </a:p>
          <a:p>
            <a:pPr marL="559575" lvl="2" indent="-257175">
              <a:lnSpc>
                <a:spcPts val="2250"/>
              </a:lnSpc>
              <a:buSzPct val="125000"/>
              <a:buFont typeface="Arial" panose="020B0604020202020204" pitchFamily="34" charset="0"/>
              <a:buChar char="•"/>
            </a:pPr>
            <a:r>
              <a:rPr lang="en-GB" sz="1100" dirty="0"/>
              <a:t>Responsibilities of parties involved</a:t>
            </a:r>
          </a:p>
          <a:p>
            <a:pPr marL="559575" lvl="2" indent="-257175">
              <a:lnSpc>
                <a:spcPts val="2250"/>
              </a:lnSpc>
              <a:buSzPct val="125000"/>
              <a:buFont typeface="Arial" panose="020B0604020202020204" pitchFamily="34" charset="0"/>
              <a:buChar char="•"/>
            </a:pPr>
            <a:r>
              <a:rPr lang="en-GB" sz="1100" dirty="0"/>
              <a:t>References to </a:t>
            </a:r>
            <a:r>
              <a:rPr lang="en-GB" sz="1100" dirty="0" smtClean="0"/>
              <a:t>legislation </a:t>
            </a:r>
            <a:r>
              <a:rPr lang="en-GB" sz="1100" dirty="0"/>
              <a:t>and additional information</a:t>
            </a:r>
          </a:p>
          <a:p>
            <a:pPr marL="559575" lvl="2" indent="-257175">
              <a:lnSpc>
                <a:spcPts val="2250"/>
              </a:lnSpc>
              <a:buSzPct val="125000"/>
              <a:buFont typeface="Arial" panose="020B0604020202020204" pitchFamily="34" charset="0"/>
              <a:buChar char="•"/>
            </a:pPr>
            <a:r>
              <a:rPr lang="en-GB" sz="1100" dirty="0"/>
              <a:t>Formal </a:t>
            </a:r>
            <a:r>
              <a:rPr lang="en-GB" sz="1100" dirty="0" smtClean="0"/>
              <a:t>logical data </a:t>
            </a:r>
            <a:r>
              <a:rPr lang="en-GB" sz="1100" dirty="0"/>
              <a:t>m</a:t>
            </a:r>
            <a:r>
              <a:rPr lang="en-GB" sz="1100" dirty="0" smtClean="0"/>
              <a:t>odel </a:t>
            </a:r>
            <a:r>
              <a:rPr lang="en-GB" sz="1100" dirty="0"/>
              <a:t>+ business glossary </a:t>
            </a:r>
          </a:p>
          <a:p>
            <a:pPr marL="559575" lvl="2" indent="-257175">
              <a:lnSpc>
                <a:spcPts val="2250"/>
              </a:lnSpc>
              <a:buSzPct val="125000"/>
              <a:buFont typeface="Arial" panose="020B0604020202020204" pitchFamily="34" charset="0"/>
              <a:buChar char="•"/>
            </a:pPr>
            <a:r>
              <a:rPr lang="en-GB" sz="1100" dirty="0"/>
              <a:t>Supply chain process, data quality strategy, validations (feedback) &amp; plausibility</a:t>
            </a:r>
          </a:p>
          <a:p>
            <a:pPr marL="559575" lvl="2" indent="-257175">
              <a:lnSpc>
                <a:spcPts val="2250"/>
              </a:lnSpc>
              <a:buSzPct val="125000"/>
              <a:buFont typeface="Arial" panose="020B0604020202020204" pitchFamily="34" charset="0"/>
              <a:buChar char="•"/>
            </a:pPr>
            <a:r>
              <a:rPr lang="en-GB" sz="1100" dirty="0"/>
              <a:t>Detailed technical specifications &amp; delivery schema</a:t>
            </a:r>
          </a:p>
          <a:p>
            <a:pPr marL="559575" lvl="2" indent="-257175">
              <a:lnSpc>
                <a:spcPts val="2250"/>
              </a:lnSpc>
              <a:buSzPct val="125000"/>
              <a:buFont typeface="Arial" panose="020B0604020202020204" pitchFamily="34" charset="0"/>
              <a:buChar char="•"/>
            </a:pPr>
            <a:r>
              <a:rPr lang="en-GB" sz="1100" dirty="0"/>
              <a:t>Aspects of the supply chain process: </a:t>
            </a:r>
            <a:r>
              <a:rPr lang="en-GB" sz="1100" dirty="0" smtClean="0"/>
              <a:t>e.g. </a:t>
            </a:r>
            <a:r>
              <a:rPr lang="en-GB" sz="1100" dirty="0"/>
              <a:t>channel, messages, security, periodicity</a:t>
            </a:r>
          </a:p>
        </p:txBody>
      </p:sp>
      <p:sp>
        <p:nvSpPr>
          <p:cNvPr id="13" name="Rectangle 12"/>
          <p:cNvSpPr/>
          <p:nvPr/>
        </p:nvSpPr>
        <p:spPr>
          <a:xfrm>
            <a:off x="4483100" y="1111332"/>
            <a:ext cx="4571999" cy="1061829"/>
          </a:xfrm>
          <a:prstGeom prst="rect">
            <a:avLst/>
          </a:prstGeom>
        </p:spPr>
        <p:txBody>
          <a:bodyPr wrap="square">
            <a:spAutoFit/>
          </a:bodyPr>
          <a:lstStyle/>
          <a:p>
            <a:pPr marL="342900" indent="-342900">
              <a:buFont typeface="Wingdings" panose="05000000000000000000" pitchFamily="2" charset="2"/>
              <a:buChar char="§"/>
            </a:pPr>
            <a:r>
              <a:rPr lang="en-GB" sz="700" dirty="0"/>
              <a:t>Two files </a:t>
            </a:r>
            <a:r>
              <a:rPr lang="en-GB" sz="700" dirty="0" smtClean="0"/>
              <a:t>delivered </a:t>
            </a:r>
            <a:r>
              <a:rPr lang="en-GB" sz="700" dirty="0"/>
              <a:t>periodically:</a:t>
            </a:r>
          </a:p>
          <a:p>
            <a:pPr marL="746100" lvl="2" indent="-342900"/>
            <a:r>
              <a:rPr lang="en-GB" sz="700" dirty="0" smtClean="0"/>
              <a:t>1 </a:t>
            </a:r>
            <a:r>
              <a:rPr lang="en-GB" sz="700" dirty="0" err="1" smtClean="0"/>
              <a:t>Logius</a:t>
            </a:r>
            <a:r>
              <a:rPr lang="en-GB" sz="700" dirty="0" smtClean="0"/>
              <a:t> </a:t>
            </a:r>
            <a:r>
              <a:rPr lang="en-GB" sz="700" dirty="0" err="1" smtClean="0"/>
              <a:t>metadatafile</a:t>
            </a:r>
            <a:r>
              <a:rPr lang="en-GB" sz="700" dirty="0" smtClean="0"/>
              <a:t> containing 1 zip:</a:t>
            </a:r>
          </a:p>
          <a:p>
            <a:pPr marL="1203300" lvl="3" indent="-342900">
              <a:buFont typeface="Arial" panose="020B0604020202020204" pitchFamily="34" charset="0"/>
              <a:buChar char="•"/>
            </a:pPr>
            <a:r>
              <a:rPr lang="en-GB" sz="700" dirty="0" smtClean="0"/>
              <a:t>1 metadata </a:t>
            </a:r>
            <a:r>
              <a:rPr lang="en-GB" sz="700" dirty="0"/>
              <a:t>file (XML)</a:t>
            </a:r>
          </a:p>
          <a:p>
            <a:pPr marL="1203300" lvl="3" indent="-342900">
              <a:buFont typeface="Arial" panose="020B0604020202020204" pitchFamily="34" charset="0"/>
              <a:buChar char="•"/>
            </a:pPr>
            <a:r>
              <a:rPr lang="en-GB" sz="700" dirty="0"/>
              <a:t>1 </a:t>
            </a:r>
            <a:r>
              <a:rPr lang="en-GB" sz="700" dirty="0" smtClean="0"/>
              <a:t>zip file </a:t>
            </a:r>
            <a:r>
              <a:rPr lang="en-GB" sz="700" dirty="0"/>
              <a:t>containing 1 csv for every entity in the logical data </a:t>
            </a:r>
            <a:r>
              <a:rPr lang="en-GB" sz="700" dirty="0" smtClean="0"/>
              <a:t>model</a:t>
            </a:r>
          </a:p>
          <a:p>
            <a:pPr marL="746100" lvl="2" indent="-342900"/>
            <a:endParaRPr lang="en-GB" sz="700" dirty="0"/>
          </a:p>
          <a:p>
            <a:pPr marL="288900" lvl="1" indent="-342900">
              <a:buFont typeface="Wingdings" panose="05000000000000000000" pitchFamily="2" charset="2"/>
              <a:buChar char="§"/>
            </a:pPr>
            <a:r>
              <a:rPr lang="en-GB" sz="700" dirty="0" smtClean="0"/>
              <a:t>1 </a:t>
            </a:r>
            <a:r>
              <a:rPr lang="en-GB" sz="700" dirty="0"/>
              <a:t>reporting agent, 1 model, 1 delivery per </a:t>
            </a:r>
            <a:r>
              <a:rPr lang="en-GB" sz="700" dirty="0" smtClean="0"/>
              <a:t>&lt;xxx&gt;, 1 deadline</a:t>
            </a:r>
          </a:p>
          <a:p>
            <a:pPr marL="0" lvl="1"/>
            <a:endParaRPr lang="en-GB" sz="700" dirty="0"/>
          </a:p>
          <a:p>
            <a:pPr marL="342900" indent="-342900">
              <a:buFont typeface="Wingdings" panose="05000000000000000000" pitchFamily="2" charset="2"/>
              <a:buChar char="§"/>
            </a:pPr>
            <a:r>
              <a:rPr lang="en-GB" sz="700" dirty="0"/>
              <a:t>Keep it simple </a:t>
            </a:r>
            <a:r>
              <a:rPr lang="en-GB" sz="700" dirty="0" smtClean="0"/>
              <a:t>stupid </a:t>
            </a:r>
            <a:r>
              <a:rPr lang="en-GB" sz="700" dirty="0"/>
              <a:t>(</a:t>
            </a:r>
            <a:r>
              <a:rPr lang="en-GB" sz="700" dirty="0" smtClean="0"/>
              <a:t>KISS)</a:t>
            </a:r>
            <a:r>
              <a:rPr lang="nl-NL" sz="700" dirty="0" smtClean="0"/>
              <a:t>; </a:t>
            </a:r>
            <a:r>
              <a:rPr lang="en-GB" sz="700" dirty="0" smtClean="0"/>
              <a:t>NO </a:t>
            </a:r>
            <a:r>
              <a:rPr lang="en-GB" sz="700" dirty="0"/>
              <a:t>delta’s, </a:t>
            </a:r>
            <a:r>
              <a:rPr lang="en-GB" sz="700" dirty="0" smtClean="0"/>
              <a:t>NO </a:t>
            </a:r>
            <a:r>
              <a:rPr lang="en-GB" sz="700" dirty="0"/>
              <a:t>differentiation between static &amp; dynamic data, </a:t>
            </a:r>
            <a:r>
              <a:rPr lang="en-GB" sz="700" dirty="0" smtClean="0"/>
              <a:t>NO </a:t>
            </a:r>
            <a:r>
              <a:rPr lang="en-GB" sz="700" dirty="0"/>
              <a:t>differentiation in type of data, </a:t>
            </a:r>
            <a:r>
              <a:rPr lang="en-GB" sz="700" dirty="0" smtClean="0"/>
              <a:t>NO </a:t>
            </a:r>
            <a:r>
              <a:rPr lang="en-GB" sz="700" dirty="0"/>
              <a:t>variety in data </a:t>
            </a:r>
            <a:r>
              <a:rPr lang="en-GB" sz="700" dirty="0" smtClean="0"/>
              <a:t>deliveries</a:t>
            </a:r>
            <a:endParaRPr lang="en-GB" sz="700" dirty="0"/>
          </a:p>
        </p:txBody>
      </p:sp>
      <p:sp>
        <p:nvSpPr>
          <p:cNvPr id="11" name="Tekstvak 4"/>
          <p:cNvSpPr txBox="1"/>
          <p:nvPr/>
        </p:nvSpPr>
        <p:spPr>
          <a:xfrm>
            <a:off x="231774" y="668498"/>
            <a:ext cx="8858250" cy="391902"/>
          </a:xfrm>
          <a:prstGeom prst="rect">
            <a:avLst/>
          </a:prstGeom>
          <a:solidFill>
            <a:schemeClr val="bg1"/>
          </a:solidFill>
        </p:spPr>
        <p:txBody>
          <a:bodyPr wrap="square" rtlCol="0">
            <a:spAutoFit/>
          </a:bodyPr>
          <a:lstStyle>
            <a:defPPr>
              <a:defRPr lang="nl-NL"/>
            </a:defPPr>
            <a:lvl1pPr marL="160735" indent="-160735">
              <a:lnSpc>
                <a:spcPct val="150000"/>
              </a:lnSpc>
              <a:buFont typeface="Wingdings" charset="2"/>
              <a:buChar char="§"/>
              <a:defRPr sz="1500"/>
            </a:lvl1pPr>
            <a:lvl2pPr marL="417910" lvl="1" indent="-160735">
              <a:lnSpc>
                <a:spcPct val="150000"/>
              </a:lnSpc>
              <a:buFont typeface="Wingdings" charset="2"/>
              <a:buChar char="§"/>
              <a:defRPr sz="1500"/>
            </a:lvl2pPr>
          </a:lstStyle>
          <a:p>
            <a:pPr marL="0" indent="0">
              <a:buNone/>
            </a:pPr>
            <a:r>
              <a:rPr lang="en-GB" dirty="0" smtClean="0"/>
              <a:t>Characteristics of the data delivery agreement as the formal language:</a:t>
            </a:r>
          </a:p>
        </p:txBody>
      </p:sp>
      <p:sp>
        <p:nvSpPr>
          <p:cNvPr id="6" name="Footer Placeholder 5"/>
          <p:cNvSpPr>
            <a:spLocks noGrp="1"/>
          </p:cNvSpPr>
          <p:nvPr>
            <p:ph type="ftr" sz="quarter" idx="11"/>
          </p:nvPr>
        </p:nvSpPr>
        <p:spPr/>
        <p:txBody>
          <a:bodyPr/>
          <a:lstStyle/>
          <a:p>
            <a:r>
              <a:rPr lang="en-US" smtClean="0"/>
              <a:t>Bos, Goes, Damhof – Statistics Department – June 2017</a:t>
            </a:r>
            <a:endParaRPr lang="nl-NL"/>
          </a:p>
        </p:txBody>
      </p: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27</a:t>
            </a:fld>
            <a:endParaRPr lang="nl-NL" dirty="0"/>
          </a:p>
        </p:txBody>
      </p:sp>
    </p:spTree>
    <p:extLst>
      <p:ext uri="{BB962C8B-B14F-4D97-AF65-F5344CB8AC3E}">
        <p14:creationId xmlns:p14="http://schemas.microsoft.com/office/powerpoint/2010/main" val="163914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411" y="983357"/>
            <a:ext cx="1783128" cy="305584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4" name="Rectangle 23"/>
          <p:cNvSpPr/>
          <p:nvPr/>
        </p:nvSpPr>
        <p:spPr>
          <a:xfrm>
            <a:off x="4687412" y="983356"/>
            <a:ext cx="4268640" cy="2961373"/>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6" name="Rounded Rectangle 25"/>
          <p:cNvSpPr/>
          <p:nvPr/>
        </p:nvSpPr>
        <p:spPr>
          <a:xfrm>
            <a:off x="702260" y="1830602"/>
            <a:ext cx="1059052" cy="616799"/>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smtClean="0">
                <a:solidFill>
                  <a:schemeClr val="bg1"/>
                </a:solidFill>
              </a:rPr>
              <a:t>DNB</a:t>
            </a:r>
            <a:br>
              <a:rPr lang="nl-NL" sz="800" dirty="0" smtClean="0">
                <a:solidFill>
                  <a:schemeClr val="bg1"/>
                </a:solidFill>
              </a:rPr>
            </a:br>
            <a:r>
              <a:rPr lang="nl-NL" sz="800" dirty="0" smtClean="0">
                <a:solidFill>
                  <a:schemeClr val="bg1"/>
                </a:solidFill>
              </a:rPr>
              <a:t>Reporting</a:t>
            </a:r>
            <a:br>
              <a:rPr lang="nl-NL" sz="800" dirty="0" smtClean="0">
                <a:solidFill>
                  <a:schemeClr val="bg1"/>
                </a:solidFill>
              </a:rPr>
            </a:br>
            <a:r>
              <a:rPr lang="nl-NL" sz="800" dirty="0" smtClean="0">
                <a:solidFill>
                  <a:schemeClr val="bg1"/>
                </a:solidFill>
              </a:rPr>
              <a:t>Portal</a:t>
            </a:r>
            <a:endParaRPr lang="nl-NL" sz="800" dirty="0">
              <a:solidFill>
                <a:schemeClr val="bg1"/>
              </a:solidFill>
            </a:endParaRPr>
          </a:p>
        </p:txBody>
      </p:sp>
      <p:cxnSp>
        <p:nvCxnSpPr>
          <p:cNvPr id="22" name="Straight Arrow Connector 21"/>
          <p:cNvCxnSpPr/>
          <p:nvPr/>
        </p:nvCxnSpPr>
        <p:spPr>
          <a:xfrm flipV="1">
            <a:off x="1761312" y="1983510"/>
            <a:ext cx="3312083" cy="10604"/>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a:off x="1978803" y="1471844"/>
            <a:ext cx="4167021" cy="494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03" name="Picture 2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796" y="1809704"/>
            <a:ext cx="316210" cy="316210"/>
          </a:xfrm>
          <a:prstGeom prst="rect">
            <a:avLst/>
          </a:prstGeom>
        </p:spPr>
      </p:pic>
      <p:sp>
        <p:nvSpPr>
          <p:cNvPr id="260" name="Rounded Rectangle 259"/>
          <p:cNvSpPr/>
          <p:nvPr/>
        </p:nvSpPr>
        <p:spPr>
          <a:xfrm>
            <a:off x="7567100" y="1827084"/>
            <a:ext cx="1059052" cy="626342"/>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a:solidFill>
                  <a:schemeClr val="bg1"/>
                </a:solidFill>
              </a:rPr>
              <a:t>DNB </a:t>
            </a:r>
            <a:br>
              <a:rPr lang="nl-NL" sz="800" dirty="0">
                <a:solidFill>
                  <a:schemeClr val="bg1"/>
                </a:solidFill>
              </a:rPr>
            </a:br>
            <a:r>
              <a:rPr lang="nl-NL" sz="800" dirty="0" err="1">
                <a:solidFill>
                  <a:schemeClr val="bg1"/>
                </a:solidFill>
              </a:rPr>
              <a:t>Process</a:t>
            </a:r>
            <a:r>
              <a:rPr lang="nl-NL" sz="800" dirty="0">
                <a:solidFill>
                  <a:schemeClr val="bg1"/>
                </a:solidFill>
              </a:rPr>
              <a:t> </a:t>
            </a:r>
            <a:r>
              <a:rPr lang="nl-NL" sz="800" dirty="0" smtClean="0">
                <a:solidFill>
                  <a:schemeClr val="bg1"/>
                </a:solidFill>
              </a:rPr>
              <a:t/>
            </a:r>
            <a:br>
              <a:rPr lang="nl-NL" sz="800" dirty="0" smtClean="0">
                <a:solidFill>
                  <a:schemeClr val="bg1"/>
                </a:solidFill>
              </a:rPr>
            </a:br>
            <a:r>
              <a:rPr lang="nl-NL" sz="800" dirty="0" smtClean="0">
                <a:solidFill>
                  <a:schemeClr val="bg1"/>
                </a:solidFill>
              </a:rPr>
              <a:t>Monitor</a:t>
            </a:r>
            <a:endParaRPr lang="nl-NL" sz="800" dirty="0">
              <a:solidFill>
                <a:schemeClr val="bg1"/>
              </a:solidFill>
            </a:endParaRPr>
          </a:p>
        </p:txBody>
      </p:sp>
      <p:pic>
        <p:nvPicPr>
          <p:cNvPr id="261" name="Picture 2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543" y="1575062"/>
            <a:ext cx="316210" cy="316210"/>
          </a:xfrm>
          <a:prstGeom prst="rect">
            <a:avLst/>
          </a:prstGeom>
        </p:spPr>
      </p:pic>
      <p:pic>
        <p:nvPicPr>
          <p:cNvPr id="262" name="Picture 2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1344" y="1563918"/>
            <a:ext cx="316210" cy="316210"/>
          </a:xfrm>
          <a:prstGeom prst="rect">
            <a:avLst/>
          </a:prstGeom>
        </p:spPr>
      </p:pic>
      <p:pic>
        <p:nvPicPr>
          <p:cNvPr id="263" name="Picture 2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2204" y="1124338"/>
            <a:ext cx="316210" cy="316210"/>
          </a:xfrm>
          <a:prstGeom prst="rect">
            <a:avLst/>
          </a:prstGeom>
        </p:spPr>
      </p:pic>
      <p:sp>
        <p:nvSpPr>
          <p:cNvPr id="38" name="TextBox 37"/>
          <p:cNvSpPr txBox="1"/>
          <p:nvPr/>
        </p:nvSpPr>
        <p:spPr>
          <a:xfrm>
            <a:off x="183728" y="959196"/>
            <a:ext cx="2271365" cy="248209"/>
          </a:xfrm>
          <a:prstGeom prst="rect">
            <a:avLst/>
          </a:prstGeom>
          <a:noFill/>
        </p:spPr>
        <p:txBody>
          <a:bodyPr wrap="square" rtlCol="0">
            <a:spAutoFit/>
          </a:bodyPr>
          <a:lstStyle/>
          <a:p>
            <a:r>
              <a:rPr lang="nl-NL" sz="1013" dirty="0"/>
              <a:t>Reporting Agent</a:t>
            </a:r>
          </a:p>
        </p:txBody>
      </p:sp>
      <p:sp>
        <p:nvSpPr>
          <p:cNvPr id="39" name="TextBox 38"/>
          <p:cNvSpPr txBox="1"/>
          <p:nvPr/>
        </p:nvSpPr>
        <p:spPr>
          <a:xfrm>
            <a:off x="2895999" y="1216018"/>
            <a:ext cx="565206" cy="265586"/>
          </a:xfrm>
          <a:prstGeom prst="rect">
            <a:avLst/>
          </a:prstGeom>
          <a:noFill/>
        </p:spPr>
        <p:txBody>
          <a:bodyPr wrap="square" rtlCol="0">
            <a:spAutoFit/>
          </a:bodyPr>
          <a:lstStyle/>
          <a:p>
            <a:r>
              <a:rPr lang="nl-NL" sz="563" dirty="0"/>
              <a:t>Publish on </a:t>
            </a:r>
            <a:r>
              <a:rPr lang="nl-NL" sz="563" dirty="0" smtClean="0"/>
              <a:t>website</a:t>
            </a:r>
            <a:endParaRPr lang="nl-NL" sz="563" dirty="0"/>
          </a:p>
        </p:txBody>
      </p:sp>
      <p:sp>
        <p:nvSpPr>
          <p:cNvPr id="23" name="AutoShape 17"/>
          <p:cNvSpPr>
            <a:spLocks noChangeAspect="1" noChangeArrowheads="1" noTextEdit="1"/>
          </p:cNvSpPr>
          <p:nvPr/>
        </p:nvSpPr>
        <p:spPr bwMode="auto">
          <a:xfrm>
            <a:off x="6153443" y="1111451"/>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31" name="Freeform 21"/>
          <p:cNvSpPr>
            <a:spLocks/>
          </p:cNvSpPr>
          <p:nvPr/>
        </p:nvSpPr>
        <p:spPr bwMode="auto">
          <a:xfrm>
            <a:off x="6721128"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58" name="Freeform 24"/>
          <p:cNvSpPr>
            <a:spLocks/>
          </p:cNvSpPr>
          <p:nvPr/>
        </p:nvSpPr>
        <p:spPr bwMode="auto">
          <a:xfrm>
            <a:off x="6177573"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64" name="Rectangle 26"/>
          <p:cNvSpPr>
            <a:spLocks noChangeArrowheads="1"/>
          </p:cNvSpPr>
          <p:nvPr/>
        </p:nvSpPr>
        <p:spPr bwMode="auto">
          <a:xfrm>
            <a:off x="6271552" y="1255517"/>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268" name="Rectangle 27"/>
          <p:cNvSpPr>
            <a:spLocks noChangeArrowheads="1"/>
          </p:cNvSpPr>
          <p:nvPr/>
        </p:nvSpPr>
        <p:spPr bwMode="auto">
          <a:xfrm>
            <a:off x="6519200" y="1255517"/>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273" name="Freeform 33"/>
          <p:cNvSpPr>
            <a:spLocks/>
          </p:cNvSpPr>
          <p:nvPr/>
        </p:nvSpPr>
        <p:spPr bwMode="auto">
          <a:xfrm>
            <a:off x="5073957" y="1733167"/>
            <a:ext cx="606195" cy="479230"/>
          </a:xfrm>
          <a:custGeom>
            <a:avLst/>
            <a:gdLst>
              <a:gd name="T0" fmla="*/ 0 w 20312"/>
              <a:gd name="T1" fmla="*/ 1390 h 8336"/>
              <a:gd name="T2" fmla="*/ 1390 w 20312"/>
              <a:gd name="T3" fmla="*/ 0 h 8336"/>
              <a:gd name="T4" fmla="*/ 18923 w 20312"/>
              <a:gd name="T5" fmla="*/ 0 h 8336"/>
              <a:gd name="T6" fmla="*/ 20312 w 20312"/>
              <a:gd name="T7" fmla="*/ 1390 h 8336"/>
              <a:gd name="T8" fmla="*/ 20312 w 20312"/>
              <a:gd name="T9" fmla="*/ 6947 h 8336"/>
              <a:gd name="T10" fmla="*/ 18923 w 20312"/>
              <a:gd name="T11" fmla="*/ 8336 h 8336"/>
              <a:gd name="T12" fmla="*/ 1390 w 20312"/>
              <a:gd name="T13" fmla="*/ 8336 h 8336"/>
              <a:gd name="T14" fmla="*/ 0 w 20312"/>
              <a:gd name="T15" fmla="*/ 6947 h 8336"/>
              <a:gd name="T16" fmla="*/ 0 w 20312"/>
              <a:gd name="T17" fmla="*/ 1390 h 8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12" h="8336">
                <a:moveTo>
                  <a:pt x="0" y="1390"/>
                </a:moveTo>
                <a:cubicBezTo>
                  <a:pt x="0" y="623"/>
                  <a:pt x="623" y="0"/>
                  <a:pt x="1390" y="0"/>
                </a:cubicBezTo>
                <a:lnTo>
                  <a:pt x="18923" y="0"/>
                </a:lnTo>
                <a:cubicBezTo>
                  <a:pt x="19690" y="0"/>
                  <a:pt x="20312" y="623"/>
                  <a:pt x="20312" y="1390"/>
                </a:cubicBezTo>
                <a:lnTo>
                  <a:pt x="20312" y="6947"/>
                </a:lnTo>
                <a:cubicBezTo>
                  <a:pt x="20312" y="7714"/>
                  <a:pt x="19690" y="8336"/>
                  <a:pt x="18923" y="8336"/>
                </a:cubicBezTo>
                <a:lnTo>
                  <a:pt x="1390" y="8336"/>
                </a:lnTo>
                <a:cubicBezTo>
                  <a:pt x="623" y="8336"/>
                  <a:pt x="0" y="7714"/>
                  <a:pt x="0" y="6947"/>
                </a:cubicBezTo>
                <a:lnTo>
                  <a:pt x="0" y="1390"/>
                </a:lnTo>
                <a:close/>
              </a:path>
            </a:pathLst>
          </a:custGeom>
          <a:solidFill>
            <a:srgbClr val="5B9BD5"/>
          </a:solidFill>
          <a:ln w="0">
            <a:solidFill>
              <a:srgbClr val="000000"/>
            </a:solidFill>
            <a:prstDash val="solid"/>
            <a:round/>
            <a:headEnd/>
            <a:tailEnd/>
          </a:ln>
          <a:extLst/>
        </p:spPr>
        <p:txBody>
          <a:bodyPr vert="horz" wrap="square" lIns="68580" tIns="34290" rIns="68580" bIns="34290" numCol="1" anchor="t" anchorCtr="0" compatLnSpc="1">
            <a:prstTxWarp prst="textNoShape">
              <a:avLst/>
            </a:prstTxWarp>
          </a:bodyPr>
          <a:lstStyle/>
          <a:p>
            <a:endParaRPr lang="nl-NL" sz="1350"/>
          </a:p>
        </p:txBody>
      </p:sp>
      <p:sp>
        <p:nvSpPr>
          <p:cNvPr id="47" name="Rectangle 55"/>
          <p:cNvSpPr>
            <a:spLocks noChangeArrowheads="1"/>
          </p:cNvSpPr>
          <p:nvPr/>
        </p:nvSpPr>
        <p:spPr bwMode="auto">
          <a:xfrm>
            <a:off x="5094587" y="1833136"/>
            <a:ext cx="5818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nl-NL" altLang="nl-NL" sz="800" dirty="0">
                <a:solidFill>
                  <a:schemeClr val="bg1"/>
                </a:solidFill>
                <a:latin typeface="Calibri" panose="020F0502020204030204" pitchFamily="34" charset="0"/>
              </a:rPr>
              <a:t>Agreement &amp; </a:t>
            </a:r>
            <a:r>
              <a:rPr lang="nl-NL" altLang="nl-NL" sz="800" dirty="0" smtClean="0">
                <a:solidFill>
                  <a:schemeClr val="bg1"/>
                </a:solidFill>
                <a:latin typeface="Calibri" panose="020F0502020204030204" pitchFamily="34" charset="0"/>
              </a:rPr>
              <a:t/>
            </a:r>
            <a:br>
              <a:rPr lang="nl-NL" altLang="nl-NL" sz="800" dirty="0" smtClean="0">
                <a:solidFill>
                  <a:schemeClr val="bg1"/>
                </a:solidFill>
                <a:latin typeface="Calibri" panose="020F0502020204030204" pitchFamily="34" charset="0"/>
              </a:rPr>
            </a:br>
            <a:r>
              <a:rPr lang="nl-NL" altLang="nl-NL" sz="800" dirty="0" err="1" smtClean="0">
                <a:solidFill>
                  <a:schemeClr val="bg1"/>
                </a:solidFill>
                <a:latin typeface="Calibri" panose="020F0502020204030204" pitchFamily="34" charset="0"/>
              </a:rPr>
              <a:t>Obligations</a:t>
            </a:r>
            <a:endParaRPr lang="nl-NL" altLang="nl-NL" sz="1600" dirty="0">
              <a:solidFill>
                <a:schemeClr val="bg1"/>
              </a:solidFill>
            </a:endParaRPr>
          </a:p>
        </p:txBody>
      </p:sp>
      <p:sp>
        <p:nvSpPr>
          <p:cNvPr id="89" name="TextBox 88"/>
          <p:cNvSpPr txBox="1"/>
          <p:nvPr/>
        </p:nvSpPr>
        <p:spPr>
          <a:xfrm>
            <a:off x="490237" y="2412500"/>
            <a:ext cx="1284767" cy="184666"/>
          </a:xfrm>
          <a:prstGeom prst="rect">
            <a:avLst/>
          </a:prstGeom>
          <a:noFill/>
        </p:spPr>
        <p:txBody>
          <a:bodyPr wrap="square" rtlCol="0">
            <a:spAutoFit/>
          </a:bodyPr>
          <a:lstStyle/>
          <a:p>
            <a:r>
              <a:rPr lang="en-US" sz="600" b="1" dirty="0">
                <a:solidFill>
                  <a:srgbClr val="FF0000"/>
                </a:solidFill>
              </a:rPr>
              <a:t>Status obligation =Open</a:t>
            </a:r>
          </a:p>
        </p:txBody>
      </p:sp>
      <p:sp>
        <p:nvSpPr>
          <p:cNvPr id="90" name="TextBox 89"/>
          <p:cNvSpPr txBox="1"/>
          <p:nvPr/>
        </p:nvSpPr>
        <p:spPr>
          <a:xfrm>
            <a:off x="7768009" y="2418947"/>
            <a:ext cx="1284767" cy="184666"/>
          </a:xfrm>
          <a:prstGeom prst="rect">
            <a:avLst/>
          </a:prstGeom>
          <a:noFill/>
        </p:spPr>
        <p:txBody>
          <a:bodyPr wrap="square" rtlCol="0">
            <a:spAutoFit/>
          </a:bodyPr>
          <a:lstStyle/>
          <a:p>
            <a:r>
              <a:rPr lang="en-US" sz="600" b="1" dirty="0">
                <a:solidFill>
                  <a:srgbClr val="FF0000"/>
                </a:solidFill>
              </a:rPr>
              <a:t>Status obligation =Open</a:t>
            </a:r>
          </a:p>
        </p:txBody>
      </p:sp>
      <p:sp>
        <p:nvSpPr>
          <p:cNvPr id="103" name="Title 1"/>
          <p:cNvSpPr txBox="1">
            <a:spLocks/>
          </p:cNvSpPr>
          <p:nvPr/>
        </p:nvSpPr>
        <p:spPr>
          <a:xfrm>
            <a:off x="155190" y="37981"/>
            <a:ext cx="8817360" cy="730110"/>
          </a:xfrm>
          <a:prstGeom prst="rect">
            <a:avLst/>
          </a:prstGeom>
        </p:spPr>
        <p:txBody>
          <a:bodyPr vert="horz" lIns="0" tIns="0" rIns="0" bIns="0" rtlCol="0" anchor="t" anchorCtr="0">
            <a:noAutofit/>
          </a:bodyPr>
          <a:lstStyle>
            <a:defPPr>
              <a:defRPr lang="nl-NL"/>
            </a:defPPr>
            <a:lvl1pPr>
              <a:lnSpc>
                <a:spcPts val="3750"/>
              </a:lnSpc>
              <a:spcBef>
                <a:spcPct val="0"/>
              </a:spcBef>
              <a:buNone/>
              <a:defRPr sz="3000">
                <a:latin typeface="+mj-lt"/>
                <a:ea typeface="+mj-ea"/>
                <a:cs typeface="+mj-cs"/>
              </a:defRPr>
            </a:lvl1pPr>
          </a:lstStyle>
          <a:p>
            <a:r>
              <a:rPr lang="en-GB" sz="1800" i="1" dirty="0"/>
              <a:t>Managed data collection, validation, integration </a:t>
            </a:r>
            <a:r>
              <a:rPr lang="en-GB" sz="1800" i="1" dirty="0" smtClean="0"/>
              <a:t>and dissemination</a:t>
            </a:r>
            <a:endParaRPr lang="en-GB" sz="1800" i="1" dirty="0"/>
          </a:p>
        </p:txBody>
      </p:sp>
      <p:sp>
        <p:nvSpPr>
          <p:cNvPr id="104" name="TextBox 103"/>
          <p:cNvSpPr txBox="1"/>
          <p:nvPr/>
        </p:nvSpPr>
        <p:spPr>
          <a:xfrm>
            <a:off x="80770" y="456899"/>
            <a:ext cx="7706110" cy="261610"/>
          </a:xfrm>
          <a:prstGeom prst="rect">
            <a:avLst/>
          </a:prstGeom>
          <a:noFill/>
        </p:spPr>
        <p:txBody>
          <a:bodyPr wrap="square" rtlCol="0">
            <a:spAutoFit/>
          </a:bodyPr>
          <a:lstStyle/>
          <a:p>
            <a:r>
              <a:rPr lang="nl-NL" sz="1100" i="1" dirty="0" smtClean="0"/>
              <a:t>A production line in the DNB Data Factory for </a:t>
            </a:r>
            <a:r>
              <a:rPr lang="nl-NL" sz="1100" i="1" dirty="0" err="1" smtClean="0"/>
              <a:t>any</a:t>
            </a:r>
            <a:r>
              <a:rPr lang="nl-NL" sz="1100" i="1" dirty="0" smtClean="0"/>
              <a:t> data delivery</a:t>
            </a:r>
            <a:endParaRPr lang="nl-NL" sz="1100" i="1" dirty="0"/>
          </a:p>
        </p:txBody>
      </p:sp>
      <p:sp>
        <p:nvSpPr>
          <p:cNvPr id="106" name="TextBox 105"/>
          <p:cNvSpPr txBox="1"/>
          <p:nvPr/>
        </p:nvSpPr>
        <p:spPr>
          <a:xfrm>
            <a:off x="4615844" y="943941"/>
            <a:ext cx="739040" cy="248209"/>
          </a:xfrm>
          <a:prstGeom prst="rect">
            <a:avLst/>
          </a:prstGeom>
          <a:noFill/>
        </p:spPr>
        <p:txBody>
          <a:bodyPr wrap="square" rtlCol="0">
            <a:spAutoFit/>
          </a:bodyPr>
          <a:lstStyle/>
          <a:p>
            <a:r>
              <a:rPr lang="nl-NL" sz="1013" dirty="0"/>
              <a:t>DNB</a:t>
            </a:r>
          </a:p>
        </p:txBody>
      </p:sp>
      <p:grpSp>
        <p:nvGrpSpPr>
          <p:cNvPr id="36" name="Group 35"/>
          <p:cNvGrpSpPr/>
          <p:nvPr/>
        </p:nvGrpSpPr>
        <p:grpSpPr>
          <a:xfrm>
            <a:off x="6155983" y="1115023"/>
            <a:ext cx="1623644" cy="486966"/>
            <a:chOff x="5997743" y="1111793"/>
            <a:chExt cx="1623644" cy="486966"/>
          </a:xfrm>
        </p:grpSpPr>
        <p:sp>
          <p:nvSpPr>
            <p:cNvPr id="25"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30"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256"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57"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259"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69"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270"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4" name="Folded Corner 3"/>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sp>
        <p:nvSpPr>
          <p:cNvPr id="124" name="AutoShape 17"/>
          <p:cNvSpPr>
            <a:spLocks noChangeAspect="1" noChangeArrowheads="1" noTextEdit="1"/>
          </p:cNvSpPr>
          <p:nvPr/>
        </p:nvSpPr>
        <p:spPr bwMode="auto">
          <a:xfrm>
            <a:off x="319728" y="1153159"/>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25" name="Freeform 21"/>
          <p:cNvSpPr>
            <a:spLocks/>
          </p:cNvSpPr>
          <p:nvPr/>
        </p:nvSpPr>
        <p:spPr bwMode="auto">
          <a:xfrm>
            <a:off x="887413"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6" name="Freeform 24"/>
          <p:cNvSpPr>
            <a:spLocks/>
          </p:cNvSpPr>
          <p:nvPr/>
        </p:nvSpPr>
        <p:spPr bwMode="auto">
          <a:xfrm>
            <a:off x="343858"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8" name="Rectangle 26"/>
          <p:cNvSpPr>
            <a:spLocks noChangeArrowheads="1"/>
          </p:cNvSpPr>
          <p:nvPr/>
        </p:nvSpPr>
        <p:spPr bwMode="auto">
          <a:xfrm>
            <a:off x="437837" y="1297225"/>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129" name="Rectangle 27"/>
          <p:cNvSpPr>
            <a:spLocks noChangeArrowheads="1"/>
          </p:cNvSpPr>
          <p:nvPr/>
        </p:nvSpPr>
        <p:spPr bwMode="auto">
          <a:xfrm>
            <a:off x="685485" y="1297225"/>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grpSp>
        <p:nvGrpSpPr>
          <p:cNvPr id="131" name="Group 130"/>
          <p:cNvGrpSpPr/>
          <p:nvPr/>
        </p:nvGrpSpPr>
        <p:grpSpPr>
          <a:xfrm>
            <a:off x="322268" y="1156731"/>
            <a:ext cx="1623644" cy="486966"/>
            <a:chOff x="5997743" y="1111793"/>
            <a:chExt cx="1623644" cy="486966"/>
          </a:xfrm>
        </p:grpSpPr>
        <p:sp>
          <p:nvSpPr>
            <p:cNvPr id="132"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3"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134"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5"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136"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7"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138"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143" name="Folded Corner 142"/>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cxnSp>
        <p:nvCxnSpPr>
          <p:cNvPr id="92" name="Straight Arrow Connector 91"/>
          <p:cNvCxnSpPr/>
          <p:nvPr/>
        </p:nvCxnSpPr>
        <p:spPr>
          <a:xfrm flipH="1">
            <a:off x="5697108" y="1962820"/>
            <a:ext cx="1869993" cy="9962"/>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Bos, Goes, Damhof – Statistics Department – June 2017</a:t>
            </a:r>
            <a:endParaRPr lang="nl-NL"/>
          </a:p>
        </p:txBody>
      </p: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28</a:t>
            </a:fld>
            <a:endParaRPr lang="nl-NL" dirty="0"/>
          </a:p>
        </p:txBody>
      </p:sp>
    </p:spTree>
    <p:extLst>
      <p:ext uri="{BB962C8B-B14F-4D97-AF65-F5344CB8AC3E}">
        <p14:creationId xmlns:p14="http://schemas.microsoft.com/office/powerpoint/2010/main" val="4256562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294" y="983357"/>
            <a:ext cx="1783128" cy="305584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4" name="Rectangle 23"/>
          <p:cNvSpPr/>
          <p:nvPr/>
        </p:nvSpPr>
        <p:spPr>
          <a:xfrm>
            <a:off x="4687412" y="983356"/>
            <a:ext cx="4268640" cy="2961373"/>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6" name="Rounded Rectangle 25"/>
          <p:cNvSpPr/>
          <p:nvPr/>
        </p:nvSpPr>
        <p:spPr>
          <a:xfrm>
            <a:off x="702260" y="1830602"/>
            <a:ext cx="1059052" cy="616799"/>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smtClean="0">
                <a:solidFill>
                  <a:schemeClr val="bg1"/>
                </a:solidFill>
              </a:rPr>
              <a:t>DNB</a:t>
            </a:r>
            <a:br>
              <a:rPr lang="nl-NL" sz="800" dirty="0" smtClean="0">
                <a:solidFill>
                  <a:schemeClr val="bg1"/>
                </a:solidFill>
              </a:rPr>
            </a:br>
            <a:r>
              <a:rPr lang="nl-NL" sz="800" dirty="0" smtClean="0">
                <a:solidFill>
                  <a:schemeClr val="bg1"/>
                </a:solidFill>
              </a:rPr>
              <a:t>Reporting</a:t>
            </a:r>
            <a:br>
              <a:rPr lang="nl-NL" sz="800" dirty="0" smtClean="0">
                <a:solidFill>
                  <a:schemeClr val="bg1"/>
                </a:solidFill>
              </a:rPr>
            </a:br>
            <a:r>
              <a:rPr lang="nl-NL" sz="800" dirty="0" smtClean="0">
                <a:solidFill>
                  <a:schemeClr val="bg1"/>
                </a:solidFill>
              </a:rPr>
              <a:t>Portal</a:t>
            </a:r>
            <a:endParaRPr lang="nl-NL" sz="800" dirty="0">
              <a:solidFill>
                <a:schemeClr val="bg1"/>
              </a:solidFill>
            </a:endParaRPr>
          </a:p>
        </p:txBody>
      </p:sp>
      <p:cxnSp>
        <p:nvCxnSpPr>
          <p:cNvPr id="151" name="Straight Arrow Connector 150"/>
          <p:cNvCxnSpPr/>
          <p:nvPr/>
        </p:nvCxnSpPr>
        <p:spPr>
          <a:xfrm flipH="1">
            <a:off x="1978803" y="1471844"/>
            <a:ext cx="4167021" cy="494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03" name="Picture 2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796" y="1809704"/>
            <a:ext cx="316210" cy="316210"/>
          </a:xfrm>
          <a:prstGeom prst="rect">
            <a:avLst/>
          </a:prstGeom>
        </p:spPr>
      </p:pic>
      <p:pic>
        <p:nvPicPr>
          <p:cNvPr id="204" name="Picture 2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037" y="3443193"/>
            <a:ext cx="672797" cy="458848"/>
          </a:xfrm>
          <a:prstGeom prst="rect">
            <a:avLst/>
          </a:prstGeom>
        </p:spPr>
      </p:pic>
      <p:sp>
        <p:nvSpPr>
          <p:cNvPr id="260" name="Rounded Rectangle 259"/>
          <p:cNvSpPr/>
          <p:nvPr/>
        </p:nvSpPr>
        <p:spPr>
          <a:xfrm>
            <a:off x="7567100" y="1827084"/>
            <a:ext cx="1059052" cy="626342"/>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a:solidFill>
                  <a:schemeClr val="bg1"/>
                </a:solidFill>
              </a:rPr>
              <a:t>DNB </a:t>
            </a:r>
            <a:br>
              <a:rPr lang="nl-NL" sz="800" dirty="0">
                <a:solidFill>
                  <a:schemeClr val="bg1"/>
                </a:solidFill>
              </a:rPr>
            </a:br>
            <a:r>
              <a:rPr lang="nl-NL" sz="800" dirty="0" err="1">
                <a:solidFill>
                  <a:schemeClr val="bg1"/>
                </a:solidFill>
              </a:rPr>
              <a:t>Process</a:t>
            </a:r>
            <a:r>
              <a:rPr lang="nl-NL" sz="800" dirty="0">
                <a:solidFill>
                  <a:schemeClr val="bg1"/>
                </a:solidFill>
              </a:rPr>
              <a:t> </a:t>
            </a:r>
            <a:r>
              <a:rPr lang="nl-NL" sz="800" dirty="0" smtClean="0">
                <a:solidFill>
                  <a:schemeClr val="bg1"/>
                </a:solidFill>
              </a:rPr>
              <a:t/>
            </a:r>
            <a:br>
              <a:rPr lang="nl-NL" sz="800" dirty="0" smtClean="0">
                <a:solidFill>
                  <a:schemeClr val="bg1"/>
                </a:solidFill>
              </a:rPr>
            </a:br>
            <a:r>
              <a:rPr lang="nl-NL" sz="800" dirty="0" smtClean="0">
                <a:solidFill>
                  <a:schemeClr val="bg1"/>
                </a:solidFill>
              </a:rPr>
              <a:t>Monitor</a:t>
            </a:r>
            <a:endParaRPr lang="nl-NL" sz="800" dirty="0">
              <a:solidFill>
                <a:schemeClr val="bg1"/>
              </a:solidFill>
            </a:endParaRPr>
          </a:p>
        </p:txBody>
      </p:sp>
      <p:pic>
        <p:nvPicPr>
          <p:cNvPr id="261" name="Picture 2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543" y="1575062"/>
            <a:ext cx="316210" cy="316210"/>
          </a:xfrm>
          <a:prstGeom prst="rect">
            <a:avLst/>
          </a:prstGeom>
        </p:spPr>
      </p:pic>
      <p:pic>
        <p:nvPicPr>
          <p:cNvPr id="262" name="Picture 2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1344" y="1563918"/>
            <a:ext cx="316210" cy="316210"/>
          </a:xfrm>
          <a:prstGeom prst="rect">
            <a:avLst/>
          </a:prstGeom>
        </p:spPr>
      </p:pic>
      <p:pic>
        <p:nvPicPr>
          <p:cNvPr id="263" name="Picture 2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2204" y="1124338"/>
            <a:ext cx="316210" cy="316210"/>
          </a:xfrm>
          <a:prstGeom prst="rect">
            <a:avLst/>
          </a:prstGeom>
        </p:spPr>
      </p:pic>
      <p:cxnSp>
        <p:nvCxnSpPr>
          <p:cNvPr id="265" name="Straight Arrow Connector 264"/>
          <p:cNvCxnSpPr>
            <a:endCxn id="50" idx="1"/>
          </p:cNvCxnSpPr>
          <p:nvPr/>
        </p:nvCxnSpPr>
        <p:spPr>
          <a:xfrm>
            <a:off x="1660560" y="3689590"/>
            <a:ext cx="502098" cy="1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46739" y="2650608"/>
            <a:ext cx="739040" cy="248209"/>
          </a:xfrm>
          <a:prstGeom prst="rect">
            <a:avLst/>
          </a:prstGeom>
          <a:noFill/>
        </p:spPr>
        <p:txBody>
          <a:bodyPr wrap="square" rtlCol="0">
            <a:spAutoFit/>
          </a:bodyPr>
          <a:lstStyle/>
          <a:p>
            <a:r>
              <a:rPr lang="nl-NL" sz="1013" dirty="0" err="1" smtClean="0"/>
              <a:t>Logius</a:t>
            </a:r>
            <a:endParaRPr lang="nl-NL" sz="1013" dirty="0"/>
          </a:p>
        </p:txBody>
      </p:sp>
      <p:sp>
        <p:nvSpPr>
          <p:cNvPr id="38" name="TextBox 37"/>
          <p:cNvSpPr txBox="1"/>
          <p:nvPr/>
        </p:nvSpPr>
        <p:spPr>
          <a:xfrm>
            <a:off x="183728" y="959196"/>
            <a:ext cx="2271365" cy="248209"/>
          </a:xfrm>
          <a:prstGeom prst="rect">
            <a:avLst/>
          </a:prstGeom>
          <a:noFill/>
        </p:spPr>
        <p:txBody>
          <a:bodyPr wrap="square" rtlCol="0">
            <a:spAutoFit/>
          </a:bodyPr>
          <a:lstStyle/>
          <a:p>
            <a:r>
              <a:rPr lang="nl-NL" sz="1013" dirty="0"/>
              <a:t>Reporting Agent</a:t>
            </a:r>
          </a:p>
        </p:txBody>
      </p:sp>
      <p:sp>
        <p:nvSpPr>
          <p:cNvPr id="39" name="TextBox 38"/>
          <p:cNvSpPr txBox="1"/>
          <p:nvPr/>
        </p:nvSpPr>
        <p:spPr>
          <a:xfrm>
            <a:off x="2895999" y="1216018"/>
            <a:ext cx="565206" cy="265586"/>
          </a:xfrm>
          <a:prstGeom prst="rect">
            <a:avLst/>
          </a:prstGeom>
          <a:noFill/>
        </p:spPr>
        <p:txBody>
          <a:bodyPr wrap="square" rtlCol="0">
            <a:spAutoFit/>
          </a:bodyPr>
          <a:lstStyle/>
          <a:p>
            <a:r>
              <a:rPr lang="nl-NL" sz="563" dirty="0"/>
              <a:t>Publish on </a:t>
            </a:r>
            <a:r>
              <a:rPr lang="nl-NL" sz="563" dirty="0" smtClean="0"/>
              <a:t>website</a:t>
            </a:r>
            <a:endParaRPr lang="nl-NL" sz="563" dirty="0"/>
          </a:p>
        </p:txBody>
      </p:sp>
      <p:sp>
        <p:nvSpPr>
          <p:cNvPr id="23" name="AutoShape 17"/>
          <p:cNvSpPr>
            <a:spLocks noChangeAspect="1" noChangeArrowheads="1" noTextEdit="1"/>
          </p:cNvSpPr>
          <p:nvPr/>
        </p:nvSpPr>
        <p:spPr bwMode="auto">
          <a:xfrm>
            <a:off x="6153443" y="1111451"/>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31" name="Freeform 21"/>
          <p:cNvSpPr>
            <a:spLocks/>
          </p:cNvSpPr>
          <p:nvPr/>
        </p:nvSpPr>
        <p:spPr bwMode="auto">
          <a:xfrm>
            <a:off x="6721128"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58" name="Freeform 24"/>
          <p:cNvSpPr>
            <a:spLocks/>
          </p:cNvSpPr>
          <p:nvPr/>
        </p:nvSpPr>
        <p:spPr bwMode="auto">
          <a:xfrm>
            <a:off x="6177573"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64" name="Rectangle 26"/>
          <p:cNvSpPr>
            <a:spLocks noChangeArrowheads="1"/>
          </p:cNvSpPr>
          <p:nvPr/>
        </p:nvSpPr>
        <p:spPr bwMode="auto">
          <a:xfrm>
            <a:off x="6271552" y="1255517"/>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268" name="Rectangle 27"/>
          <p:cNvSpPr>
            <a:spLocks noChangeArrowheads="1"/>
          </p:cNvSpPr>
          <p:nvPr/>
        </p:nvSpPr>
        <p:spPr bwMode="auto">
          <a:xfrm>
            <a:off x="6519200" y="1255517"/>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273" name="Freeform 33"/>
          <p:cNvSpPr>
            <a:spLocks/>
          </p:cNvSpPr>
          <p:nvPr/>
        </p:nvSpPr>
        <p:spPr bwMode="auto">
          <a:xfrm>
            <a:off x="5073957" y="1733167"/>
            <a:ext cx="606195" cy="479230"/>
          </a:xfrm>
          <a:custGeom>
            <a:avLst/>
            <a:gdLst>
              <a:gd name="T0" fmla="*/ 0 w 20312"/>
              <a:gd name="T1" fmla="*/ 1390 h 8336"/>
              <a:gd name="T2" fmla="*/ 1390 w 20312"/>
              <a:gd name="T3" fmla="*/ 0 h 8336"/>
              <a:gd name="T4" fmla="*/ 18923 w 20312"/>
              <a:gd name="T5" fmla="*/ 0 h 8336"/>
              <a:gd name="T6" fmla="*/ 20312 w 20312"/>
              <a:gd name="T7" fmla="*/ 1390 h 8336"/>
              <a:gd name="T8" fmla="*/ 20312 w 20312"/>
              <a:gd name="T9" fmla="*/ 6947 h 8336"/>
              <a:gd name="T10" fmla="*/ 18923 w 20312"/>
              <a:gd name="T11" fmla="*/ 8336 h 8336"/>
              <a:gd name="T12" fmla="*/ 1390 w 20312"/>
              <a:gd name="T13" fmla="*/ 8336 h 8336"/>
              <a:gd name="T14" fmla="*/ 0 w 20312"/>
              <a:gd name="T15" fmla="*/ 6947 h 8336"/>
              <a:gd name="T16" fmla="*/ 0 w 20312"/>
              <a:gd name="T17" fmla="*/ 1390 h 8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12" h="8336">
                <a:moveTo>
                  <a:pt x="0" y="1390"/>
                </a:moveTo>
                <a:cubicBezTo>
                  <a:pt x="0" y="623"/>
                  <a:pt x="623" y="0"/>
                  <a:pt x="1390" y="0"/>
                </a:cubicBezTo>
                <a:lnTo>
                  <a:pt x="18923" y="0"/>
                </a:lnTo>
                <a:cubicBezTo>
                  <a:pt x="19690" y="0"/>
                  <a:pt x="20312" y="623"/>
                  <a:pt x="20312" y="1390"/>
                </a:cubicBezTo>
                <a:lnTo>
                  <a:pt x="20312" y="6947"/>
                </a:lnTo>
                <a:cubicBezTo>
                  <a:pt x="20312" y="7714"/>
                  <a:pt x="19690" y="8336"/>
                  <a:pt x="18923" y="8336"/>
                </a:cubicBezTo>
                <a:lnTo>
                  <a:pt x="1390" y="8336"/>
                </a:lnTo>
                <a:cubicBezTo>
                  <a:pt x="623" y="8336"/>
                  <a:pt x="0" y="7714"/>
                  <a:pt x="0" y="6947"/>
                </a:cubicBezTo>
                <a:lnTo>
                  <a:pt x="0" y="1390"/>
                </a:lnTo>
                <a:close/>
              </a:path>
            </a:pathLst>
          </a:custGeom>
          <a:solidFill>
            <a:srgbClr val="5B9BD5"/>
          </a:solidFill>
          <a:ln w="0">
            <a:solidFill>
              <a:srgbClr val="000000"/>
            </a:solidFill>
            <a:prstDash val="solid"/>
            <a:round/>
            <a:headEnd/>
            <a:tailEnd/>
          </a:ln>
          <a:extLst/>
        </p:spPr>
        <p:txBody>
          <a:bodyPr vert="horz" wrap="square" lIns="68580" tIns="34290" rIns="68580" bIns="34290" numCol="1" anchor="t" anchorCtr="0" compatLnSpc="1">
            <a:prstTxWarp prst="textNoShape">
              <a:avLst/>
            </a:prstTxWarp>
          </a:bodyPr>
          <a:lstStyle/>
          <a:p>
            <a:endParaRPr lang="nl-NL" sz="1350"/>
          </a:p>
        </p:txBody>
      </p:sp>
      <p:sp>
        <p:nvSpPr>
          <p:cNvPr id="47" name="Rectangle 55"/>
          <p:cNvSpPr>
            <a:spLocks noChangeArrowheads="1"/>
          </p:cNvSpPr>
          <p:nvPr/>
        </p:nvSpPr>
        <p:spPr bwMode="auto">
          <a:xfrm>
            <a:off x="5094587" y="1833136"/>
            <a:ext cx="5818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nl-NL" altLang="nl-NL" sz="800" dirty="0">
                <a:solidFill>
                  <a:schemeClr val="bg1"/>
                </a:solidFill>
                <a:latin typeface="Calibri" panose="020F0502020204030204" pitchFamily="34" charset="0"/>
              </a:rPr>
              <a:t>Agreement &amp; </a:t>
            </a:r>
            <a:r>
              <a:rPr lang="nl-NL" altLang="nl-NL" sz="800" dirty="0" smtClean="0">
                <a:solidFill>
                  <a:schemeClr val="bg1"/>
                </a:solidFill>
                <a:latin typeface="Calibri" panose="020F0502020204030204" pitchFamily="34" charset="0"/>
              </a:rPr>
              <a:t/>
            </a:r>
            <a:br>
              <a:rPr lang="nl-NL" altLang="nl-NL" sz="800" dirty="0" smtClean="0">
                <a:solidFill>
                  <a:schemeClr val="bg1"/>
                </a:solidFill>
                <a:latin typeface="Calibri" panose="020F0502020204030204" pitchFamily="34" charset="0"/>
              </a:rPr>
            </a:br>
            <a:r>
              <a:rPr lang="nl-NL" altLang="nl-NL" sz="800" dirty="0" err="1" smtClean="0">
                <a:solidFill>
                  <a:schemeClr val="bg1"/>
                </a:solidFill>
                <a:latin typeface="Calibri" panose="020F0502020204030204" pitchFamily="34" charset="0"/>
              </a:rPr>
              <a:t>Obligations</a:t>
            </a:r>
            <a:endParaRPr lang="nl-NL" altLang="nl-NL" sz="1600" dirty="0">
              <a:solidFill>
                <a:schemeClr val="bg1"/>
              </a:solidFill>
            </a:endParaRPr>
          </a:p>
        </p:txBody>
      </p:sp>
      <p:cxnSp>
        <p:nvCxnSpPr>
          <p:cNvPr id="85" name="Straight Arrow Connector 84"/>
          <p:cNvCxnSpPr/>
          <p:nvPr/>
        </p:nvCxnSpPr>
        <p:spPr>
          <a:xfrm flipH="1">
            <a:off x="2704529" y="3006790"/>
            <a:ext cx="62678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2953782" y="3407660"/>
            <a:ext cx="755064" cy="570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Technical</a:t>
            </a:r>
            <a:br>
              <a:rPr lang="nl-NL" sz="675" dirty="0" smtClean="0"/>
            </a:br>
            <a:r>
              <a:rPr lang="nl-NL" sz="675" dirty="0" err="1" smtClean="0"/>
              <a:t>Validations</a:t>
            </a:r>
            <a:endParaRPr lang="nl-NL" sz="675" dirty="0"/>
          </a:p>
        </p:txBody>
      </p:sp>
      <p:sp>
        <p:nvSpPr>
          <p:cNvPr id="103" name="Title 1"/>
          <p:cNvSpPr txBox="1">
            <a:spLocks/>
          </p:cNvSpPr>
          <p:nvPr/>
        </p:nvSpPr>
        <p:spPr>
          <a:xfrm>
            <a:off x="155190" y="37981"/>
            <a:ext cx="8817360" cy="730110"/>
          </a:xfrm>
          <a:prstGeom prst="rect">
            <a:avLst/>
          </a:prstGeom>
        </p:spPr>
        <p:txBody>
          <a:bodyPr vert="horz" lIns="0" tIns="0" rIns="0" bIns="0" rtlCol="0" anchor="t" anchorCtr="0">
            <a:noAutofit/>
          </a:bodyPr>
          <a:lstStyle>
            <a:defPPr>
              <a:defRPr lang="nl-NL"/>
            </a:defPPr>
            <a:lvl1pPr>
              <a:lnSpc>
                <a:spcPts val="3750"/>
              </a:lnSpc>
              <a:spcBef>
                <a:spcPct val="0"/>
              </a:spcBef>
              <a:buNone/>
              <a:defRPr sz="3000">
                <a:latin typeface="+mj-lt"/>
                <a:ea typeface="+mj-ea"/>
                <a:cs typeface="+mj-cs"/>
              </a:defRPr>
            </a:lvl1pPr>
          </a:lstStyle>
          <a:p>
            <a:r>
              <a:rPr lang="en-GB" sz="1800" i="1" dirty="0"/>
              <a:t>Managed data collection, validation, integration </a:t>
            </a:r>
            <a:r>
              <a:rPr lang="en-GB" sz="1800" i="1" dirty="0" smtClean="0"/>
              <a:t>and dissemination</a:t>
            </a:r>
            <a:endParaRPr lang="en-GB" sz="1800" i="1" dirty="0"/>
          </a:p>
        </p:txBody>
      </p:sp>
      <p:sp>
        <p:nvSpPr>
          <p:cNvPr id="104" name="TextBox 103"/>
          <p:cNvSpPr txBox="1"/>
          <p:nvPr/>
        </p:nvSpPr>
        <p:spPr>
          <a:xfrm>
            <a:off x="80770" y="456899"/>
            <a:ext cx="7706110" cy="261610"/>
          </a:xfrm>
          <a:prstGeom prst="rect">
            <a:avLst/>
          </a:prstGeom>
          <a:noFill/>
        </p:spPr>
        <p:txBody>
          <a:bodyPr wrap="square" rtlCol="0">
            <a:spAutoFit/>
          </a:bodyPr>
          <a:lstStyle/>
          <a:p>
            <a:r>
              <a:rPr lang="nl-NL" sz="1100" i="1" dirty="0" smtClean="0"/>
              <a:t>A production line in the DNB Data Factory for </a:t>
            </a:r>
            <a:r>
              <a:rPr lang="nl-NL" sz="1100" i="1" dirty="0" err="1" smtClean="0"/>
              <a:t>any</a:t>
            </a:r>
            <a:r>
              <a:rPr lang="nl-NL" sz="1100" i="1" dirty="0" smtClean="0"/>
              <a:t> data delivery</a:t>
            </a:r>
            <a:endParaRPr lang="nl-NL" sz="1100" i="1" dirty="0"/>
          </a:p>
        </p:txBody>
      </p:sp>
      <p:sp>
        <p:nvSpPr>
          <p:cNvPr id="101" name="Rectangle 100"/>
          <p:cNvSpPr/>
          <p:nvPr/>
        </p:nvSpPr>
        <p:spPr>
          <a:xfrm>
            <a:off x="2692591" y="2698182"/>
            <a:ext cx="1264572" cy="134102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06" name="TextBox 105"/>
          <p:cNvSpPr txBox="1"/>
          <p:nvPr/>
        </p:nvSpPr>
        <p:spPr>
          <a:xfrm>
            <a:off x="4615844" y="943941"/>
            <a:ext cx="739040" cy="248209"/>
          </a:xfrm>
          <a:prstGeom prst="rect">
            <a:avLst/>
          </a:prstGeom>
          <a:noFill/>
        </p:spPr>
        <p:txBody>
          <a:bodyPr wrap="square" rtlCol="0">
            <a:spAutoFit/>
          </a:bodyPr>
          <a:lstStyle/>
          <a:p>
            <a:r>
              <a:rPr lang="nl-NL" sz="1013" dirty="0"/>
              <a:t>DNB</a:t>
            </a:r>
          </a:p>
        </p:txBody>
      </p:sp>
      <p:grpSp>
        <p:nvGrpSpPr>
          <p:cNvPr id="36" name="Group 35"/>
          <p:cNvGrpSpPr/>
          <p:nvPr/>
        </p:nvGrpSpPr>
        <p:grpSpPr>
          <a:xfrm>
            <a:off x="6155983" y="1115023"/>
            <a:ext cx="1623644" cy="486966"/>
            <a:chOff x="5997743" y="1111793"/>
            <a:chExt cx="1623644" cy="486966"/>
          </a:xfrm>
        </p:grpSpPr>
        <p:sp>
          <p:nvSpPr>
            <p:cNvPr id="25"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30"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256"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57"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259"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69"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270"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4" name="Folded Corner 3"/>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sp>
        <p:nvSpPr>
          <p:cNvPr id="124" name="AutoShape 17"/>
          <p:cNvSpPr>
            <a:spLocks noChangeAspect="1" noChangeArrowheads="1" noTextEdit="1"/>
          </p:cNvSpPr>
          <p:nvPr/>
        </p:nvSpPr>
        <p:spPr bwMode="auto">
          <a:xfrm>
            <a:off x="319728" y="1153159"/>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25" name="Freeform 21"/>
          <p:cNvSpPr>
            <a:spLocks/>
          </p:cNvSpPr>
          <p:nvPr/>
        </p:nvSpPr>
        <p:spPr bwMode="auto">
          <a:xfrm>
            <a:off x="887413"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6" name="Freeform 24"/>
          <p:cNvSpPr>
            <a:spLocks/>
          </p:cNvSpPr>
          <p:nvPr/>
        </p:nvSpPr>
        <p:spPr bwMode="auto">
          <a:xfrm>
            <a:off x="343858"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8" name="Rectangle 26"/>
          <p:cNvSpPr>
            <a:spLocks noChangeArrowheads="1"/>
          </p:cNvSpPr>
          <p:nvPr/>
        </p:nvSpPr>
        <p:spPr bwMode="auto">
          <a:xfrm>
            <a:off x="437837" y="1297225"/>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129" name="Rectangle 27"/>
          <p:cNvSpPr>
            <a:spLocks noChangeArrowheads="1"/>
          </p:cNvSpPr>
          <p:nvPr/>
        </p:nvSpPr>
        <p:spPr bwMode="auto">
          <a:xfrm>
            <a:off x="685485" y="1297225"/>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grpSp>
        <p:nvGrpSpPr>
          <p:cNvPr id="131" name="Group 130"/>
          <p:cNvGrpSpPr/>
          <p:nvPr/>
        </p:nvGrpSpPr>
        <p:grpSpPr>
          <a:xfrm>
            <a:off x="322268" y="1156731"/>
            <a:ext cx="1623644" cy="486966"/>
            <a:chOff x="5997743" y="1111793"/>
            <a:chExt cx="1623644" cy="486966"/>
          </a:xfrm>
        </p:grpSpPr>
        <p:sp>
          <p:nvSpPr>
            <p:cNvPr id="132"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3"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134"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5"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136"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7"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138"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143" name="Folded Corner 142"/>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grpSp>
        <p:nvGrpSpPr>
          <p:cNvPr id="184" name="Group 183"/>
          <p:cNvGrpSpPr/>
          <p:nvPr/>
        </p:nvGrpSpPr>
        <p:grpSpPr>
          <a:xfrm>
            <a:off x="2849577" y="4147175"/>
            <a:ext cx="980850" cy="968754"/>
            <a:chOff x="2906488" y="4054895"/>
            <a:chExt cx="940843" cy="1163491"/>
          </a:xfrm>
        </p:grpSpPr>
        <p:sp>
          <p:nvSpPr>
            <p:cNvPr id="66" name="Folded Corner 65"/>
            <p:cNvSpPr/>
            <p:nvPr/>
          </p:nvSpPr>
          <p:spPr>
            <a:xfrm>
              <a:off x="2906489" y="4054895"/>
              <a:ext cx="940841" cy="239699"/>
            </a:xfrm>
            <a:prstGeom prst="foldedCorner">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dirty="0" err="1" smtClean="0">
                  <a:solidFill>
                    <a:schemeClr val="tx1"/>
                  </a:solidFill>
                </a:rPr>
                <a:t>Logius</a:t>
              </a:r>
              <a:r>
                <a:rPr lang="nl-NL" sz="700" dirty="0" smtClean="0">
                  <a:solidFill>
                    <a:schemeClr val="tx1"/>
                  </a:solidFill>
                </a:rPr>
                <a:t> XML</a:t>
              </a:r>
              <a:endParaRPr lang="nl-NL" sz="700" dirty="0">
                <a:solidFill>
                  <a:schemeClr val="tx1"/>
                </a:solidFill>
              </a:endParaRPr>
            </a:p>
          </p:txBody>
        </p:sp>
        <p:sp>
          <p:nvSpPr>
            <p:cNvPr id="67" name="Folded Corner 66"/>
            <p:cNvSpPr/>
            <p:nvPr/>
          </p:nvSpPr>
          <p:spPr>
            <a:xfrm>
              <a:off x="2906488" y="4322998"/>
              <a:ext cx="940842" cy="895388"/>
            </a:xfrm>
            <a:prstGeom prst="foldedCorner">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700" dirty="0" smtClean="0">
                <a:solidFill>
                  <a:schemeClr val="tx1"/>
                </a:solidFill>
              </a:endParaRPr>
            </a:p>
            <a:p>
              <a:pPr algn="ctr"/>
              <a:endParaRPr lang="nl-NL" sz="700" dirty="0" smtClean="0">
                <a:solidFill>
                  <a:schemeClr val="tx1"/>
                </a:solidFill>
              </a:endParaRPr>
            </a:p>
            <a:p>
              <a:pPr algn="ctr"/>
              <a:endParaRPr lang="nl-NL" sz="700" dirty="0">
                <a:solidFill>
                  <a:schemeClr val="tx1"/>
                </a:solidFill>
              </a:endParaRPr>
            </a:p>
            <a:p>
              <a:pPr algn="ctr"/>
              <a:endParaRPr lang="nl-NL" sz="700" dirty="0" smtClean="0">
                <a:solidFill>
                  <a:schemeClr val="tx1"/>
                </a:solidFill>
              </a:endParaRPr>
            </a:p>
            <a:p>
              <a:pPr algn="ctr"/>
              <a:endParaRPr lang="nl-NL" sz="700" dirty="0" smtClean="0">
                <a:solidFill>
                  <a:schemeClr val="tx1"/>
                </a:solidFill>
              </a:endParaRPr>
            </a:p>
          </p:txBody>
        </p:sp>
        <p:sp>
          <p:nvSpPr>
            <p:cNvPr id="144" name="Folded Corner 143"/>
            <p:cNvSpPr/>
            <p:nvPr/>
          </p:nvSpPr>
          <p:spPr>
            <a:xfrm>
              <a:off x="2965080" y="4584015"/>
              <a:ext cx="770759" cy="263916"/>
            </a:xfrm>
            <a:prstGeom prst="foldedCorner">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50" dirty="0" smtClean="0">
                  <a:solidFill>
                    <a:schemeClr val="tx1"/>
                  </a:solidFill>
                </a:rPr>
                <a:t>DNB Metadata XML</a:t>
              </a:r>
              <a:endParaRPr lang="nl-NL" sz="650" dirty="0">
                <a:solidFill>
                  <a:schemeClr val="tx1"/>
                </a:solidFill>
              </a:endParaRPr>
            </a:p>
          </p:txBody>
        </p:sp>
        <p:sp>
          <p:nvSpPr>
            <p:cNvPr id="146" name="Folded Corner 145"/>
            <p:cNvSpPr/>
            <p:nvPr/>
          </p:nvSpPr>
          <p:spPr>
            <a:xfrm>
              <a:off x="2971584" y="4915986"/>
              <a:ext cx="764255" cy="234346"/>
            </a:xfrm>
            <a:prstGeom prst="foldedCorner">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50" dirty="0" err="1" smtClean="0">
                  <a:solidFill>
                    <a:schemeClr val="tx1"/>
                  </a:solidFill>
                </a:rPr>
                <a:t>CSV’s</a:t>
              </a:r>
              <a:endParaRPr lang="nl-NL" sz="650" dirty="0">
                <a:solidFill>
                  <a:schemeClr val="tx1"/>
                </a:solidFill>
              </a:endParaRPr>
            </a:p>
          </p:txBody>
        </p:sp>
        <p:sp>
          <p:nvSpPr>
            <p:cNvPr id="41" name="TextBox 40"/>
            <p:cNvSpPr txBox="1"/>
            <p:nvPr/>
          </p:nvSpPr>
          <p:spPr>
            <a:xfrm>
              <a:off x="3065274" y="4334380"/>
              <a:ext cx="782057" cy="231028"/>
            </a:xfrm>
            <a:prstGeom prst="rect">
              <a:avLst/>
            </a:prstGeom>
            <a:solidFill>
              <a:schemeClr val="bg1">
                <a:lumMod val="75000"/>
              </a:schemeClr>
            </a:solidFill>
          </p:spPr>
          <p:txBody>
            <a:bodyPr wrap="square" rtlCol="0">
              <a:spAutoFit/>
            </a:bodyPr>
            <a:lstStyle/>
            <a:p>
              <a:r>
                <a:rPr lang="nl-NL" sz="650" dirty="0" smtClean="0"/>
                <a:t>Container</a:t>
              </a:r>
              <a:endParaRPr lang="nl-NL" sz="650" dirty="0"/>
            </a:p>
          </p:txBody>
        </p:sp>
      </p:grpSp>
      <p:sp>
        <p:nvSpPr>
          <p:cNvPr id="50" name="Folded Corner 49"/>
          <p:cNvSpPr/>
          <p:nvPr/>
        </p:nvSpPr>
        <p:spPr>
          <a:xfrm>
            <a:off x="2162658" y="3404775"/>
            <a:ext cx="420526" cy="57328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smtClean="0"/>
              <a:t>RRE</a:t>
            </a:r>
            <a:endParaRPr lang="nl-NL" sz="800" dirty="0"/>
          </a:p>
        </p:txBody>
      </p:sp>
      <p:cxnSp>
        <p:nvCxnSpPr>
          <p:cNvPr id="150" name="Straight Arrow Connector 149"/>
          <p:cNvCxnSpPr>
            <a:stCxn id="50" idx="3"/>
            <a:endCxn id="86" idx="1"/>
          </p:cNvCxnSpPr>
          <p:nvPr/>
        </p:nvCxnSpPr>
        <p:spPr>
          <a:xfrm>
            <a:off x="2583184" y="3691418"/>
            <a:ext cx="370598" cy="14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4" name="Folded Corner 153"/>
          <p:cNvSpPr/>
          <p:nvPr/>
        </p:nvSpPr>
        <p:spPr>
          <a:xfrm>
            <a:off x="2042161" y="2893937"/>
            <a:ext cx="611567" cy="24147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err="1"/>
              <a:t>Validation</a:t>
            </a:r>
            <a:r>
              <a:rPr lang="nl-NL" sz="675" dirty="0"/>
              <a:t> </a:t>
            </a:r>
            <a:r>
              <a:rPr lang="nl-NL" sz="675" dirty="0" err="1"/>
              <a:t>result</a:t>
            </a:r>
            <a:endParaRPr lang="nl-NL" sz="675" dirty="0"/>
          </a:p>
        </p:txBody>
      </p:sp>
      <p:cxnSp>
        <p:nvCxnSpPr>
          <p:cNvPr id="62" name="Straight Connector 61"/>
          <p:cNvCxnSpPr>
            <a:endCxn id="86" idx="0"/>
          </p:cNvCxnSpPr>
          <p:nvPr/>
        </p:nvCxnSpPr>
        <p:spPr>
          <a:xfrm>
            <a:off x="3331314" y="3014673"/>
            <a:ext cx="0" cy="392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a:off x="1660560" y="3006992"/>
            <a:ext cx="381074" cy="10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341179" y="4147175"/>
            <a:ext cx="363350" cy="36964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5697108" y="1962820"/>
            <a:ext cx="1869993" cy="9962"/>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1761312" y="1983510"/>
            <a:ext cx="3312083" cy="10604"/>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238857" y="2412439"/>
            <a:ext cx="1842930" cy="276999"/>
          </a:xfrm>
          <a:prstGeom prst="rect">
            <a:avLst/>
          </a:prstGeom>
          <a:noFill/>
        </p:spPr>
        <p:txBody>
          <a:bodyPr wrap="square" rtlCol="0">
            <a:spAutoFit/>
          </a:bodyPr>
          <a:lstStyle/>
          <a:p>
            <a:r>
              <a:rPr lang="en-US" sz="600" b="1" dirty="0">
                <a:solidFill>
                  <a:srgbClr val="FF0000"/>
                </a:solidFill>
              </a:rPr>
              <a:t>Status </a:t>
            </a:r>
            <a:r>
              <a:rPr lang="en-US" sz="600" b="1" dirty="0" smtClean="0">
                <a:solidFill>
                  <a:srgbClr val="FF0000"/>
                </a:solidFill>
              </a:rPr>
              <a:t>Obligation </a:t>
            </a:r>
            <a:r>
              <a:rPr lang="en-US" sz="600" b="1" dirty="0">
                <a:solidFill>
                  <a:srgbClr val="FF0000"/>
                </a:solidFill>
              </a:rPr>
              <a:t>=</a:t>
            </a:r>
            <a:r>
              <a:rPr lang="en-US" sz="600" b="1" dirty="0" smtClean="0">
                <a:solidFill>
                  <a:srgbClr val="FF0000"/>
                </a:solidFill>
              </a:rPr>
              <a:t>Open</a:t>
            </a:r>
            <a:br>
              <a:rPr lang="en-US" sz="600" b="1" dirty="0" smtClean="0">
                <a:solidFill>
                  <a:srgbClr val="FF0000"/>
                </a:solidFill>
              </a:rPr>
            </a:br>
            <a:endParaRPr lang="en-US" sz="600" b="1" dirty="0">
              <a:solidFill>
                <a:srgbClr val="FF0000"/>
              </a:solidFill>
            </a:endParaRPr>
          </a:p>
        </p:txBody>
      </p:sp>
      <p:sp>
        <p:nvSpPr>
          <p:cNvPr id="94" name="TextBox 93"/>
          <p:cNvSpPr txBox="1"/>
          <p:nvPr/>
        </p:nvSpPr>
        <p:spPr>
          <a:xfrm>
            <a:off x="7768009" y="2418947"/>
            <a:ext cx="1284767" cy="184666"/>
          </a:xfrm>
          <a:prstGeom prst="rect">
            <a:avLst/>
          </a:prstGeom>
          <a:noFill/>
        </p:spPr>
        <p:txBody>
          <a:bodyPr wrap="square" rtlCol="0">
            <a:spAutoFit/>
          </a:bodyPr>
          <a:lstStyle/>
          <a:p>
            <a:r>
              <a:rPr lang="en-US" sz="600" b="1" dirty="0">
                <a:solidFill>
                  <a:srgbClr val="FF0000"/>
                </a:solidFill>
              </a:rPr>
              <a:t>Status </a:t>
            </a:r>
            <a:r>
              <a:rPr lang="en-US" sz="600" b="1" dirty="0" smtClean="0">
                <a:solidFill>
                  <a:srgbClr val="FF0000"/>
                </a:solidFill>
              </a:rPr>
              <a:t>Obligation </a:t>
            </a:r>
            <a:r>
              <a:rPr lang="en-US" sz="600" b="1" dirty="0">
                <a:solidFill>
                  <a:srgbClr val="FF0000"/>
                </a:solidFill>
              </a:rPr>
              <a:t>=Open</a:t>
            </a:r>
          </a:p>
        </p:txBody>
      </p:sp>
      <p:sp>
        <p:nvSpPr>
          <p:cNvPr id="8" name="Footer Placeholder 7"/>
          <p:cNvSpPr>
            <a:spLocks noGrp="1"/>
          </p:cNvSpPr>
          <p:nvPr>
            <p:ph type="ftr" sz="quarter" idx="11"/>
          </p:nvPr>
        </p:nvSpPr>
        <p:spPr/>
        <p:txBody>
          <a:bodyPr/>
          <a:lstStyle/>
          <a:p>
            <a:r>
              <a:rPr lang="en-US" smtClean="0"/>
              <a:t>Bos, Goes, Damhof – Statistics Department – June 2017</a:t>
            </a:r>
            <a:endParaRPr lang="nl-NL"/>
          </a:p>
        </p:txBody>
      </p:sp>
      <p:sp>
        <p:nvSpPr>
          <p:cNvPr id="9" name="Slide Number Placeholder 8"/>
          <p:cNvSpPr>
            <a:spLocks noGrp="1"/>
          </p:cNvSpPr>
          <p:nvPr>
            <p:ph type="sldNum" sz="quarter" idx="12"/>
          </p:nvPr>
        </p:nvSpPr>
        <p:spPr/>
        <p:txBody>
          <a:bodyPr/>
          <a:lstStyle/>
          <a:p>
            <a:r>
              <a:rPr lang="nl-NL" smtClean="0"/>
              <a:t>Page </a:t>
            </a:r>
            <a:fld id="{73EE6724-4521-4EF8-974D-BA1C7F9CD007}" type="slidenum">
              <a:rPr lang="nl-NL" smtClean="0"/>
              <a:pPr/>
              <a:t>29</a:t>
            </a:fld>
            <a:endParaRPr lang="nl-NL" dirty="0"/>
          </a:p>
        </p:txBody>
      </p:sp>
    </p:spTree>
    <p:extLst>
      <p:ext uri="{BB962C8B-B14F-4D97-AF65-F5344CB8AC3E}">
        <p14:creationId xmlns:p14="http://schemas.microsoft.com/office/powerpoint/2010/main" val="89458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Background</a:t>
            </a:r>
            <a:endParaRPr lang="nl-NL" dirty="0"/>
          </a:p>
        </p:txBody>
      </p:sp>
      <p:sp>
        <p:nvSpPr>
          <p:cNvPr id="5" name="Tijdelijke aanduiding voor inhoud 3"/>
          <p:cNvSpPr>
            <a:spLocks noGrp="1"/>
          </p:cNvSpPr>
          <p:nvPr>
            <p:ph sz="quarter" idx="13"/>
          </p:nvPr>
        </p:nvSpPr>
        <p:spPr>
          <a:xfrm>
            <a:off x="317500" y="3028759"/>
            <a:ext cx="6504540" cy="457200"/>
          </a:xfrm>
        </p:spPr>
        <p:txBody>
          <a:bodyPr/>
          <a:lstStyle/>
          <a:p>
            <a:r>
              <a:rPr lang="nl-NL" sz="1400" dirty="0" smtClean="0"/>
              <a:t>Wim Goes</a:t>
            </a:r>
            <a:endParaRPr lang="nl-NL" sz="1400" dirty="0"/>
          </a:p>
        </p:txBody>
      </p:sp>
    </p:spTree>
    <p:extLst>
      <p:ext uri="{BB962C8B-B14F-4D97-AF65-F5344CB8AC3E}">
        <p14:creationId xmlns:p14="http://schemas.microsoft.com/office/powerpoint/2010/main" val="14211231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294" y="983357"/>
            <a:ext cx="1783128" cy="305584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4" name="Rectangle 23"/>
          <p:cNvSpPr/>
          <p:nvPr/>
        </p:nvSpPr>
        <p:spPr>
          <a:xfrm>
            <a:off x="4687412" y="983356"/>
            <a:ext cx="4268640" cy="2961373"/>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6" name="Rounded Rectangle 25"/>
          <p:cNvSpPr/>
          <p:nvPr/>
        </p:nvSpPr>
        <p:spPr>
          <a:xfrm>
            <a:off x="702260" y="1830602"/>
            <a:ext cx="1059052" cy="616799"/>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smtClean="0">
                <a:solidFill>
                  <a:schemeClr val="bg1"/>
                </a:solidFill>
              </a:rPr>
              <a:t>DNB</a:t>
            </a:r>
            <a:br>
              <a:rPr lang="nl-NL" sz="800" dirty="0" smtClean="0">
                <a:solidFill>
                  <a:schemeClr val="bg1"/>
                </a:solidFill>
              </a:rPr>
            </a:br>
            <a:r>
              <a:rPr lang="nl-NL" sz="800" dirty="0" smtClean="0">
                <a:solidFill>
                  <a:schemeClr val="bg1"/>
                </a:solidFill>
              </a:rPr>
              <a:t>Reporting</a:t>
            </a:r>
            <a:br>
              <a:rPr lang="nl-NL" sz="800" dirty="0" smtClean="0">
                <a:solidFill>
                  <a:schemeClr val="bg1"/>
                </a:solidFill>
              </a:rPr>
            </a:br>
            <a:r>
              <a:rPr lang="nl-NL" sz="800" dirty="0" smtClean="0">
                <a:solidFill>
                  <a:schemeClr val="bg1"/>
                </a:solidFill>
              </a:rPr>
              <a:t>Portal</a:t>
            </a:r>
            <a:endParaRPr lang="nl-NL" sz="800" dirty="0">
              <a:solidFill>
                <a:schemeClr val="bg1"/>
              </a:solidFill>
            </a:endParaRPr>
          </a:p>
        </p:txBody>
      </p:sp>
      <p:cxnSp>
        <p:nvCxnSpPr>
          <p:cNvPr id="151" name="Straight Arrow Connector 150"/>
          <p:cNvCxnSpPr/>
          <p:nvPr/>
        </p:nvCxnSpPr>
        <p:spPr>
          <a:xfrm flipH="1">
            <a:off x="1978803" y="1471844"/>
            <a:ext cx="4167021" cy="494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03" name="Picture 2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796" y="1809704"/>
            <a:ext cx="316210" cy="316210"/>
          </a:xfrm>
          <a:prstGeom prst="rect">
            <a:avLst/>
          </a:prstGeom>
        </p:spPr>
      </p:pic>
      <p:pic>
        <p:nvPicPr>
          <p:cNvPr id="204" name="Picture 2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037" y="3443193"/>
            <a:ext cx="672797" cy="458848"/>
          </a:xfrm>
          <a:prstGeom prst="rect">
            <a:avLst/>
          </a:prstGeom>
        </p:spPr>
      </p:pic>
      <p:sp>
        <p:nvSpPr>
          <p:cNvPr id="260" name="Rounded Rectangle 259"/>
          <p:cNvSpPr/>
          <p:nvPr/>
        </p:nvSpPr>
        <p:spPr>
          <a:xfrm>
            <a:off x="7567100" y="1827084"/>
            <a:ext cx="1059052" cy="626342"/>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a:solidFill>
                  <a:schemeClr val="bg1"/>
                </a:solidFill>
              </a:rPr>
              <a:t>DNB </a:t>
            </a:r>
            <a:br>
              <a:rPr lang="nl-NL" sz="800" dirty="0">
                <a:solidFill>
                  <a:schemeClr val="bg1"/>
                </a:solidFill>
              </a:rPr>
            </a:br>
            <a:r>
              <a:rPr lang="nl-NL" sz="800" dirty="0" err="1">
                <a:solidFill>
                  <a:schemeClr val="bg1"/>
                </a:solidFill>
              </a:rPr>
              <a:t>Process</a:t>
            </a:r>
            <a:r>
              <a:rPr lang="nl-NL" sz="800" dirty="0">
                <a:solidFill>
                  <a:schemeClr val="bg1"/>
                </a:solidFill>
              </a:rPr>
              <a:t> </a:t>
            </a:r>
            <a:r>
              <a:rPr lang="nl-NL" sz="800" dirty="0" smtClean="0">
                <a:solidFill>
                  <a:schemeClr val="bg1"/>
                </a:solidFill>
              </a:rPr>
              <a:t/>
            </a:r>
            <a:br>
              <a:rPr lang="nl-NL" sz="800" dirty="0" smtClean="0">
                <a:solidFill>
                  <a:schemeClr val="bg1"/>
                </a:solidFill>
              </a:rPr>
            </a:br>
            <a:r>
              <a:rPr lang="nl-NL" sz="800" dirty="0" smtClean="0">
                <a:solidFill>
                  <a:schemeClr val="bg1"/>
                </a:solidFill>
              </a:rPr>
              <a:t>Monitor</a:t>
            </a:r>
            <a:endParaRPr lang="nl-NL" sz="800" dirty="0">
              <a:solidFill>
                <a:schemeClr val="bg1"/>
              </a:solidFill>
            </a:endParaRPr>
          </a:p>
        </p:txBody>
      </p:sp>
      <p:pic>
        <p:nvPicPr>
          <p:cNvPr id="261" name="Picture 2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543" y="1575062"/>
            <a:ext cx="316210" cy="316210"/>
          </a:xfrm>
          <a:prstGeom prst="rect">
            <a:avLst/>
          </a:prstGeom>
        </p:spPr>
      </p:pic>
      <p:pic>
        <p:nvPicPr>
          <p:cNvPr id="262" name="Picture 2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1344" y="1563918"/>
            <a:ext cx="316210" cy="316210"/>
          </a:xfrm>
          <a:prstGeom prst="rect">
            <a:avLst/>
          </a:prstGeom>
        </p:spPr>
      </p:pic>
      <p:pic>
        <p:nvPicPr>
          <p:cNvPr id="263" name="Picture 2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2204" y="1124338"/>
            <a:ext cx="316210" cy="316210"/>
          </a:xfrm>
          <a:prstGeom prst="rect">
            <a:avLst/>
          </a:prstGeom>
        </p:spPr>
      </p:pic>
      <p:cxnSp>
        <p:nvCxnSpPr>
          <p:cNvPr id="265" name="Straight Arrow Connector 264"/>
          <p:cNvCxnSpPr>
            <a:endCxn id="50" idx="1"/>
          </p:cNvCxnSpPr>
          <p:nvPr/>
        </p:nvCxnSpPr>
        <p:spPr>
          <a:xfrm>
            <a:off x="1660560" y="3689590"/>
            <a:ext cx="502098" cy="1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46739" y="2650608"/>
            <a:ext cx="739040" cy="248209"/>
          </a:xfrm>
          <a:prstGeom prst="rect">
            <a:avLst/>
          </a:prstGeom>
          <a:noFill/>
        </p:spPr>
        <p:txBody>
          <a:bodyPr wrap="square" rtlCol="0">
            <a:spAutoFit/>
          </a:bodyPr>
          <a:lstStyle/>
          <a:p>
            <a:r>
              <a:rPr lang="nl-NL" sz="1013" dirty="0" err="1" smtClean="0"/>
              <a:t>Logius</a:t>
            </a:r>
            <a:endParaRPr lang="nl-NL" sz="1013" dirty="0"/>
          </a:p>
        </p:txBody>
      </p:sp>
      <p:sp>
        <p:nvSpPr>
          <p:cNvPr id="38" name="TextBox 37"/>
          <p:cNvSpPr txBox="1"/>
          <p:nvPr/>
        </p:nvSpPr>
        <p:spPr>
          <a:xfrm>
            <a:off x="183728" y="959196"/>
            <a:ext cx="2271365" cy="248209"/>
          </a:xfrm>
          <a:prstGeom prst="rect">
            <a:avLst/>
          </a:prstGeom>
          <a:noFill/>
        </p:spPr>
        <p:txBody>
          <a:bodyPr wrap="square" rtlCol="0">
            <a:spAutoFit/>
          </a:bodyPr>
          <a:lstStyle/>
          <a:p>
            <a:r>
              <a:rPr lang="nl-NL" sz="1013" dirty="0"/>
              <a:t>Reporting Agent</a:t>
            </a:r>
          </a:p>
        </p:txBody>
      </p:sp>
      <p:sp>
        <p:nvSpPr>
          <p:cNvPr id="39" name="TextBox 38"/>
          <p:cNvSpPr txBox="1"/>
          <p:nvPr/>
        </p:nvSpPr>
        <p:spPr>
          <a:xfrm>
            <a:off x="2895999" y="1216018"/>
            <a:ext cx="565206" cy="265586"/>
          </a:xfrm>
          <a:prstGeom prst="rect">
            <a:avLst/>
          </a:prstGeom>
          <a:noFill/>
        </p:spPr>
        <p:txBody>
          <a:bodyPr wrap="square" rtlCol="0">
            <a:spAutoFit/>
          </a:bodyPr>
          <a:lstStyle/>
          <a:p>
            <a:r>
              <a:rPr lang="nl-NL" sz="563" dirty="0"/>
              <a:t>Publish on </a:t>
            </a:r>
            <a:r>
              <a:rPr lang="nl-NL" sz="563" dirty="0" smtClean="0"/>
              <a:t>website</a:t>
            </a:r>
            <a:endParaRPr lang="nl-NL" sz="563" dirty="0"/>
          </a:p>
        </p:txBody>
      </p:sp>
      <p:sp>
        <p:nvSpPr>
          <p:cNvPr id="23" name="AutoShape 17"/>
          <p:cNvSpPr>
            <a:spLocks noChangeAspect="1" noChangeArrowheads="1" noTextEdit="1"/>
          </p:cNvSpPr>
          <p:nvPr/>
        </p:nvSpPr>
        <p:spPr bwMode="auto">
          <a:xfrm>
            <a:off x="6153443" y="1111451"/>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31" name="Freeform 21"/>
          <p:cNvSpPr>
            <a:spLocks/>
          </p:cNvSpPr>
          <p:nvPr/>
        </p:nvSpPr>
        <p:spPr bwMode="auto">
          <a:xfrm>
            <a:off x="6721128"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58" name="Freeform 24"/>
          <p:cNvSpPr>
            <a:spLocks/>
          </p:cNvSpPr>
          <p:nvPr/>
        </p:nvSpPr>
        <p:spPr bwMode="auto">
          <a:xfrm>
            <a:off x="6177573"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64" name="Rectangle 26"/>
          <p:cNvSpPr>
            <a:spLocks noChangeArrowheads="1"/>
          </p:cNvSpPr>
          <p:nvPr/>
        </p:nvSpPr>
        <p:spPr bwMode="auto">
          <a:xfrm>
            <a:off x="6271552" y="1255517"/>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268" name="Rectangle 27"/>
          <p:cNvSpPr>
            <a:spLocks noChangeArrowheads="1"/>
          </p:cNvSpPr>
          <p:nvPr/>
        </p:nvSpPr>
        <p:spPr bwMode="auto">
          <a:xfrm>
            <a:off x="6519200" y="1255517"/>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273" name="Freeform 33"/>
          <p:cNvSpPr>
            <a:spLocks/>
          </p:cNvSpPr>
          <p:nvPr/>
        </p:nvSpPr>
        <p:spPr bwMode="auto">
          <a:xfrm>
            <a:off x="5073957" y="1733167"/>
            <a:ext cx="606195" cy="479230"/>
          </a:xfrm>
          <a:custGeom>
            <a:avLst/>
            <a:gdLst>
              <a:gd name="T0" fmla="*/ 0 w 20312"/>
              <a:gd name="T1" fmla="*/ 1390 h 8336"/>
              <a:gd name="T2" fmla="*/ 1390 w 20312"/>
              <a:gd name="T3" fmla="*/ 0 h 8336"/>
              <a:gd name="T4" fmla="*/ 18923 w 20312"/>
              <a:gd name="T5" fmla="*/ 0 h 8336"/>
              <a:gd name="T6" fmla="*/ 20312 w 20312"/>
              <a:gd name="T7" fmla="*/ 1390 h 8336"/>
              <a:gd name="T8" fmla="*/ 20312 w 20312"/>
              <a:gd name="T9" fmla="*/ 6947 h 8336"/>
              <a:gd name="T10" fmla="*/ 18923 w 20312"/>
              <a:gd name="T11" fmla="*/ 8336 h 8336"/>
              <a:gd name="T12" fmla="*/ 1390 w 20312"/>
              <a:gd name="T13" fmla="*/ 8336 h 8336"/>
              <a:gd name="T14" fmla="*/ 0 w 20312"/>
              <a:gd name="T15" fmla="*/ 6947 h 8336"/>
              <a:gd name="T16" fmla="*/ 0 w 20312"/>
              <a:gd name="T17" fmla="*/ 1390 h 8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12" h="8336">
                <a:moveTo>
                  <a:pt x="0" y="1390"/>
                </a:moveTo>
                <a:cubicBezTo>
                  <a:pt x="0" y="623"/>
                  <a:pt x="623" y="0"/>
                  <a:pt x="1390" y="0"/>
                </a:cubicBezTo>
                <a:lnTo>
                  <a:pt x="18923" y="0"/>
                </a:lnTo>
                <a:cubicBezTo>
                  <a:pt x="19690" y="0"/>
                  <a:pt x="20312" y="623"/>
                  <a:pt x="20312" y="1390"/>
                </a:cubicBezTo>
                <a:lnTo>
                  <a:pt x="20312" y="6947"/>
                </a:lnTo>
                <a:cubicBezTo>
                  <a:pt x="20312" y="7714"/>
                  <a:pt x="19690" y="8336"/>
                  <a:pt x="18923" y="8336"/>
                </a:cubicBezTo>
                <a:lnTo>
                  <a:pt x="1390" y="8336"/>
                </a:lnTo>
                <a:cubicBezTo>
                  <a:pt x="623" y="8336"/>
                  <a:pt x="0" y="7714"/>
                  <a:pt x="0" y="6947"/>
                </a:cubicBezTo>
                <a:lnTo>
                  <a:pt x="0" y="1390"/>
                </a:lnTo>
                <a:close/>
              </a:path>
            </a:pathLst>
          </a:custGeom>
          <a:solidFill>
            <a:srgbClr val="5B9BD5"/>
          </a:solidFill>
          <a:ln w="0">
            <a:solidFill>
              <a:srgbClr val="000000"/>
            </a:solidFill>
            <a:prstDash val="solid"/>
            <a:round/>
            <a:headEnd/>
            <a:tailEnd/>
          </a:ln>
          <a:extLst/>
        </p:spPr>
        <p:txBody>
          <a:bodyPr vert="horz" wrap="square" lIns="68580" tIns="34290" rIns="68580" bIns="34290" numCol="1" anchor="t" anchorCtr="0" compatLnSpc="1">
            <a:prstTxWarp prst="textNoShape">
              <a:avLst/>
            </a:prstTxWarp>
          </a:bodyPr>
          <a:lstStyle/>
          <a:p>
            <a:endParaRPr lang="nl-NL" sz="1350"/>
          </a:p>
        </p:txBody>
      </p:sp>
      <p:sp>
        <p:nvSpPr>
          <p:cNvPr id="47" name="Rectangle 55"/>
          <p:cNvSpPr>
            <a:spLocks noChangeArrowheads="1"/>
          </p:cNvSpPr>
          <p:nvPr/>
        </p:nvSpPr>
        <p:spPr bwMode="auto">
          <a:xfrm>
            <a:off x="5094587" y="1833136"/>
            <a:ext cx="5818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nl-NL" altLang="nl-NL" sz="800" dirty="0">
                <a:solidFill>
                  <a:schemeClr val="bg1"/>
                </a:solidFill>
                <a:latin typeface="Calibri" panose="020F0502020204030204" pitchFamily="34" charset="0"/>
              </a:rPr>
              <a:t>Agreement &amp; </a:t>
            </a:r>
            <a:r>
              <a:rPr lang="nl-NL" altLang="nl-NL" sz="800" dirty="0" smtClean="0">
                <a:solidFill>
                  <a:schemeClr val="bg1"/>
                </a:solidFill>
                <a:latin typeface="Calibri" panose="020F0502020204030204" pitchFamily="34" charset="0"/>
              </a:rPr>
              <a:t/>
            </a:r>
            <a:br>
              <a:rPr lang="nl-NL" altLang="nl-NL" sz="800" dirty="0" smtClean="0">
                <a:solidFill>
                  <a:schemeClr val="bg1"/>
                </a:solidFill>
                <a:latin typeface="Calibri" panose="020F0502020204030204" pitchFamily="34" charset="0"/>
              </a:rPr>
            </a:br>
            <a:r>
              <a:rPr lang="nl-NL" altLang="nl-NL" sz="800" dirty="0" err="1" smtClean="0">
                <a:solidFill>
                  <a:schemeClr val="bg1"/>
                </a:solidFill>
                <a:latin typeface="Calibri" panose="020F0502020204030204" pitchFamily="34" charset="0"/>
              </a:rPr>
              <a:t>Obligations</a:t>
            </a:r>
            <a:endParaRPr lang="nl-NL" altLang="nl-NL" sz="1600" dirty="0">
              <a:solidFill>
                <a:schemeClr val="bg1"/>
              </a:solidFill>
            </a:endParaRPr>
          </a:p>
        </p:txBody>
      </p:sp>
      <p:sp>
        <p:nvSpPr>
          <p:cNvPr id="89" name="TextBox 88"/>
          <p:cNvSpPr txBox="1"/>
          <p:nvPr/>
        </p:nvSpPr>
        <p:spPr>
          <a:xfrm>
            <a:off x="238857" y="2412439"/>
            <a:ext cx="1842930" cy="276999"/>
          </a:xfrm>
          <a:prstGeom prst="rect">
            <a:avLst/>
          </a:prstGeom>
          <a:noFill/>
        </p:spPr>
        <p:txBody>
          <a:bodyPr wrap="square" rtlCol="0">
            <a:spAutoFit/>
          </a:bodyPr>
          <a:lstStyle/>
          <a:p>
            <a:r>
              <a:rPr lang="en-US" sz="600" b="1" dirty="0">
                <a:solidFill>
                  <a:srgbClr val="FF0000"/>
                </a:solidFill>
              </a:rPr>
              <a:t>Status </a:t>
            </a:r>
            <a:r>
              <a:rPr lang="en-US" sz="600" b="1" dirty="0" smtClean="0">
                <a:solidFill>
                  <a:srgbClr val="FF0000"/>
                </a:solidFill>
              </a:rPr>
              <a:t>Obligation </a:t>
            </a:r>
            <a:r>
              <a:rPr lang="en-US" sz="600" b="1" dirty="0">
                <a:solidFill>
                  <a:srgbClr val="FF0000"/>
                </a:solidFill>
              </a:rPr>
              <a:t>=</a:t>
            </a:r>
            <a:r>
              <a:rPr lang="en-US" sz="600" b="1" dirty="0" smtClean="0">
                <a:solidFill>
                  <a:srgbClr val="FF0000"/>
                </a:solidFill>
              </a:rPr>
              <a:t>Open</a:t>
            </a:r>
            <a:br>
              <a:rPr lang="en-US" sz="600" b="1" dirty="0" smtClean="0">
                <a:solidFill>
                  <a:srgbClr val="FF0000"/>
                </a:solidFill>
              </a:rPr>
            </a:br>
            <a:endParaRPr lang="en-US" sz="600" b="1" dirty="0">
              <a:solidFill>
                <a:srgbClr val="FF0000"/>
              </a:solidFill>
            </a:endParaRPr>
          </a:p>
        </p:txBody>
      </p:sp>
      <p:sp>
        <p:nvSpPr>
          <p:cNvPr id="90" name="TextBox 89"/>
          <p:cNvSpPr txBox="1"/>
          <p:nvPr/>
        </p:nvSpPr>
        <p:spPr>
          <a:xfrm>
            <a:off x="7768009" y="2418947"/>
            <a:ext cx="1284767" cy="184666"/>
          </a:xfrm>
          <a:prstGeom prst="rect">
            <a:avLst/>
          </a:prstGeom>
          <a:noFill/>
        </p:spPr>
        <p:txBody>
          <a:bodyPr wrap="square" rtlCol="0">
            <a:spAutoFit/>
          </a:bodyPr>
          <a:lstStyle/>
          <a:p>
            <a:r>
              <a:rPr lang="en-US" sz="600" b="1" dirty="0">
                <a:solidFill>
                  <a:srgbClr val="FF0000"/>
                </a:solidFill>
              </a:rPr>
              <a:t>Status </a:t>
            </a:r>
            <a:r>
              <a:rPr lang="en-US" sz="600" b="1" dirty="0" smtClean="0">
                <a:solidFill>
                  <a:srgbClr val="FF0000"/>
                </a:solidFill>
              </a:rPr>
              <a:t>Obligation </a:t>
            </a:r>
            <a:r>
              <a:rPr lang="en-US" sz="600" b="1" dirty="0">
                <a:solidFill>
                  <a:srgbClr val="FF0000"/>
                </a:solidFill>
              </a:rPr>
              <a:t>=Open</a:t>
            </a:r>
          </a:p>
        </p:txBody>
      </p:sp>
      <p:cxnSp>
        <p:nvCxnSpPr>
          <p:cNvPr id="85" name="Straight Arrow Connector 84"/>
          <p:cNvCxnSpPr/>
          <p:nvPr/>
        </p:nvCxnSpPr>
        <p:spPr>
          <a:xfrm flipH="1">
            <a:off x="2704529" y="3006790"/>
            <a:ext cx="62678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2953782" y="3407660"/>
            <a:ext cx="755064" cy="570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Technical</a:t>
            </a:r>
            <a:br>
              <a:rPr lang="nl-NL" sz="675" dirty="0" smtClean="0"/>
            </a:br>
            <a:r>
              <a:rPr lang="nl-NL" sz="675" dirty="0" err="1" smtClean="0"/>
              <a:t>Validations</a:t>
            </a:r>
            <a:endParaRPr lang="nl-NL" sz="675" dirty="0"/>
          </a:p>
        </p:txBody>
      </p:sp>
      <p:sp>
        <p:nvSpPr>
          <p:cNvPr id="103" name="Title 1"/>
          <p:cNvSpPr txBox="1">
            <a:spLocks/>
          </p:cNvSpPr>
          <p:nvPr/>
        </p:nvSpPr>
        <p:spPr>
          <a:xfrm>
            <a:off x="155190" y="37981"/>
            <a:ext cx="8817360" cy="730110"/>
          </a:xfrm>
          <a:prstGeom prst="rect">
            <a:avLst/>
          </a:prstGeom>
        </p:spPr>
        <p:txBody>
          <a:bodyPr vert="horz" lIns="0" tIns="0" rIns="0" bIns="0" rtlCol="0" anchor="t" anchorCtr="0">
            <a:noAutofit/>
          </a:bodyPr>
          <a:lstStyle>
            <a:defPPr>
              <a:defRPr lang="nl-NL"/>
            </a:defPPr>
            <a:lvl1pPr>
              <a:lnSpc>
                <a:spcPts val="3750"/>
              </a:lnSpc>
              <a:spcBef>
                <a:spcPct val="0"/>
              </a:spcBef>
              <a:buNone/>
              <a:defRPr sz="3000">
                <a:latin typeface="+mj-lt"/>
                <a:ea typeface="+mj-ea"/>
                <a:cs typeface="+mj-cs"/>
              </a:defRPr>
            </a:lvl1pPr>
          </a:lstStyle>
          <a:p>
            <a:r>
              <a:rPr lang="en-GB" sz="1800" i="1" dirty="0"/>
              <a:t>Managed data collection, validation, integration </a:t>
            </a:r>
            <a:r>
              <a:rPr lang="en-GB" sz="1800" i="1" dirty="0" smtClean="0"/>
              <a:t>and dissemination</a:t>
            </a:r>
            <a:endParaRPr lang="en-GB" sz="1800" i="1" dirty="0"/>
          </a:p>
        </p:txBody>
      </p:sp>
      <p:sp>
        <p:nvSpPr>
          <p:cNvPr id="104" name="TextBox 103"/>
          <p:cNvSpPr txBox="1"/>
          <p:nvPr/>
        </p:nvSpPr>
        <p:spPr>
          <a:xfrm>
            <a:off x="80770" y="456899"/>
            <a:ext cx="7706110" cy="261610"/>
          </a:xfrm>
          <a:prstGeom prst="rect">
            <a:avLst/>
          </a:prstGeom>
          <a:noFill/>
        </p:spPr>
        <p:txBody>
          <a:bodyPr wrap="square" rtlCol="0">
            <a:spAutoFit/>
          </a:bodyPr>
          <a:lstStyle/>
          <a:p>
            <a:r>
              <a:rPr lang="nl-NL" sz="1100" i="1" dirty="0" smtClean="0"/>
              <a:t>A production line in the DNB Data Factory for </a:t>
            </a:r>
            <a:r>
              <a:rPr lang="nl-NL" sz="1100" i="1" dirty="0" err="1" smtClean="0"/>
              <a:t>any</a:t>
            </a:r>
            <a:r>
              <a:rPr lang="nl-NL" sz="1100" i="1" dirty="0" smtClean="0"/>
              <a:t> data delivery</a:t>
            </a:r>
            <a:endParaRPr lang="nl-NL" sz="1100" i="1" dirty="0"/>
          </a:p>
        </p:txBody>
      </p:sp>
      <p:sp>
        <p:nvSpPr>
          <p:cNvPr id="101" name="Rectangle 100"/>
          <p:cNvSpPr/>
          <p:nvPr/>
        </p:nvSpPr>
        <p:spPr>
          <a:xfrm>
            <a:off x="2692591" y="2698182"/>
            <a:ext cx="1264572" cy="134102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06" name="TextBox 105"/>
          <p:cNvSpPr txBox="1"/>
          <p:nvPr/>
        </p:nvSpPr>
        <p:spPr>
          <a:xfrm>
            <a:off x="4615844" y="943941"/>
            <a:ext cx="739040" cy="248209"/>
          </a:xfrm>
          <a:prstGeom prst="rect">
            <a:avLst/>
          </a:prstGeom>
          <a:noFill/>
        </p:spPr>
        <p:txBody>
          <a:bodyPr wrap="square" rtlCol="0">
            <a:spAutoFit/>
          </a:bodyPr>
          <a:lstStyle/>
          <a:p>
            <a:r>
              <a:rPr lang="nl-NL" sz="1013" dirty="0"/>
              <a:t>DNB</a:t>
            </a:r>
          </a:p>
        </p:txBody>
      </p:sp>
      <p:grpSp>
        <p:nvGrpSpPr>
          <p:cNvPr id="36" name="Group 35"/>
          <p:cNvGrpSpPr/>
          <p:nvPr/>
        </p:nvGrpSpPr>
        <p:grpSpPr>
          <a:xfrm>
            <a:off x="6155983" y="1115023"/>
            <a:ext cx="1623644" cy="486966"/>
            <a:chOff x="5997743" y="1111793"/>
            <a:chExt cx="1623644" cy="486966"/>
          </a:xfrm>
        </p:grpSpPr>
        <p:sp>
          <p:nvSpPr>
            <p:cNvPr id="25"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30"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256"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57"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259"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69"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270"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4" name="Folded Corner 3"/>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sp>
        <p:nvSpPr>
          <p:cNvPr id="124" name="AutoShape 17"/>
          <p:cNvSpPr>
            <a:spLocks noChangeAspect="1" noChangeArrowheads="1" noTextEdit="1"/>
          </p:cNvSpPr>
          <p:nvPr/>
        </p:nvSpPr>
        <p:spPr bwMode="auto">
          <a:xfrm>
            <a:off x="319728" y="1153159"/>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25" name="Freeform 21"/>
          <p:cNvSpPr>
            <a:spLocks/>
          </p:cNvSpPr>
          <p:nvPr/>
        </p:nvSpPr>
        <p:spPr bwMode="auto">
          <a:xfrm>
            <a:off x="887413"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6" name="Freeform 24"/>
          <p:cNvSpPr>
            <a:spLocks/>
          </p:cNvSpPr>
          <p:nvPr/>
        </p:nvSpPr>
        <p:spPr bwMode="auto">
          <a:xfrm>
            <a:off x="343858"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8" name="Rectangle 26"/>
          <p:cNvSpPr>
            <a:spLocks noChangeArrowheads="1"/>
          </p:cNvSpPr>
          <p:nvPr/>
        </p:nvSpPr>
        <p:spPr bwMode="auto">
          <a:xfrm>
            <a:off x="437837" y="1297225"/>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129" name="Rectangle 27"/>
          <p:cNvSpPr>
            <a:spLocks noChangeArrowheads="1"/>
          </p:cNvSpPr>
          <p:nvPr/>
        </p:nvSpPr>
        <p:spPr bwMode="auto">
          <a:xfrm>
            <a:off x="685485" y="1297225"/>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grpSp>
        <p:nvGrpSpPr>
          <p:cNvPr id="131" name="Group 130"/>
          <p:cNvGrpSpPr/>
          <p:nvPr/>
        </p:nvGrpSpPr>
        <p:grpSpPr>
          <a:xfrm>
            <a:off x="322268" y="1156731"/>
            <a:ext cx="1623644" cy="486966"/>
            <a:chOff x="5997743" y="1111793"/>
            <a:chExt cx="1623644" cy="486966"/>
          </a:xfrm>
        </p:grpSpPr>
        <p:sp>
          <p:nvSpPr>
            <p:cNvPr id="132"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3"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134"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5"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136"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7"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138"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143" name="Folded Corner 142"/>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sp>
        <p:nvSpPr>
          <p:cNvPr id="50" name="Folded Corner 49"/>
          <p:cNvSpPr/>
          <p:nvPr/>
        </p:nvSpPr>
        <p:spPr>
          <a:xfrm>
            <a:off x="2162658" y="3404775"/>
            <a:ext cx="420526" cy="57328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smtClean="0"/>
              <a:t>RRE</a:t>
            </a:r>
            <a:endParaRPr lang="nl-NL" sz="800" dirty="0"/>
          </a:p>
        </p:txBody>
      </p:sp>
      <p:cxnSp>
        <p:nvCxnSpPr>
          <p:cNvPr id="150" name="Straight Arrow Connector 149"/>
          <p:cNvCxnSpPr>
            <a:stCxn id="50" idx="3"/>
            <a:endCxn id="86" idx="1"/>
          </p:cNvCxnSpPr>
          <p:nvPr/>
        </p:nvCxnSpPr>
        <p:spPr>
          <a:xfrm>
            <a:off x="2583184" y="3691418"/>
            <a:ext cx="370598" cy="14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4" name="Folded Corner 153"/>
          <p:cNvSpPr/>
          <p:nvPr/>
        </p:nvSpPr>
        <p:spPr>
          <a:xfrm>
            <a:off x="2042161" y="2893937"/>
            <a:ext cx="611567" cy="24147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err="1"/>
              <a:t>Validation</a:t>
            </a:r>
            <a:r>
              <a:rPr lang="nl-NL" sz="675" dirty="0"/>
              <a:t> </a:t>
            </a:r>
            <a:r>
              <a:rPr lang="nl-NL" sz="675" dirty="0" err="1"/>
              <a:t>result</a:t>
            </a:r>
            <a:endParaRPr lang="nl-NL" sz="675" dirty="0"/>
          </a:p>
        </p:txBody>
      </p:sp>
      <p:cxnSp>
        <p:nvCxnSpPr>
          <p:cNvPr id="62" name="Straight Connector 61"/>
          <p:cNvCxnSpPr>
            <a:endCxn id="86" idx="0"/>
          </p:cNvCxnSpPr>
          <p:nvPr/>
        </p:nvCxnSpPr>
        <p:spPr>
          <a:xfrm>
            <a:off x="3331314" y="3014673"/>
            <a:ext cx="0" cy="392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a:off x="1660560" y="3006992"/>
            <a:ext cx="381074" cy="10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a:off x="3708846" y="3692139"/>
            <a:ext cx="46574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4604101" y="3688981"/>
            <a:ext cx="370598" cy="25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1" name="Rounded Rectangle 180"/>
          <p:cNvSpPr/>
          <p:nvPr/>
        </p:nvSpPr>
        <p:spPr>
          <a:xfrm>
            <a:off x="4998730" y="3534229"/>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Pre-</a:t>
            </a:r>
            <a:r>
              <a:rPr lang="nl-NL" sz="675" dirty="0" err="1" smtClean="0"/>
              <a:t>technical</a:t>
            </a:r>
            <a:r>
              <a:rPr lang="nl-NL" sz="675" dirty="0" smtClean="0"/>
              <a:t/>
            </a:r>
            <a:br>
              <a:rPr lang="nl-NL" sz="675" dirty="0" smtClean="0"/>
            </a:br>
            <a:r>
              <a:rPr lang="nl-NL" sz="675" dirty="0" err="1" smtClean="0"/>
              <a:t>Validations</a:t>
            </a:r>
            <a:endParaRPr lang="nl-NL" sz="675" dirty="0"/>
          </a:p>
        </p:txBody>
      </p:sp>
      <p:sp>
        <p:nvSpPr>
          <p:cNvPr id="190" name="Folded Corner 189"/>
          <p:cNvSpPr/>
          <p:nvPr/>
        </p:nvSpPr>
        <p:spPr>
          <a:xfrm>
            <a:off x="4183575" y="3398811"/>
            <a:ext cx="420526" cy="57328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smtClean="0"/>
              <a:t>RRE</a:t>
            </a:r>
            <a:endParaRPr lang="nl-NL" sz="800" dirty="0"/>
          </a:p>
        </p:txBody>
      </p:sp>
      <p:cxnSp>
        <p:nvCxnSpPr>
          <p:cNvPr id="191" name="Straight Connector 190"/>
          <p:cNvCxnSpPr/>
          <p:nvPr/>
        </p:nvCxnSpPr>
        <p:spPr>
          <a:xfrm>
            <a:off x="5399152" y="3134218"/>
            <a:ext cx="2109" cy="3941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H="1" flipV="1">
            <a:off x="3832536" y="3134218"/>
            <a:ext cx="1566616" cy="65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Flowchart: Magnetic Disk 86"/>
          <p:cNvSpPr/>
          <p:nvPr/>
        </p:nvSpPr>
        <p:spPr>
          <a:xfrm>
            <a:off x="3430473" y="2948565"/>
            <a:ext cx="399954" cy="39651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TextBox 90"/>
          <p:cNvSpPr txBox="1"/>
          <p:nvPr/>
        </p:nvSpPr>
        <p:spPr>
          <a:xfrm>
            <a:off x="3887337" y="2974986"/>
            <a:ext cx="1053783" cy="184666"/>
          </a:xfrm>
          <a:prstGeom prst="rect">
            <a:avLst/>
          </a:prstGeom>
          <a:noFill/>
        </p:spPr>
        <p:txBody>
          <a:bodyPr wrap="square" rtlCol="0">
            <a:spAutoFit/>
          </a:bodyPr>
          <a:lstStyle/>
          <a:p>
            <a:r>
              <a:rPr lang="nl-NL" sz="600" dirty="0" smtClean="0">
                <a:solidFill>
                  <a:srgbClr val="FF0000"/>
                </a:solidFill>
              </a:rPr>
              <a:t>Status 400 / 410</a:t>
            </a:r>
            <a:endParaRPr lang="nl-NL" sz="600" dirty="0">
              <a:solidFill>
                <a:srgbClr val="FF0000"/>
              </a:solidFill>
            </a:endParaRPr>
          </a:p>
        </p:txBody>
      </p:sp>
      <p:cxnSp>
        <p:nvCxnSpPr>
          <p:cNvPr id="197" name="Straight Arrow Connector 196"/>
          <p:cNvCxnSpPr/>
          <p:nvPr/>
        </p:nvCxnSpPr>
        <p:spPr>
          <a:xfrm flipH="1" flipV="1">
            <a:off x="1733828" y="2338326"/>
            <a:ext cx="5825995" cy="2073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5697108" y="1962820"/>
            <a:ext cx="1869993" cy="9962"/>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1761312" y="1983510"/>
            <a:ext cx="3312083" cy="10604"/>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Bos, Goes, Damhof – Statistics Department – June 2017</a:t>
            </a:r>
            <a:endParaRPr lang="nl-NL"/>
          </a:p>
        </p:txBody>
      </p: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30</a:t>
            </a:fld>
            <a:endParaRPr lang="nl-NL" dirty="0"/>
          </a:p>
        </p:txBody>
      </p:sp>
    </p:spTree>
    <p:extLst>
      <p:ext uri="{BB962C8B-B14F-4D97-AF65-F5344CB8AC3E}">
        <p14:creationId xmlns:p14="http://schemas.microsoft.com/office/powerpoint/2010/main" val="6166888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294" y="983357"/>
            <a:ext cx="1783128" cy="305584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4" name="Rectangle 23"/>
          <p:cNvSpPr/>
          <p:nvPr/>
        </p:nvSpPr>
        <p:spPr>
          <a:xfrm>
            <a:off x="4687412" y="983356"/>
            <a:ext cx="4268640" cy="2961373"/>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6" name="Rounded Rectangle 25"/>
          <p:cNvSpPr/>
          <p:nvPr/>
        </p:nvSpPr>
        <p:spPr>
          <a:xfrm>
            <a:off x="702260" y="1830602"/>
            <a:ext cx="1059052" cy="616799"/>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smtClean="0">
                <a:solidFill>
                  <a:schemeClr val="bg1"/>
                </a:solidFill>
              </a:rPr>
              <a:t>DNB</a:t>
            </a:r>
            <a:br>
              <a:rPr lang="nl-NL" sz="800" dirty="0" smtClean="0">
                <a:solidFill>
                  <a:schemeClr val="bg1"/>
                </a:solidFill>
              </a:rPr>
            </a:br>
            <a:r>
              <a:rPr lang="nl-NL" sz="800" dirty="0" smtClean="0">
                <a:solidFill>
                  <a:schemeClr val="bg1"/>
                </a:solidFill>
              </a:rPr>
              <a:t>Reporting</a:t>
            </a:r>
            <a:br>
              <a:rPr lang="nl-NL" sz="800" dirty="0" smtClean="0">
                <a:solidFill>
                  <a:schemeClr val="bg1"/>
                </a:solidFill>
              </a:rPr>
            </a:br>
            <a:r>
              <a:rPr lang="nl-NL" sz="800" dirty="0" smtClean="0">
                <a:solidFill>
                  <a:schemeClr val="bg1"/>
                </a:solidFill>
              </a:rPr>
              <a:t>Portal</a:t>
            </a:r>
            <a:endParaRPr lang="nl-NL" sz="800" dirty="0">
              <a:solidFill>
                <a:schemeClr val="bg1"/>
              </a:solidFill>
            </a:endParaRPr>
          </a:p>
        </p:txBody>
      </p:sp>
      <p:cxnSp>
        <p:nvCxnSpPr>
          <p:cNvPr id="151" name="Straight Arrow Connector 150"/>
          <p:cNvCxnSpPr/>
          <p:nvPr/>
        </p:nvCxnSpPr>
        <p:spPr>
          <a:xfrm flipH="1">
            <a:off x="1978803" y="1471844"/>
            <a:ext cx="4167021" cy="494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03" name="Picture 2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796" y="1809704"/>
            <a:ext cx="316210" cy="316210"/>
          </a:xfrm>
          <a:prstGeom prst="rect">
            <a:avLst/>
          </a:prstGeom>
        </p:spPr>
      </p:pic>
      <p:pic>
        <p:nvPicPr>
          <p:cNvPr id="204" name="Picture 2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037" y="3443193"/>
            <a:ext cx="672797" cy="458848"/>
          </a:xfrm>
          <a:prstGeom prst="rect">
            <a:avLst/>
          </a:prstGeom>
        </p:spPr>
      </p:pic>
      <p:sp>
        <p:nvSpPr>
          <p:cNvPr id="260" name="Rounded Rectangle 259"/>
          <p:cNvSpPr/>
          <p:nvPr/>
        </p:nvSpPr>
        <p:spPr>
          <a:xfrm>
            <a:off x="7567100" y="1827084"/>
            <a:ext cx="1059052" cy="626342"/>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a:solidFill>
                  <a:schemeClr val="bg1"/>
                </a:solidFill>
              </a:rPr>
              <a:t>DNB </a:t>
            </a:r>
            <a:br>
              <a:rPr lang="nl-NL" sz="800" dirty="0">
                <a:solidFill>
                  <a:schemeClr val="bg1"/>
                </a:solidFill>
              </a:rPr>
            </a:br>
            <a:r>
              <a:rPr lang="nl-NL" sz="800" dirty="0" err="1">
                <a:solidFill>
                  <a:schemeClr val="bg1"/>
                </a:solidFill>
              </a:rPr>
              <a:t>Process</a:t>
            </a:r>
            <a:r>
              <a:rPr lang="nl-NL" sz="800" dirty="0">
                <a:solidFill>
                  <a:schemeClr val="bg1"/>
                </a:solidFill>
              </a:rPr>
              <a:t> </a:t>
            </a:r>
            <a:r>
              <a:rPr lang="nl-NL" sz="800" dirty="0" smtClean="0">
                <a:solidFill>
                  <a:schemeClr val="bg1"/>
                </a:solidFill>
              </a:rPr>
              <a:t/>
            </a:r>
            <a:br>
              <a:rPr lang="nl-NL" sz="800" dirty="0" smtClean="0">
                <a:solidFill>
                  <a:schemeClr val="bg1"/>
                </a:solidFill>
              </a:rPr>
            </a:br>
            <a:r>
              <a:rPr lang="nl-NL" sz="800" dirty="0" smtClean="0">
                <a:solidFill>
                  <a:schemeClr val="bg1"/>
                </a:solidFill>
              </a:rPr>
              <a:t>Monitor</a:t>
            </a:r>
            <a:endParaRPr lang="nl-NL" sz="800" dirty="0">
              <a:solidFill>
                <a:schemeClr val="bg1"/>
              </a:solidFill>
            </a:endParaRPr>
          </a:p>
        </p:txBody>
      </p:sp>
      <p:pic>
        <p:nvPicPr>
          <p:cNvPr id="261" name="Picture 2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543" y="1575062"/>
            <a:ext cx="316210" cy="316210"/>
          </a:xfrm>
          <a:prstGeom prst="rect">
            <a:avLst/>
          </a:prstGeom>
        </p:spPr>
      </p:pic>
      <p:pic>
        <p:nvPicPr>
          <p:cNvPr id="262" name="Picture 2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1344" y="1563918"/>
            <a:ext cx="316210" cy="316210"/>
          </a:xfrm>
          <a:prstGeom prst="rect">
            <a:avLst/>
          </a:prstGeom>
        </p:spPr>
      </p:pic>
      <p:pic>
        <p:nvPicPr>
          <p:cNvPr id="263" name="Picture 2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2204" y="1124338"/>
            <a:ext cx="316210" cy="316210"/>
          </a:xfrm>
          <a:prstGeom prst="rect">
            <a:avLst/>
          </a:prstGeom>
        </p:spPr>
      </p:pic>
      <p:cxnSp>
        <p:nvCxnSpPr>
          <p:cNvPr id="265" name="Straight Arrow Connector 264"/>
          <p:cNvCxnSpPr>
            <a:endCxn id="50" idx="1"/>
          </p:cNvCxnSpPr>
          <p:nvPr/>
        </p:nvCxnSpPr>
        <p:spPr>
          <a:xfrm>
            <a:off x="1660560" y="3689590"/>
            <a:ext cx="502098" cy="1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46739" y="2650608"/>
            <a:ext cx="739040" cy="248209"/>
          </a:xfrm>
          <a:prstGeom prst="rect">
            <a:avLst/>
          </a:prstGeom>
          <a:noFill/>
        </p:spPr>
        <p:txBody>
          <a:bodyPr wrap="square" rtlCol="0">
            <a:spAutoFit/>
          </a:bodyPr>
          <a:lstStyle/>
          <a:p>
            <a:r>
              <a:rPr lang="nl-NL" sz="1013" dirty="0" err="1" smtClean="0"/>
              <a:t>Logius</a:t>
            </a:r>
            <a:endParaRPr lang="nl-NL" sz="1013" dirty="0"/>
          </a:p>
        </p:txBody>
      </p:sp>
      <p:sp>
        <p:nvSpPr>
          <p:cNvPr id="38" name="TextBox 37"/>
          <p:cNvSpPr txBox="1"/>
          <p:nvPr/>
        </p:nvSpPr>
        <p:spPr>
          <a:xfrm>
            <a:off x="183728" y="959196"/>
            <a:ext cx="2271365" cy="248209"/>
          </a:xfrm>
          <a:prstGeom prst="rect">
            <a:avLst/>
          </a:prstGeom>
          <a:noFill/>
        </p:spPr>
        <p:txBody>
          <a:bodyPr wrap="square" rtlCol="0">
            <a:spAutoFit/>
          </a:bodyPr>
          <a:lstStyle/>
          <a:p>
            <a:r>
              <a:rPr lang="nl-NL" sz="1013" dirty="0"/>
              <a:t>Reporting Agent</a:t>
            </a:r>
          </a:p>
        </p:txBody>
      </p:sp>
      <p:sp>
        <p:nvSpPr>
          <p:cNvPr id="39" name="TextBox 38"/>
          <p:cNvSpPr txBox="1"/>
          <p:nvPr/>
        </p:nvSpPr>
        <p:spPr>
          <a:xfrm>
            <a:off x="2895999" y="1216018"/>
            <a:ext cx="565206" cy="265586"/>
          </a:xfrm>
          <a:prstGeom prst="rect">
            <a:avLst/>
          </a:prstGeom>
          <a:noFill/>
        </p:spPr>
        <p:txBody>
          <a:bodyPr wrap="square" rtlCol="0">
            <a:spAutoFit/>
          </a:bodyPr>
          <a:lstStyle/>
          <a:p>
            <a:r>
              <a:rPr lang="nl-NL" sz="563" dirty="0"/>
              <a:t>Publish on </a:t>
            </a:r>
            <a:r>
              <a:rPr lang="nl-NL" sz="563" dirty="0" smtClean="0"/>
              <a:t>website</a:t>
            </a:r>
            <a:endParaRPr lang="nl-NL" sz="563" dirty="0"/>
          </a:p>
        </p:txBody>
      </p:sp>
      <p:sp>
        <p:nvSpPr>
          <p:cNvPr id="23" name="AutoShape 17"/>
          <p:cNvSpPr>
            <a:spLocks noChangeAspect="1" noChangeArrowheads="1" noTextEdit="1"/>
          </p:cNvSpPr>
          <p:nvPr/>
        </p:nvSpPr>
        <p:spPr bwMode="auto">
          <a:xfrm>
            <a:off x="6153443" y="1111451"/>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31" name="Freeform 21"/>
          <p:cNvSpPr>
            <a:spLocks/>
          </p:cNvSpPr>
          <p:nvPr/>
        </p:nvSpPr>
        <p:spPr bwMode="auto">
          <a:xfrm>
            <a:off x="6721128"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58" name="Freeform 24"/>
          <p:cNvSpPr>
            <a:spLocks/>
          </p:cNvSpPr>
          <p:nvPr/>
        </p:nvSpPr>
        <p:spPr bwMode="auto">
          <a:xfrm>
            <a:off x="6177573"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64" name="Rectangle 26"/>
          <p:cNvSpPr>
            <a:spLocks noChangeArrowheads="1"/>
          </p:cNvSpPr>
          <p:nvPr/>
        </p:nvSpPr>
        <p:spPr bwMode="auto">
          <a:xfrm>
            <a:off x="6271552" y="1255517"/>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268" name="Rectangle 27"/>
          <p:cNvSpPr>
            <a:spLocks noChangeArrowheads="1"/>
          </p:cNvSpPr>
          <p:nvPr/>
        </p:nvSpPr>
        <p:spPr bwMode="auto">
          <a:xfrm>
            <a:off x="6519200" y="1255517"/>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273" name="Freeform 33"/>
          <p:cNvSpPr>
            <a:spLocks/>
          </p:cNvSpPr>
          <p:nvPr/>
        </p:nvSpPr>
        <p:spPr bwMode="auto">
          <a:xfrm>
            <a:off x="5073957" y="1733167"/>
            <a:ext cx="606195" cy="479230"/>
          </a:xfrm>
          <a:custGeom>
            <a:avLst/>
            <a:gdLst>
              <a:gd name="T0" fmla="*/ 0 w 20312"/>
              <a:gd name="T1" fmla="*/ 1390 h 8336"/>
              <a:gd name="T2" fmla="*/ 1390 w 20312"/>
              <a:gd name="T3" fmla="*/ 0 h 8336"/>
              <a:gd name="T4" fmla="*/ 18923 w 20312"/>
              <a:gd name="T5" fmla="*/ 0 h 8336"/>
              <a:gd name="T6" fmla="*/ 20312 w 20312"/>
              <a:gd name="T7" fmla="*/ 1390 h 8336"/>
              <a:gd name="T8" fmla="*/ 20312 w 20312"/>
              <a:gd name="T9" fmla="*/ 6947 h 8336"/>
              <a:gd name="T10" fmla="*/ 18923 w 20312"/>
              <a:gd name="T11" fmla="*/ 8336 h 8336"/>
              <a:gd name="T12" fmla="*/ 1390 w 20312"/>
              <a:gd name="T13" fmla="*/ 8336 h 8336"/>
              <a:gd name="T14" fmla="*/ 0 w 20312"/>
              <a:gd name="T15" fmla="*/ 6947 h 8336"/>
              <a:gd name="T16" fmla="*/ 0 w 20312"/>
              <a:gd name="T17" fmla="*/ 1390 h 8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12" h="8336">
                <a:moveTo>
                  <a:pt x="0" y="1390"/>
                </a:moveTo>
                <a:cubicBezTo>
                  <a:pt x="0" y="623"/>
                  <a:pt x="623" y="0"/>
                  <a:pt x="1390" y="0"/>
                </a:cubicBezTo>
                <a:lnTo>
                  <a:pt x="18923" y="0"/>
                </a:lnTo>
                <a:cubicBezTo>
                  <a:pt x="19690" y="0"/>
                  <a:pt x="20312" y="623"/>
                  <a:pt x="20312" y="1390"/>
                </a:cubicBezTo>
                <a:lnTo>
                  <a:pt x="20312" y="6947"/>
                </a:lnTo>
                <a:cubicBezTo>
                  <a:pt x="20312" y="7714"/>
                  <a:pt x="19690" y="8336"/>
                  <a:pt x="18923" y="8336"/>
                </a:cubicBezTo>
                <a:lnTo>
                  <a:pt x="1390" y="8336"/>
                </a:lnTo>
                <a:cubicBezTo>
                  <a:pt x="623" y="8336"/>
                  <a:pt x="0" y="7714"/>
                  <a:pt x="0" y="6947"/>
                </a:cubicBezTo>
                <a:lnTo>
                  <a:pt x="0" y="1390"/>
                </a:lnTo>
                <a:close/>
              </a:path>
            </a:pathLst>
          </a:custGeom>
          <a:solidFill>
            <a:srgbClr val="5B9BD5"/>
          </a:solidFill>
          <a:ln w="0">
            <a:solidFill>
              <a:srgbClr val="000000"/>
            </a:solidFill>
            <a:prstDash val="solid"/>
            <a:round/>
            <a:headEnd/>
            <a:tailEnd/>
          </a:ln>
          <a:extLst/>
        </p:spPr>
        <p:txBody>
          <a:bodyPr vert="horz" wrap="square" lIns="68580" tIns="34290" rIns="68580" bIns="34290" numCol="1" anchor="t" anchorCtr="0" compatLnSpc="1">
            <a:prstTxWarp prst="textNoShape">
              <a:avLst/>
            </a:prstTxWarp>
          </a:bodyPr>
          <a:lstStyle/>
          <a:p>
            <a:endParaRPr lang="nl-NL" sz="1350"/>
          </a:p>
        </p:txBody>
      </p:sp>
      <p:sp>
        <p:nvSpPr>
          <p:cNvPr id="47" name="Rectangle 55"/>
          <p:cNvSpPr>
            <a:spLocks noChangeArrowheads="1"/>
          </p:cNvSpPr>
          <p:nvPr/>
        </p:nvSpPr>
        <p:spPr bwMode="auto">
          <a:xfrm>
            <a:off x="5094587" y="1833136"/>
            <a:ext cx="5818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nl-NL" altLang="nl-NL" sz="800" dirty="0">
                <a:solidFill>
                  <a:schemeClr val="bg1"/>
                </a:solidFill>
                <a:latin typeface="Calibri" panose="020F0502020204030204" pitchFamily="34" charset="0"/>
              </a:rPr>
              <a:t>Agreement &amp; </a:t>
            </a:r>
            <a:r>
              <a:rPr lang="nl-NL" altLang="nl-NL" sz="800" dirty="0" smtClean="0">
                <a:solidFill>
                  <a:schemeClr val="bg1"/>
                </a:solidFill>
                <a:latin typeface="Calibri" panose="020F0502020204030204" pitchFamily="34" charset="0"/>
              </a:rPr>
              <a:t/>
            </a:r>
            <a:br>
              <a:rPr lang="nl-NL" altLang="nl-NL" sz="800" dirty="0" smtClean="0">
                <a:solidFill>
                  <a:schemeClr val="bg1"/>
                </a:solidFill>
                <a:latin typeface="Calibri" panose="020F0502020204030204" pitchFamily="34" charset="0"/>
              </a:rPr>
            </a:br>
            <a:r>
              <a:rPr lang="nl-NL" altLang="nl-NL" sz="800" dirty="0" err="1" smtClean="0">
                <a:solidFill>
                  <a:schemeClr val="bg1"/>
                </a:solidFill>
                <a:latin typeface="Calibri" panose="020F0502020204030204" pitchFamily="34" charset="0"/>
              </a:rPr>
              <a:t>Obligations</a:t>
            </a:r>
            <a:endParaRPr lang="nl-NL" altLang="nl-NL" sz="1600" dirty="0">
              <a:solidFill>
                <a:schemeClr val="bg1"/>
              </a:solidFill>
            </a:endParaRPr>
          </a:p>
        </p:txBody>
      </p:sp>
      <p:sp>
        <p:nvSpPr>
          <p:cNvPr id="89" name="TextBox 88"/>
          <p:cNvSpPr txBox="1"/>
          <p:nvPr/>
        </p:nvSpPr>
        <p:spPr>
          <a:xfrm>
            <a:off x="490237" y="2412500"/>
            <a:ext cx="1390777" cy="276999"/>
          </a:xfrm>
          <a:prstGeom prst="rect">
            <a:avLst/>
          </a:prstGeom>
          <a:noFill/>
        </p:spPr>
        <p:txBody>
          <a:bodyPr wrap="square" rtlCol="0">
            <a:spAutoFit/>
          </a:bodyPr>
          <a:lstStyle/>
          <a:p>
            <a:r>
              <a:rPr lang="en-US" sz="600" b="1" dirty="0">
                <a:solidFill>
                  <a:srgbClr val="FF0000"/>
                </a:solidFill>
              </a:rPr>
              <a:t>Status obligation =</a:t>
            </a:r>
            <a:r>
              <a:rPr lang="en-US" sz="600" b="1" dirty="0" smtClean="0">
                <a:solidFill>
                  <a:srgbClr val="FF0000"/>
                </a:solidFill>
              </a:rPr>
              <a:t>Open</a:t>
            </a:r>
            <a:br>
              <a:rPr lang="en-US" sz="600" b="1" dirty="0" smtClean="0">
                <a:solidFill>
                  <a:srgbClr val="FF0000"/>
                </a:solidFill>
              </a:rPr>
            </a:br>
            <a:r>
              <a:rPr lang="en-US" sz="600" b="1" dirty="0" smtClean="0">
                <a:solidFill>
                  <a:srgbClr val="FF0000"/>
                </a:solidFill>
              </a:rPr>
              <a:t>Status Delivery = Received</a:t>
            </a:r>
            <a:endParaRPr lang="en-US" sz="600" b="1" dirty="0">
              <a:solidFill>
                <a:srgbClr val="FF0000"/>
              </a:solidFill>
            </a:endParaRPr>
          </a:p>
        </p:txBody>
      </p:sp>
      <p:sp>
        <p:nvSpPr>
          <p:cNvPr id="90" name="TextBox 89"/>
          <p:cNvSpPr txBox="1"/>
          <p:nvPr/>
        </p:nvSpPr>
        <p:spPr>
          <a:xfrm>
            <a:off x="7714729" y="2421183"/>
            <a:ext cx="1375991" cy="276999"/>
          </a:xfrm>
          <a:prstGeom prst="rect">
            <a:avLst/>
          </a:prstGeom>
          <a:noFill/>
        </p:spPr>
        <p:txBody>
          <a:bodyPr wrap="square" rtlCol="0">
            <a:spAutoFit/>
          </a:bodyPr>
          <a:lstStyle/>
          <a:p>
            <a:r>
              <a:rPr lang="en-US" sz="600" b="1" dirty="0">
                <a:solidFill>
                  <a:srgbClr val="FF0000"/>
                </a:solidFill>
              </a:rPr>
              <a:t>Status obligation =</a:t>
            </a:r>
            <a:r>
              <a:rPr lang="en-US" sz="600" b="1" dirty="0" smtClean="0">
                <a:solidFill>
                  <a:srgbClr val="FF0000"/>
                </a:solidFill>
              </a:rPr>
              <a:t>Open</a:t>
            </a:r>
            <a:br>
              <a:rPr lang="en-US" sz="600" b="1" dirty="0" smtClean="0">
                <a:solidFill>
                  <a:srgbClr val="FF0000"/>
                </a:solidFill>
              </a:rPr>
            </a:br>
            <a:r>
              <a:rPr lang="en-US" sz="600" b="1" dirty="0" smtClean="0">
                <a:solidFill>
                  <a:srgbClr val="FF0000"/>
                </a:solidFill>
              </a:rPr>
              <a:t>Status Delivery=Received</a:t>
            </a:r>
            <a:endParaRPr lang="en-US" sz="600" b="1" dirty="0">
              <a:solidFill>
                <a:srgbClr val="FF0000"/>
              </a:solidFill>
            </a:endParaRPr>
          </a:p>
        </p:txBody>
      </p:sp>
      <p:cxnSp>
        <p:nvCxnSpPr>
          <p:cNvPr id="85" name="Straight Arrow Connector 84"/>
          <p:cNvCxnSpPr/>
          <p:nvPr/>
        </p:nvCxnSpPr>
        <p:spPr>
          <a:xfrm flipH="1">
            <a:off x="2704529" y="3006790"/>
            <a:ext cx="62678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2953782" y="3407660"/>
            <a:ext cx="755064" cy="570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Technical</a:t>
            </a:r>
            <a:br>
              <a:rPr lang="nl-NL" sz="675" dirty="0" smtClean="0"/>
            </a:br>
            <a:r>
              <a:rPr lang="nl-NL" sz="675" dirty="0" err="1" smtClean="0"/>
              <a:t>Validations</a:t>
            </a:r>
            <a:endParaRPr lang="nl-NL" sz="675" dirty="0"/>
          </a:p>
        </p:txBody>
      </p:sp>
      <p:sp>
        <p:nvSpPr>
          <p:cNvPr id="103" name="Title 1"/>
          <p:cNvSpPr txBox="1">
            <a:spLocks/>
          </p:cNvSpPr>
          <p:nvPr/>
        </p:nvSpPr>
        <p:spPr>
          <a:xfrm>
            <a:off x="155190" y="37981"/>
            <a:ext cx="8817360" cy="730110"/>
          </a:xfrm>
          <a:prstGeom prst="rect">
            <a:avLst/>
          </a:prstGeom>
        </p:spPr>
        <p:txBody>
          <a:bodyPr vert="horz" lIns="0" tIns="0" rIns="0" bIns="0" rtlCol="0" anchor="t" anchorCtr="0">
            <a:noAutofit/>
          </a:bodyPr>
          <a:lstStyle>
            <a:defPPr>
              <a:defRPr lang="nl-NL"/>
            </a:defPPr>
            <a:lvl1pPr>
              <a:lnSpc>
                <a:spcPts val="3750"/>
              </a:lnSpc>
              <a:spcBef>
                <a:spcPct val="0"/>
              </a:spcBef>
              <a:buNone/>
              <a:defRPr sz="3000">
                <a:latin typeface="+mj-lt"/>
                <a:ea typeface="+mj-ea"/>
                <a:cs typeface="+mj-cs"/>
              </a:defRPr>
            </a:lvl1pPr>
          </a:lstStyle>
          <a:p>
            <a:r>
              <a:rPr lang="en-GB" sz="1800" i="1" dirty="0"/>
              <a:t>Managed data collection, validation, integration </a:t>
            </a:r>
            <a:r>
              <a:rPr lang="en-GB" sz="1800" i="1" dirty="0" smtClean="0"/>
              <a:t>and dissemination</a:t>
            </a:r>
            <a:endParaRPr lang="en-GB" sz="1800" i="1" dirty="0"/>
          </a:p>
        </p:txBody>
      </p:sp>
      <p:sp>
        <p:nvSpPr>
          <p:cNvPr id="104" name="TextBox 103"/>
          <p:cNvSpPr txBox="1"/>
          <p:nvPr/>
        </p:nvSpPr>
        <p:spPr>
          <a:xfrm>
            <a:off x="80770" y="456899"/>
            <a:ext cx="7706110" cy="261610"/>
          </a:xfrm>
          <a:prstGeom prst="rect">
            <a:avLst/>
          </a:prstGeom>
          <a:noFill/>
        </p:spPr>
        <p:txBody>
          <a:bodyPr wrap="square" rtlCol="0">
            <a:spAutoFit/>
          </a:bodyPr>
          <a:lstStyle/>
          <a:p>
            <a:r>
              <a:rPr lang="nl-NL" sz="1100" i="1" dirty="0" smtClean="0"/>
              <a:t>A production line in the DNB Data Factory for </a:t>
            </a:r>
            <a:r>
              <a:rPr lang="nl-NL" sz="1100" i="1" dirty="0" err="1" smtClean="0"/>
              <a:t>any</a:t>
            </a:r>
            <a:r>
              <a:rPr lang="nl-NL" sz="1100" i="1" dirty="0" smtClean="0"/>
              <a:t> data delivery</a:t>
            </a:r>
            <a:endParaRPr lang="nl-NL" sz="1100" i="1" dirty="0"/>
          </a:p>
        </p:txBody>
      </p:sp>
      <p:sp>
        <p:nvSpPr>
          <p:cNvPr id="101" name="Rectangle 100"/>
          <p:cNvSpPr/>
          <p:nvPr/>
        </p:nvSpPr>
        <p:spPr>
          <a:xfrm>
            <a:off x="2692591" y="2698182"/>
            <a:ext cx="1264572" cy="134102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06" name="TextBox 105"/>
          <p:cNvSpPr txBox="1"/>
          <p:nvPr/>
        </p:nvSpPr>
        <p:spPr>
          <a:xfrm>
            <a:off x="4615844" y="943941"/>
            <a:ext cx="739040" cy="248209"/>
          </a:xfrm>
          <a:prstGeom prst="rect">
            <a:avLst/>
          </a:prstGeom>
          <a:noFill/>
        </p:spPr>
        <p:txBody>
          <a:bodyPr wrap="square" rtlCol="0">
            <a:spAutoFit/>
          </a:bodyPr>
          <a:lstStyle/>
          <a:p>
            <a:r>
              <a:rPr lang="nl-NL" sz="1013" dirty="0"/>
              <a:t>DNB</a:t>
            </a:r>
          </a:p>
        </p:txBody>
      </p:sp>
      <p:grpSp>
        <p:nvGrpSpPr>
          <p:cNvPr id="36" name="Group 35"/>
          <p:cNvGrpSpPr/>
          <p:nvPr/>
        </p:nvGrpSpPr>
        <p:grpSpPr>
          <a:xfrm>
            <a:off x="6155983" y="1115023"/>
            <a:ext cx="1623644" cy="486966"/>
            <a:chOff x="5997743" y="1111793"/>
            <a:chExt cx="1623644" cy="486966"/>
          </a:xfrm>
        </p:grpSpPr>
        <p:sp>
          <p:nvSpPr>
            <p:cNvPr id="25"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30"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256"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57"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259"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69"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270"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4" name="Folded Corner 3"/>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sp>
        <p:nvSpPr>
          <p:cNvPr id="124" name="AutoShape 17"/>
          <p:cNvSpPr>
            <a:spLocks noChangeAspect="1" noChangeArrowheads="1" noTextEdit="1"/>
          </p:cNvSpPr>
          <p:nvPr/>
        </p:nvSpPr>
        <p:spPr bwMode="auto">
          <a:xfrm>
            <a:off x="319728" y="1153159"/>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25" name="Freeform 21"/>
          <p:cNvSpPr>
            <a:spLocks/>
          </p:cNvSpPr>
          <p:nvPr/>
        </p:nvSpPr>
        <p:spPr bwMode="auto">
          <a:xfrm>
            <a:off x="887413"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6" name="Freeform 24"/>
          <p:cNvSpPr>
            <a:spLocks/>
          </p:cNvSpPr>
          <p:nvPr/>
        </p:nvSpPr>
        <p:spPr bwMode="auto">
          <a:xfrm>
            <a:off x="343858"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8" name="Rectangle 26"/>
          <p:cNvSpPr>
            <a:spLocks noChangeArrowheads="1"/>
          </p:cNvSpPr>
          <p:nvPr/>
        </p:nvSpPr>
        <p:spPr bwMode="auto">
          <a:xfrm>
            <a:off x="437837" y="1297225"/>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129" name="Rectangle 27"/>
          <p:cNvSpPr>
            <a:spLocks noChangeArrowheads="1"/>
          </p:cNvSpPr>
          <p:nvPr/>
        </p:nvSpPr>
        <p:spPr bwMode="auto">
          <a:xfrm>
            <a:off x="685485" y="1297225"/>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grpSp>
        <p:nvGrpSpPr>
          <p:cNvPr id="131" name="Group 130"/>
          <p:cNvGrpSpPr/>
          <p:nvPr/>
        </p:nvGrpSpPr>
        <p:grpSpPr>
          <a:xfrm>
            <a:off x="322268" y="1156731"/>
            <a:ext cx="1623644" cy="486966"/>
            <a:chOff x="5997743" y="1111793"/>
            <a:chExt cx="1623644" cy="486966"/>
          </a:xfrm>
        </p:grpSpPr>
        <p:sp>
          <p:nvSpPr>
            <p:cNvPr id="132"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3"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134"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5"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136"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7"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138"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143" name="Folded Corner 142"/>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sp>
        <p:nvSpPr>
          <p:cNvPr id="50" name="Folded Corner 49"/>
          <p:cNvSpPr/>
          <p:nvPr/>
        </p:nvSpPr>
        <p:spPr>
          <a:xfrm>
            <a:off x="2162658" y="3404775"/>
            <a:ext cx="420526" cy="57328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smtClean="0"/>
              <a:t>RRE</a:t>
            </a:r>
            <a:endParaRPr lang="nl-NL" sz="800" dirty="0"/>
          </a:p>
        </p:txBody>
      </p:sp>
      <p:cxnSp>
        <p:nvCxnSpPr>
          <p:cNvPr id="150" name="Straight Arrow Connector 149"/>
          <p:cNvCxnSpPr>
            <a:stCxn id="50" idx="3"/>
            <a:endCxn id="86" idx="1"/>
          </p:cNvCxnSpPr>
          <p:nvPr/>
        </p:nvCxnSpPr>
        <p:spPr>
          <a:xfrm>
            <a:off x="2583184" y="3691418"/>
            <a:ext cx="370598" cy="14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4" name="Folded Corner 153"/>
          <p:cNvSpPr/>
          <p:nvPr/>
        </p:nvSpPr>
        <p:spPr>
          <a:xfrm>
            <a:off x="2042161" y="2893937"/>
            <a:ext cx="611567" cy="24147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err="1"/>
              <a:t>Validation</a:t>
            </a:r>
            <a:r>
              <a:rPr lang="nl-NL" sz="675" dirty="0"/>
              <a:t> </a:t>
            </a:r>
            <a:r>
              <a:rPr lang="nl-NL" sz="675" dirty="0" err="1"/>
              <a:t>result</a:t>
            </a:r>
            <a:endParaRPr lang="nl-NL" sz="675" dirty="0"/>
          </a:p>
        </p:txBody>
      </p:sp>
      <p:cxnSp>
        <p:nvCxnSpPr>
          <p:cNvPr id="62" name="Straight Connector 61"/>
          <p:cNvCxnSpPr>
            <a:endCxn id="86" idx="0"/>
          </p:cNvCxnSpPr>
          <p:nvPr/>
        </p:nvCxnSpPr>
        <p:spPr>
          <a:xfrm>
            <a:off x="3331314" y="3014673"/>
            <a:ext cx="0" cy="392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a:off x="1660560" y="3006992"/>
            <a:ext cx="381074" cy="10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a:off x="3708846" y="3692139"/>
            <a:ext cx="46574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4604101" y="3688981"/>
            <a:ext cx="370598" cy="25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8" name="Rounded Rectangle 177"/>
          <p:cNvSpPr/>
          <p:nvPr/>
        </p:nvSpPr>
        <p:spPr>
          <a:xfrm>
            <a:off x="5585191" y="3227727"/>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err="1" smtClean="0"/>
              <a:t>Administrative</a:t>
            </a:r>
            <a:r>
              <a:rPr lang="nl-NL" sz="675" dirty="0" smtClean="0"/>
              <a:t/>
            </a:r>
            <a:br>
              <a:rPr lang="nl-NL" sz="675" dirty="0" smtClean="0"/>
            </a:br>
            <a:r>
              <a:rPr lang="nl-NL" sz="675" dirty="0" err="1" smtClean="0"/>
              <a:t>Validations</a:t>
            </a:r>
            <a:endParaRPr lang="nl-NL" sz="675" dirty="0"/>
          </a:p>
        </p:txBody>
      </p:sp>
      <p:sp>
        <p:nvSpPr>
          <p:cNvPr id="181" name="Rounded Rectangle 180"/>
          <p:cNvSpPr/>
          <p:nvPr/>
        </p:nvSpPr>
        <p:spPr>
          <a:xfrm>
            <a:off x="4998730" y="3534229"/>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Pre-</a:t>
            </a:r>
            <a:r>
              <a:rPr lang="nl-NL" sz="675" dirty="0" err="1" smtClean="0"/>
              <a:t>technical</a:t>
            </a:r>
            <a:r>
              <a:rPr lang="nl-NL" sz="675" dirty="0" smtClean="0"/>
              <a:t/>
            </a:r>
            <a:br>
              <a:rPr lang="nl-NL" sz="675" dirty="0" smtClean="0"/>
            </a:br>
            <a:r>
              <a:rPr lang="nl-NL" sz="675" dirty="0" err="1" smtClean="0"/>
              <a:t>Validations</a:t>
            </a:r>
            <a:endParaRPr lang="nl-NL" sz="675" dirty="0"/>
          </a:p>
        </p:txBody>
      </p:sp>
      <p:sp>
        <p:nvSpPr>
          <p:cNvPr id="190" name="Folded Corner 189"/>
          <p:cNvSpPr/>
          <p:nvPr/>
        </p:nvSpPr>
        <p:spPr>
          <a:xfrm>
            <a:off x="4183575" y="3398811"/>
            <a:ext cx="420526" cy="57328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smtClean="0"/>
              <a:t>RRE</a:t>
            </a:r>
            <a:endParaRPr lang="nl-NL" sz="800" dirty="0"/>
          </a:p>
        </p:txBody>
      </p:sp>
      <p:cxnSp>
        <p:nvCxnSpPr>
          <p:cNvPr id="192" name="Straight Arrow Connector 191"/>
          <p:cNvCxnSpPr/>
          <p:nvPr/>
        </p:nvCxnSpPr>
        <p:spPr>
          <a:xfrm flipH="1" flipV="1">
            <a:off x="3832536" y="3134218"/>
            <a:ext cx="1566616" cy="65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Flowchart: Magnetic Disk 86"/>
          <p:cNvSpPr/>
          <p:nvPr/>
        </p:nvSpPr>
        <p:spPr>
          <a:xfrm>
            <a:off x="3430473" y="2948565"/>
            <a:ext cx="399954" cy="39651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97" name="Straight Arrow Connector 196"/>
          <p:cNvCxnSpPr/>
          <p:nvPr/>
        </p:nvCxnSpPr>
        <p:spPr>
          <a:xfrm flipH="1" flipV="1">
            <a:off x="1733828" y="2338326"/>
            <a:ext cx="5825995" cy="2073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5972688" y="2338260"/>
            <a:ext cx="7137" cy="872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5697108" y="1962820"/>
            <a:ext cx="1869993" cy="9962"/>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1761312" y="1983510"/>
            <a:ext cx="3312083" cy="10604"/>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399152" y="3134218"/>
            <a:ext cx="2109" cy="3941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3887337" y="2974986"/>
            <a:ext cx="1053783" cy="184666"/>
          </a:xfrm>
          <a:prstGeom prst="rect">
            <a:avLst/>
          </a:prstGeom>
          <a:noFill/>
        </p:spPr>
        <p:txBody>
          <a:bodyPr wrap="square" rtlCol="0">
            <a:spAutoFit/>
          </a:bodyPr>
          <a:lstStyle/>
          <a:p>
            <a:r>
              <a:rPr lang="nl-NL" sz="600" dirty="0" smtClean="0">
                <a:solidFill>
                  <a:srgbClr val="FF0000"/>
                </a:solidFill>
              </a:rPr>
              <a:t>Status 400 / 410</a:t>
            </a:r>
            <a:endParaRPr lang="nl-NL" sz="600" dirty="0">
              <a:solidFill>
                <a:srgbClr val="FF0000"/>
              </a:solidFill>
            </a:endParaRPr>
          </a:p>
        </p:txBody>
      </p:sp>
      <p:sp>
        <p:nvSpPr>
          <p:cNvPr id="7" name="Footer Placeholder 6"/>
          <p:cNvSpPr>
            <a:spLocks noGrp="1"/>
          </p:cNvSpPr>
          <p:nvPr>
            <p:ph type="ftr" sz="quarter" idx="11"/>
          </p:nvPr>
        </p:nvSpPr>
        <p:spPr/>
        <p:txBody>
          <a:bodyPr/>
          <a:lstStyle/>
          <a:p>
            <a:r>
              <a:rPr lang="en-US" smtClean="0"/>
              <a:t>Bos, Goes, Damhof – Statistics Department – June 2017</a:t>
            </a:r>
            <a:endParaRPr lang="nl-NL"/>
          </a:p>
        </p:txBody>
      </p: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31</a:t>
            </a:fld>
            <a:endParaRPr lang="nl-NL" dirty="0"/>
          </a:p>
        </p:txBody>
      </p:sp>
    </p:spTree>
    <p:extLst>
      <p:ext uri="{BB962C8B-B14F-4D97-AF65-F5344CB8AC3E}">
        <p14:creationId xmlns:p14="http://schemas.microsoft.com/office/powerpoint/2010/main" val="1791880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294" y="983357"/>
            <a:ext cx="1783128" cy="305584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4" name="Rectangle 23"/>
          <p:cNvSpPr/>
          <p:nvPr/>
        </p:nvSpPr>
        <p:spPr>
          <a:xfrm>
            <a:off x="4687412" y="983356"/>
            <a:ext cx="4268640" cy="2961373"/>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6" name="Rounded Rectangle 25"/>
          <p:cNvSpPr/>
          <p:nvPr/>
        </p:nvSpPr>
        <p:spPr>
          <a:xfrm>
            <a:off x="702260" y="1830602"/>
            <a:ext cx="1059052" cy="616799"/>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smtClean="0">
                <a:solidFill>
                  <a:schemeClr val="bg1"/>
                </a:solidFill>
              </a:rPr>
              <a:t>DNB</a:t>
            </a:r>
            <a:br>
              <a:rPr lang="nl-NL" sz="800" dirty="0" smtClean="0">
                <a:solidFill>
                  <a:schemeClr val="bg1"/>
                </a:solidFill>
              </a:rPr>
            </a:br>
            <a:r>
              <a:rPr lang="nl-NL" sz="800" dirty="0" smtClean="0">
                <a:solidFill>
                  <a:schemeClr val="bg1"/>
                </a:solidFill>
              </a:rPr>
              <a:t>Reporting</a:t>
            </a:r>
            <a:br>
              <a:rPr lang="nl-NL" sz="800" dirty="0" smtClean="0">
                <a:solidFill>
                  <a:schemeClr val="bg1"/>
                </a:solidFill>
              </a:rPr>
            </a:br>
            <a:r>
              <a:rPr lang="nl-NL" sz="800" dirty="0" smtClean="0">
                <a:solidFill>
                  <a:schemeClr val="bg1"/>
                </a:solidFill>
              </a:rPr>
              <a:t>Portal</a:t>
            </a:r>
            <a:endParaRPr lang="nl-NL" sz="800" dirty="0">
              <a:solidFill>
                <a:schemeClr val="bg1"/>
              </a:solidFill>
            </a:endParaRPr>
          </a:p>
        </p:txBody>
      </p:sp>
      <p:cxnSp>
        <p:nvCxnSpPr>
          <p:cNvPr id="151" name="Straight Arrow Connector 150"/>
          <p:cNvCxnSpPr/>
          <p:nvPr/>
        </p:nvCxnSpPr>
        <p:spPr>
          <a:xfrm flipH="1">
            <a:off x="1978803" y="1471844"/>
            <a:ext cx="4167021" cy="494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03" name="Picture 2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796" y="1809704"/>
            <a:ext cx="316210" cy="316210"/>
          </a:xfrm>
          <a:prstGeom prst="rect">
            <a:avLst/>
          </a:prstGeom>
        </p:spPr>
      </p:pic>
      <p:pic>
        <p:nvPicPr>
          <p:cNvPr id="204" name="Picture 2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037" y="3443193"/>
            <a:ext cx="672797" cy="458848"/>
          </a:xfrm>
          <a:prstGeom prst="rect">
            <a:avLst/>
          </a:prstGeom>
        </p:spPr>
      </p:pic>
      <p:sp>
        <p:nvSpPr>
          <p:cNvPr id="260" name="Rounded Rectangle 259"/>
          <p:cNvSpPr/>
          <p:nvPr/>
        </p:nvSpPr>
        <p:spPr>
          <a:xfrm>
            <a:off x="7567100" y="1827084"/>
            <a:ext cx="1059052" cy="626342"/>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a:solidFill>
                  <a:schemeClr val="bg1"/>
                </a:solidFill>
              </a:rPr>
              <a:t>DNB </a:t>
            </a:r>
            <a:br>
              <a:rPr lang="nl-NL" sz="800" dirty="0">
                <a:solidFill>
                  <a:schemeClr val="bg1"/>
                </a:solidFill>
              </a:rPr>
            </a:br>
            <a:r>
              <a:rPr lang="nl-NL" sz="800" dirty="0" err="1">
                <a:solidFill>
                  <a:schemeClr val="bg1"/>
                </a:solidFill>
              </a:rPr>
              <a:t>Process</a:t>
            </a:r>
            <a:r>
              <a:rPr lang="nl-NL" sz="800" dirty="0">
                <a:solidFill>
                  <a:schemeClr val="bg1"/>
                </a:solidFill>
              </a:rPr>
              <a:t> </a:t>
            </a:r>
            <a:r>
              <a:rPr lang="nl-NL" sz="800" dirty="0" smtClean="0">
                <a:solidFill>
                  <a:schemeClr val="bg1"/>
                </a:solidFill>
              </a:rPr>
              <a:t/>
            </a:r>
            <a:br>
              <a:rPr lang="nl-NL" sz="800" dirty="0" smtClean="0">
                <a:solidFill>
                  <a:schemeClr val="bg1"/>
                </a:solidFill>
              </a:rPr>
            </a:br>
            <a:r>
              <a:rPr lang="nl-NL" sz="800" dirty="0" smtClean="0">
                <a:solidFill>
                  <a:schemeClr val="bg1"/>
                </a:solidFill>
              </a:rPr>
              <a:t>Monitor</a:t>
            </a:r>
            <a:endParaRPr lang="nl-NL" sz="800" dirty="0">
              <a:solidFill>
                <a:schemeClr val="bg1"/>
              </a:solidFill>
            </a:endParaRPr>
          </a:p>
        </p:txBody>
      </p:sp>
      <p:pic>
        <p:nvPicPr>
          <p:cNvPr id="261" name="Picture 2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543" y="1575062"/>
            <a:ext cx="316210" cy="316210"/>
          </a:xfrm>
          <a:prstGeom prst="rect">
            <a:avLst/>
          </a:prstGeom>
        </p:spPr>
      </p:pic>
      <p:pic>
        <p:nvPicPr>
          <p:cNvPr id="262" name="Picture 2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1344" y="1563918"/>
            <a:ext cx="316210" cy="316210"/>
          </a:xfrm>
          <a:prstGeom prst="rect">
            <a:avLst/>
          </a:prstGeom>
        </p:spPr>
      </p:pic>
      <p:pic>
        <p:nvPicPr>
          <p:cNvPr id="263" name="Picture 2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2204" y="1124338"/>
            <a:ext cx="316210" cy="316210"/>
          </a:xfrm>
          <a:prstGeom prst="rect">
            <a:avLst/>
          </a:prstGeom>
        </p:spPr>
      </p:pic>
      <p:cxnSp>
        <p:nvCxnSpPr>
          <p:cNvPr id="265" name="Straight Arrow Connector 264"/>
          <p:cNvCxnSpPr>
            <a:endCxn id="50" idx="1"/>
          </p:cNvCxnSpPr>
          <p:nvPr/>
        </p:nvCxnSpPr>
        <p:spPr>
          <a:xfrm>
            <a:off x="1660560" y="3689590"/>
            <a:ext cx="502098" cy="1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46739" y="2650608"/>
            <a:ext cx="739040" cy="248209"/>
          </a:xfrm>
          <a:prstGeom prst="rect">
            <a:avLst/>
          </a:prstGeom>
          <a:noFill/>
        </p:spPr>
        <p:txBody>
          <a:bodyPr wrap="square" rtlCol="0">
            <a:spAutoFit/>
          </a:bodyPr>
          <a:lstStyle/>
          <a:p>
            <a:r>
              <a:rPr lang="nl-NL" sz="1013" dirty="0" err="1" smtClean="0"/>
              <a:t>Logius</a:t>
            </a:r>
            <a:endParaRPr lang="nl-NL" sz="1013" dirty="0"/>
          </a:p>
        </p:txBody>
      </p:sp>
      <p:sp>
        <p:nvSpPr>
          <p:cNvPr id="38" name="TextBox 37"/>
          <p:cNvSpPr txBox="1"/>
          <p:nvPr/>
        </p:nvSpPr>
        <p:spPr>
          <a:xfrm>
            <a:off x="183728" y="959196"/>
            <a:ext cx="2271365" cy="248209"/>
          </a:xfrm>
          <a:prstGeom prst="rect">
            <a:avLst/>
          </a:prstGeom>
          <a:noFill/>
        </p:spPr>
        <p:txBody>
          <a:bodyPr wrap="square" rtlCol="0">
            <a:spAutoFit/>
          </a:bodyPr>
          <a:lstStyle/>
          <a:p>
            <a:r>
              <a:rPr lang="nl-NL" sz="1013" dirty="0"/>
              <a:t>Reporting Agent</a:t>
            </a:r>
          </a:p>
        </p:txBody>
      </p:sp>
      <p:sp>
        <p:nvSpPr>
          <p:cNvPr id="39" name="TextBox 38"/>
          <p:cNvSpPr txBox="1"/>
          <p:nvPr/>
        </p:nvSpPr>
        <p:spPr>
          <a:xfrm>
            <a:off x="2895999" y="1216018"/>
            <a:ext cx="565206" cy="265586"/>
          </a:xfrm>
          <a:prstGeom prst="rect">
            <a:avLst/>
          </a:prstGeom>
          <a:noFill/>
        </p:spPr>
        <p:txBody>
          <a:bodyPr wrap="square" rtlCol="0">
            <a:spAutoFit/>
          </a:bodyPr>
          <a:lstStyle/>
          <a:p>
            <a:r>
              <a:rPr lang="nl-NL" sz="563" dirty="0"/>
              <a:t>Publish on </a:t>
            </a:r>
            <a:r>
              <a:rPr lang="nl-NL" sz="563" dirty="0" smtClean="0"/>
              <a:t>website</a:t>
            </a:r>
            <a:endParaRPr lang="nl-NL" sz="563" dirty="0"/>
          </a:p>
        </p:txBody>
      </p:sp>
      <p:sp>
        <p:nvSpPr>
          <p:cNvPr id="23" name="AutoShape 17"/>
          <p:cNvSpPr>
            <a:spLocks noChangeAspect="1" noChangeArrowheads="1" noTextEdit="1"/>
          </p:cNvSpPr>
          <p:nvPr/>
        </p:nvSpPr>
        <p:spPr bwMode="auto">
          <a:xfrm>
            <a:off x="6153443" y="1111451"/>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31" name="Freeform 21"/>
          <p:cNvSpPr>
            <a:spLocks/>
          </p:cNvSpPr>
          <p:nvPr/>
        </p:nvSpPr>
        <p:spPr bwMode="auto">
          <a:xfrm>
            <a:off x="6721128"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58" name="Freeform 24"/>
          <p:cNvSpPr>
            <a:spLocks/>
          </p:cNvSpPr>
          <p:nvPr/>
        </p:nvSpPr>
        <p:spPr bwMode="auto">
          <a:xfrm>
            <a:off x="6177573"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64" name="Rectangle 26"/>
          <p:cNvSpPr>
            <a:spLocks noChangeArrowheads="1"/>
          </p:cNvSpPr>
          <p:nvPr/>
        </p:nvSpPr>
        <p:spPr bwMode="auto">
          <a:xfrm>
            <a:off x="6271552" y="1255517"/>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268" name="Rectangle 27"/>
          <p:cNvSpPr>
            <a:spLocks noChangeArrowheads="1"/>
          </p:cNvSpPr>
          <p:nvPr/>
        </p:nvSpPr>
        <p:spPr bwMode="auto">
          <a:xfrm>
            <a:off x="6519200" y="1255517"/>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273" name="Freeform 33"/>
          <p:cNvSpPr>
            <a:spLocks/>
          </p:cNvSpPr>
          <p:nvPr/>
        </p:nvSpPr>
        <p:spPr bwMode="auto">
          <a:xfrm>
            <a:off x="5073957" y="1733167"/>
            <a:ext cx="606195" cy="479230"/>
          </a:xfrm>
          <a:custGeom>
            <a:avLst/>
            <a:gdLst>
              <a:gd name="T0" fmla="*/ 0 w 20312"/>
              <a:gd name="T1" fmla="*/ 1390 h 8336"/>
              <a:gd name="T2" fmla="*/ 1390 w 20312"/>
              <a:gd name="T3" fmla="*/ 0 h 8336"/>
              <a:gd name="T4" fmla="*/ 18923 w 20312"/>
              <a:gd name="T5" fmla="*/ 0 h 8336"/>
              <a:gd name="T6" fmla="*/ 20312 w 20312"/>
              <a:gd name="T7" fmla="*/ 1390 h 8336"/>
              <a:gd name="T8" fmla="*/ 20312 w 20312"/>
              <a:gd name="T9" fmla="*/ 6947 h 8336"/>
              <a:gd name="T10" fmla="*/ 18923 w 20312"/>
              <a:gd name="T11" fmla="*/ 8336 h 8336"/>
              <a:gd name="T12" fmla="*/ 1390 w 20312"/>
              <a:gd name="T13" fmla="*/ 8336 h 8336"/>
              <a:gd name="T14" fmla="*/ 0 w 20312"/>
              <a:gd name="T15" fmla="*/ 6947 h 8336"/>
              <a:gd name="T16" fmla="*/ 0 w 20312"/>
              <a:gd name="T17" fmla="*/ 1390 h 8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12" h="8336">
                <a:moveTo>
                  <a:pt x="0" y="1390"/>
                </a:moveTo>
                <a:cubicBezTo>
                  <a:pt x="0" y="623"/>
                  <a:pt x="623" y="0"/>
                  <a:pt x="1390" y="0"/>
                </a:cubicBezTo>
                <a:lnTo>
                  <a:pt x="18923" y="0"/>
                </a:lnTo>
                <a:cubicBezTo>
                  <a:pt x="19690" y="0"/>
                  <a:pt x="20312" y="623"/>
                  <a:pt x="20312" y="1390"/>
                </a:cubicBezTo>
                <a:lnTo>
                  <a:pt x="20312" y="6947"/>
                </a:lnTo>
                <a:cubicBezTo>
                  <a:pt x="20312" y="7714"/>
                  <a:pt x="19690" y="8336"/>
                  <a:pt x="18923" y="8336"/>
                </a:cubicBezTo>
                <a:lnTo>
                  <a:pt x="1390" y="8336"/>
                </a:lnTo>
                <a:cubicBezTo>
                  <a:pt x="623" y="8336"/>
                  <a:pt x="0" y="7714"/>
                  <a:pt x="0" y="6947"/>
                </a:cubicBezTo>
                <a:lnTo>
                  <a:pt x="0" y="1390"/>
                </a:lnTo>
                <a:close/>
              </a:path>
            </a:pathLst>
          </a:custGeom>
          <a:solidFill>
            <a:srgbClr val="5B9BD5"/>
          </a:solidFill>
          <a:ln w="0">
            <a:solidFill>
              <a:srgbClr val="000000"/>
            </a:solidFill>
            <a:prstDash val="solid"/>
            <a:round/>
            <a:headEnd/>
            <a:tailEnd/>
          </a:ln>
          <a:extLst/>
        </p:spPr>
        <p:txBody>
          <a:bodyPr vert="horz" wrap="square" lIns="68580" tIns="34290" rIns="68580" bIns="34290" numCol="1" anchor="t" anchorCtr="0" compatLnSpc="1">
            <a:prstTxWarp prst="textNoShape">
              <a:avLst/>
            </a:prstTxWarp>
          </a:bodyPr>
          <a:lstStyle/>
          <a:p>
            <a:endParaRPr lang="nl-NL" sz="1350"/>
          </a:p>
        </p:txBody>
      </p:sp>
      <p:sp>
        <p:nvSpPr>
          <p:cNvPr id="47" name="Rectangle 55"/>
          <p:cNvSpPr>
            <a:spLocks noChangeArrowheads="1"/>
          </p:cNvSpPr>
          <p:nvPr/>
        </p:nvSpPr>
        <p:spPr bwMode="auto">
          <a:xfrm>
            <a:off x="5094587" y="1833136"/>
            <a:ext cx="5818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nl-NL" altLang="nl-NL" sz="800" dirty="0">
                <a:solidFill>
                  <a:schemeClr val="bg1"/>
                </a:solidFill>
                <a:latin typeface="Calibri" panose="020F0502020204030204" pitchFamily="34" charset="0"/>
              </a:rPr>
              <a:t>Agreement &amp; </a:t>
            </a:r>
            <a:r>
              <a:rPr lang="nl-NL" altLang="nl-NL" sz="800" dirty="0" smtClean="0">
                <a:solidFill>
                  <a:schemeClr val="bg1"/>
                </a:solidFill>
                <a:latin typeface="Calibri" panose="020F0502020204030204" pitchFamily="34" charset="0"/>
              </a:rPr>
              <a:t/>
            </a:r>
            <a:br>
              <a:rPr lang="nl-NL" altLang="nl-NL" sz="800" dirty="0" smtClean="0">
                <a:solidFill>
                  <a:schemeClr val="bg1"/>
                </a:solidFill>
                <a:latin typeface="Calibri" panose="020F0502020204030204" pitchFamily="34" charset="0"/>
              </a:rPr>
            </a:br>
            <a:r>
              <a:rPr lang="nl-NL" altLang="nl-NL" sz="800" dirty="0" err="1" smtClean="0">
                <a:solidFill>
                  <a:schemeClr val="bg1"/>
                </a:solidFill>
                <a:latin typeface="Calibri" panose="020F0502020204030204" pitchFamily="34" charset="0"/>
              </a:rPr>
              <a:t>Obligations</a:t>
            </a:r>
            <a:endParaRPr lang="nl-NL" altLang="nl-NL" sz="1600" dirty="0">
              <a:solidFill>
                <a:schemeClr val="bg1"/>
              </a:solidFill>
            </a:endParaRPr>
          </a:p>
        </p:txBody>
      </p:sp>
      <p:cxnSp>
        <p:nvCxnSpPr>
          <p:cNvPr id="85" name="Straight Arrow Connector 84"/>
          <p:cNvCxnSpPr/>
          <p:nvPr/>
        </p:nvCxnSpPr>
        <p:spPr>
          <a:xfrm flipH="1">
            <a:off x="2704529" y="3006790"/>
            <a:ext cx="62678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2953782" y="3407660"/>
            <a:ext cx="755064" cy="570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Technical</a:t>
            </a:r>
            <a:br>
              <a:rPr lang="nl-NL" sz="675" dirty="0" smtClean="0"/>
            </a:br>
            <a:r>
              <a:rPr lang="nl-NL" sz="675" dirty="0" err="1" smtClean="0"/>
              <a:t>Validations</a:t>
            </a:r>
            <a:endParaRPr lang="nl-NL" sz="675" dirty="0"/>
          </a:p>
        </p:txBody>
      </p:sp>
      <p:sp>
        <p:nvSpPr>
          <p:cNvPr id="103" name="Title 1"/>
          <p:cNvSpPr txBox="1">
            <a:spLocks/>
          </p:cNvSpPr>
          <p:nvPr/>
        </p:nvSpPr>
        <p:spPr>
          <a:xfrm>
            <a:off x="155190" y="37981"/>
            <a:ext cx="8817360" cy="730110"/>
          </a:xfrm>
          <a:prstGeom prst="rect">
            <a:avLst/>
          </a:prstGeom>
        </p:spPr>
        <p:txBody>
          <a:bodyPr vert="horz" lIns="0" tIns="0" rIns="0" bIns="0" rtlCol="0" anchor="t" anchorCtr="0">
            <a:noAutofit/>
          </a:bodyPr>
          <a:lstStyle>
            <a:defPPr>
              <a:defRPr lang="nl-NL"/>
            </a:defPPr>
            <a:lvl1pPr>
              <a:lnSpc>
                <a:spcPts val="3750"/>
              </a:lnSpc>
              <a:spcBef>
                <a:spcPct val="0"/>
              </a:spcBef>
              <a:buNone/>
              <a:defRPr sz="3000">
                <a:latin typeface="+mj-lt"/>
                <a:ea typeface="+mj-ea"/>
                <a:cs typeface="+mj-cs"/>
              </a:defRPr>
            </a:lvl1pPr>
          </a:lstStyle>
          <a:p>
            <a:r>
              <a:rPr lang="en-GB" sz="1800" i="1" dirty="0"/>
              <a:t>Managed data collection, validation, integration </a:t>
            </a:r>
            <a:r>
              <a:rPr lang="en-GB" sz="1800" i="1" dirty="0" smtClean="0"/>
              <a:t>and dissemination</a:t>
            </a:r>
            <a:endParaRPr lang="en-GB" sz="1800" i="1" dirty="0"/>
          </a:p>
        </p:txBody>
      </p:sp>
      <p:sp>
        <p:nvSpPr>
          <p:cNvPr id="104" name="TextBox 103"/>
          <p:cNvSpPr txBox="1"/>
          <p:nvPr/>
        </p:nvSpPr>
        <p:spPr>
          <a:xfrm>
            <a:off x="80770" y="456899"/>
            <a:ext cx="7706110" cy="261610"/>
          </a:xfrm>
          <a:prstGeom prst="rect">
            <a:avLst/>
          </a:prstGeom>
          <a:noFill/>
        </p:spPr>
        <p:txBody>
          <a:bodyPr wrap="square" rtlCol="0">
            <a:spAutoFit/>
          </a:bodyPr>
          <a:lstStyle/>
          <a:p>
            <a:r>
              <a:rPr lang="nl-NL" sz="1100" i="1" dirty="0" smtClean="0"/>
              <a:t>A production line in the DNB Data Factory for </a:t>
            </a:r>
            <a:r>
              <a:rPr lang="nl-NL" sz="1100" i="1" dirty="0" err="1" smtClean="0"/>
              <a:t>any</a:t>
            </a:r>
            <a:r>
              <a:rPr lang="nl-NL" sz="1100" i="1" dirty="0" smtClean="0"/>
              <a:t> data delivery</a:t>
            </a:r>
            <a:endParaRPr lang="nl-NL" sz="1100" i="1" dirty="0"/>
          </a:p>
        </p:txBody>
      </p:sp>
      <p:sp>
        <p:nvSpPr>
          <p:cNvPr id="101" name="Rectangle 100"/>
          <p:cNvSpPr/>
          <p:nvPr/>
        </p:nvSpPr>
        <p:spPr>
          <a:xfrm>
            <a:off x="2692591" y="2698182"/>
            <a:ext cx="1264572" cy="134102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06" name="TextBox 105"/>
          <p:cNvSpPr txBox="1"/>
          <p:nvPr/>
        </p:nvSpPr>
        <p:spPr>
          <a:xfrm>
            <a:off x="4615844" y="943941"/>
            <a:ext cx="739040" cy="248209"/>
          </a:xfrm>
          <a:prstGeom prst="rect">
            <a:avLst/>
          </a:prstGeom>
          <a:noFill/>
        </p:spPr>
        <p:txBody>
          <a:bodyPr wrap="square" rtlCol="0">
            <a:spAutoFit/>
          </a:bodyPr>
          <a:lstStyle/>
          <a:p>
            <a:r>
              <a:rPr lang="nl-NL" sz="1013" dirty="0"/>
              <a:t>DNB</a:t>
            </a:r>
          </a:p>
        </p:txBody>
      </p:sp>
      <p:grpSp>
        <p:nvGrpSpPr>
          <p:cNvPr id="36" name="Group 35"/>
          <p:cNvGrpSpPr/>
          <p:nvPr/>
        </p:nvGrpSpPr>
        <p:grpSpPr>
          <a:xfrm>
            <a:off x="6155983" y="1115023"/>
            <a:ext cx="1623644" cy="486966"/>
            <a:chOff x="5997743" y="1111793"/>
            <a:chExt cx="1623644" cy="486966"/>
          </a:xfrm>
        </p:grpSpPr>
        <p:sp>
          <p:nvSpPr>
            <p:cNvPr id="25"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30"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256"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57"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259"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69"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270"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4" name="Folded Corner 3"/>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sp>
        <p:nvSpPr>
          <p:cNvPr id="124" name="AutoShape 17"/>
          <p:cNvSpPr>
            <a:spLocks noChangeAspect="1" noChangeArrowheads="1" noTextEdit="1"/>
          </p:cNvSpPr>
          <p:nvPr/>
        </p:nvSpPr>
        <p:spPr bwMode="auto">
          <a:xfrm>
            <a:off x="319728" y="1153159"/>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25" name="Freeform 21"/>
          <p:cNvSpPr>
            <a:spLocks/>
          </p:cNvSpPr>
          <p:nvPr/>
        </p:nvSpPr>
        <p:spPr bwMode="auto">
          <a:xfrm>
            <a:off x="887413"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6" name="Freeform 24"/>
          <p:cNvSpPr>
            <a:spLocks/>
          </p:cNvSpPr>
          <p:nvPr/>
        </p:nvSpPr>
        <p:spPr bwMode="auto">
          <a:xfrm>
            <a:off x="343858"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8" name="Rectangle 26"/>
          <p:cNvSpPr>
            <a:spLocks noChangeArrowheads="1"/>
          </p:cNvSpPr>
          <p:nvPr/>
        </p:nvSpPr>
        <p:spPr bwMode="auto">
          <a:xfrm>
            <a:off x="437837" y="1297225"/>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129" name="Rectangle 27"/>
          <p:cNvSpPr>
            <a:spLocks noChangeArrowheads="1"/>
          </p:cNvSpPr>
          <p:nvPr/>
        </p:nvSpPr>
        <p:spPr bwMode="auto">
          <a:xfrm>
            <a:off x="685485" y="1297225"/>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grpSp>
        <p:nvGrpSpPr>
          <p:cNvPr id="131" name="Group 130"/>
          <p:cNvGrpSpPr/>
          <p:nvPr/>
        </p:nvGrpSpPr>
        <p:grpSpPr>
          <a:xfrm>
            <a:off x="322268" y="1156731"/>
            <a:ext cx="1623644" cy="486966"/>
            <a:chOff x="5997743" y="1111793"/>
            <a:chExt cx="1623644" cy="486966"/>
          </a:xfrm>
        </p:grpSpPr>
        <p:sp>
          <p:nvSpPr>
            <p:cNvPr id="132"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3"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134"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5"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136"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7"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138"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143" name="Folded Corner 142"/>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sp>
        <p:nvSpPr>
          <p:cNvPr id="50" name="Folded Corner 49"/>
          <p:cNvSpPr/>
          <p:nvPr/>
        </p:nvSpPr>
        <p:spPr>
          <a:xfrm>
            <a:off x="2162658" y="3404775"/>
            <a:ext cx="420526" cy="57328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smtClean="0"/>
              <a:t>RRE</a:t>
            </a:r>
            <a:endParaRPr lang="nl-NL" sz="800" dirty="0"/>
          </a:p>
        </p:txBody>
      </p:sp>
      <p:cxnSp>
        <p:nvCxnSpPr>
          <p:cNvPr id="150" name="Straight Arrow Connector 149"/>
          <p:cNvCxnSpPr>
            <a:stCxn id="50" idx="3"/>
            <a:endCxn id="86" idx="1"/>
          </p:cNvCxnSpPr>
          <p:nvPr/>
        </p:nvCxnSpPr>
        <p:spPr>
          <a:xfrm>
            <a:off x="2583184" y="3691418"/>
            <a:ext cx="370598" cy="14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4" name="Folded Corner 153"/>
          <p:cNvSpPr/>
          <p:nvPr/>
        </p:nvSpPr>
        <p:spPr>
          <a:xfrm>
            <a:off x="2042161" y="2893937"/>
            <a:ext cx="611567" cy="24147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err="1"/>
              <a:t>Validation</a:t>
            </a:r>
            <a:r>
              <a:rPr lang="nl-NL" sz="675" dirty="0"/>
              <a:t> </a:t>
            </a:r>
            <a:r>
              <a:rPr lang="nl-NL" sz="675" dirty="0" err="1"/>
              <a:t>result</a:t>
            </a:r>
            <a:endParaRPr lang="nl-NL" sz="675" dirty="0"/>
          </a:p>
        </p:txBody>
      </p:sp>
      <p:cxnSp>
        <p:nvCxnSpPr>
          <p:cNvPr id="62" name="Straight Connector 61"/>
          <p:cNvCxnSpPr>
            <a:endCxn id="86" idx="0"/>
          </p:cNvCxnSpPr>
          <p:nvPr/>
        </p:nvCxnSpPr>
        <p:spPr>
          <a:xfrm>
            <a:off x="3331314" y="3014673"/>
            <a:ext cx="0" cy="392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a:off x="1660560" y="3006992"/>
            <a:ext cx="381074" cy="10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a:off x="3708846" y="3692139"/>
            <a:ext cx="46574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4604101" y="3688981"/>
            <a:ext cx="370598" cy="25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8" name="Rounded Rectangle 177"/>
          <p:cNvSpPr/>
          <p:nvPr/>
        </p:nvSpPr>
        <p:spPr>
          <a:xfrm>
            <a:off x="5585191" y="3227727"/>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err="1" smtClean="0"/>
              <a:t>Administrative</a:t>
            </a:r>
            <a:r>
              <a:rPr lang="nl-NL" sz="675" dirty="0" smtClean="0"/>
              <a:t/>
            </a:r>
            <a:br>
              <a:rPr lang="nl-NL" sz="675" dirty="0" smtClean="0"/>
            </a:br>
            <a:r>
              <a:rPr lang="nl-NL" sz="675" dirty="0" err="1" smtClean="0"/>
              <a:t>Validations</a:t>
            </a:r>
            <a:endParaRPr lang="nl-NL" sz="675" dirty="0"/>
          </a:p>
        </p:txBody>
      </p:sp>
      <p:sp>
        <p:nvSpPr>
          <p:cNvPr id="179" name="Rounded Rectangle 178"/>
          <p:cNvSpPr/>
          <p:nvPr/>
        </p:nvSpPr>
        <p:spPr>
          <a:xfrm>
            <a:off x="6135687" y="2920511"/>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Post-</a:t>
            </a:r>
            <a:r>
              <a:rPr lang="nl-NL" sz="675" dirty="0" err="1" smtClean="0"/>
              <a:t>technical</a:t>
            </a:r>
            <a:r>
              <a:rPr lang="nl-NL" sz="675" dirty="0" smtClean="0"/>
              <a:t/>
            </a:r>
            <a:br>
              <a:rPr lang="nl-NL" sz="675" dirty="0" smtClean="0"/>
            </a:br>
            <a:r>
              <a:rPr lang="nl-NL" sz="675" dirty="0" err="1" smtClean="0"/>
              <a:t>Validations</a:t>
            </a:r>
            <a:endParaRPr lang="nl-NL" sz="675" dirty="0"/>
          </a:p>
        </p:txBody>
      </p:sp>
      <p:sp>
        <p:nvSpPr>
          <p:cNvPr id="181" name="Rounded Rectangle 180"/>
          <p:cNvSpPr/>
          <p:nvPr/>
        </p:nvSpPr>
        <p:spPr>
          <a:xfrm>
            <a:off x="4998730" y="3534229"/>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Pre-</a:t>
            </a:r>
            <a:r>
              <a:rPr lang="nl-NL" sz="675" dirty="0" err="1" smtClean="0"/>
              <a:t>technical</a:t>
            </a:r>
            <a:r>
              <a:rPr lang="nl-NL" sz="675" dirty="0" smtClean="0"/>
              <a:t/>
            </a:r>
            <a:br>
              <a:rPr lang="nl-NL" sz="675" dirty="0" smtClean="0"/>
            </a:br>
            <a:r>
              <a:rPr lang="nl-NL" sz="675" dirty="0" err="1" smtClean="0"/>
              <a:t>Validations</a:t>
            </a:r>
            <a:endParaRPr lang="nl-NL" sz="675" dirty="0"/>
          </a:p>
        </p:txBody>
      </p:sp>
      <p:sp>
        <p:nvSpPr>
          <p:cNvPr id="190" name="Folded Corner 189"/>
          <p:cNvSpPr/>
          <p:nvPr/>
        </p:nvSpPr>
        <p:spPr>
          <a:xfrm>
            <a:off x="4183575" y="3398811"/>
            <a:ext cx="420526" cy="57328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smtClean="0"/>
              <a:t>RRE</a:t>
            </a:r>
            <a:endParaRPr lang="nl-NL" sz="800" dirty="0"/>
          </a:p>
        </p:txBody>
      </p:sp>
      <p:cxnSp>
        <p:nvCxnSpPr>
          <p:cNvPr id="192" name="Straight Arrow Connector 191"/>
          <p:cNvCxnSpPr/>
          <p:nvPr/>
        </p:nvCxnSpPr>
        <p:spPr>
          <a:xfrm flipH="1" flipV="1">
            <a:off x="3832536" y="3134218"/>
            <a:ext cx="1566616" cy="65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Flowchart: Magnetic Disk 86"/>
          <p:cNvSpPr/>
          <p:nvPr/>
        </p:nvSpPr>
        <p:spPr>
          <a:xfrm>
            <a:off x="3430473" y="2948565"/>
            <a:ext cx="399954" cy="39651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97" name="Straight Arrow Connector 196"/>
          <p:cNvCxnSpPr/>
          <p:nvPr/>
        </p:nvCxnSpPr>
        <p:spPr>
          <a:xfrm flipH="1" flipV="1">
            <a:off x="1733828" y="2338326"/>
            <a:ext cx="5825995" cy="2073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5972688" y="2338260"/>
            <a:ext cx="7137" cy="872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endCxn id="179" idx="0"/>
          </p:cNvCxnSpPr>
          <p:nvPr/>
        </p:nvCxnSpPr>
        <p:spPr>
          <a:xfrm>
            <a:off x="6549680" y="2346113"/>
            <a:ext cx="5355" cy="574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5697108" y="1962820"/>
            <a:ext cx="1869993" cy="9962"/>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1761312" y="1983510"/>
            <a:ext cx="3312083" cy="10604"/>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399152" y="3134218"/>
            <a:ext cx="2109" cy="3941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3887337" y="2974986"/>
            <a:ext cx="1053783" cy="184666"/>
          </a:xfrm>
          <a:prstGeom prst="rect">
            <a:avLst/>
          </a:prstGeom>
          <a:noFill/>
        </p:spPr>
        <p:txBody>
          <a:bodyPr wrap="square" rtlCol="0">
            <a:spAutoFit/>
          </a:bodyPr>
          <a:lstStyle/>
          <a:p>
            <a:r>
              <a:rPr lang="nl-NL" sz="600" dirty="0" smtClean="0">
                <a:solidFill>
                  <a:srgbClr val="FF0000"/>
                </a:solidFill>
              </a:rPr>
              <a:t>Status 400 / 410</a:t>
            </a:r>
            <a:endParaRPr lang="nl-NL" sz="600" dirty="0">
              <a:solidFill>
                <a:srgbClr val="FF0000"/>
              </a:solidFill>
            </a:endParaRPr>
          </a:p>
        </p:txBody>
      </p:sp>
      <p:sp>
        <p:nvSpPr>
          <p:cNvPr id="94" name="TextBox 93"/>
          <p:cNvSpPr txBox="1"/>
          <p:nvPr/>
        </p:nvSpPr>
        <p:spPr>
          <a:xfrm>
            <a:off x="490237" y="2412500"/>
            <a:ext cx="1539751" cy="369332"/>
          </a:xfrm>
          <a:prstGeom prst="rect">
            <a:avLst/>
          </a:prstGeom>
          <a:noFill/>
        </p:spPr>
        <p:txBody>
          <a:bodyPr wrap="square" rtlCol="0">
            <a:spAutoFit/>
          </a:bodyPr>
          <a:lstStyle/>
          <a:p>
            <a:r>
              <a:rPr lang="en-US" sz="600" b="1" dirty="0">
                <a:solidFill>
                  <a:srgbClr val="FF0000"/>
                </a:solidFill>
              </a:rPr>
              <a:t>Status obligation =</a:t>
            </a:r>
            <a:r>
              <a:rPr lang="en-US" sz="600" b="1" dirty="0" smtClean="0">
                <a:solidFill>
                  <a:srgbClr val="FF0000"/>
                </a:solidFill>
              </a:rPr>
              <a:t>Open</a:t>
            </a:r>
            <a:br>
              <a:rPr lang="en-US" sz="600" b="1" dirty="0" smtClean="0">
                <a:solidFill>
                  <a:srgbClr val="FF0000"/>
                </a:solidFill>
              </a:rPr>
            </a:br>
            <a:r>
              <a:rPr lang="en-US" sz="600" b="1" dirty="0" smtClean="0">
                <a:solidFill>
                  <a:srgbClr val="FF0000"/>
                </a:solidFill>
              </a:rPr>
              <a:t>Status Delivery = Received or           Not Accepted</a:t>
            </a:r>
            <a:endParaRPr lang="en-US" sz="600" b="1" dirty="0">
              <a:solidFill>
                <a:srgbClr val="FF0000"/>
              </a:solidFill>
            </a:endParaRPr>
          </a:p>
        </p:txBody>
      </p:sp>
      <p:sp>
        <p:nvSpPr>
          <p:cNvPr id="95" name="TextBox 94"/>
          <p:cNvSpPr txBox="1"/>
          <p:nvPr/>
        </p:nvSpPr>
        <p:spPr>
          <a:xfrm>
            <a:off x="7521916" y="2412500"/>
            <a:ext cx="1579043" cy="369332"/>
          </a:xfrm>
          <a:prstGeom prst="rect">
            <a:avLst/>
          </a:prstGeom>
          <a:noFill/>
        </p:spPr>
        <p:txBody>
          <a:bodyPr wrap="square" rtlCol="0">
            <a:spAutoFit/>
          </a:bodyPr>
          <a:lstStyle/>
          <a:p>
            <a:r>
              <a:rPr lang="en-US" sz="600" b="1" dirty="0">
                <a:solidFill>
                  <a:srgbClr val="FF0000"/>
                </a:solidFill>
              </a:rPr>
              <a:t>Status obligation =</a:t>
            </a:r>
            <a:r>
              <a:rPr lang="en-US" sz="600" b="1" dirty="0" smtClean="0">
                <a:solidFill>
                  <a:srgbClr val="FF0000"/>
                </a:solidFill>
              </a:rPr>
              <a:t>Open</a:t>
            </a:r>
            <a:br>
              <a:rPr lang="en-US" sz="600" b="1" dirty="0" smtClean="0">
                <a:solidFill>
                  <a:srgbClr val="FF0000"/>
                </a:solidFill>
              </a:rPr>
            </a:br>
            <a:r>
              <a:rPr lang="en-US" sz="600" b="1" dirty="0" smtClean="0">
                <a:solidFill>
                  <a:srgbClr val="FF0000"/>
                </a:solidFill>
              </a:rPr>
              <a:t>Status Delivery= Received or Not Accepted</a:t>
            </a:r>
            <a:endParaRPr lang="en-US" sz="600" b="1" dirty="0">
              <a:solidFill>
                <a:srgbClr val="FF0000"/>
              </a:solidFill>
            </a:endParaRPr>
          </a:p>
        </p:txBody>
      </p:sp>
      <p:sp>
        <p:nvSpPr>
          <p:cNvPr id="7" name="Footer Placeholder 6"/>
          <p:cNvSpPr>
            <a:spLocks noGrp="1"/>
          </p:cNvSpPr>
          <p:nvPr>
            <p:ph type="ftr" sz="quarter" idx="11"/>
          </p:nvPr>
        </p:nvSpPr>
        <p:spPr/>
        <p:txBody>
          <a:bodyPr/>
          <a:lstStyle/>
          <a:p>
            <a:r>
              <a:rPr lang="en-US" smtClean="0"/>
              <a:t>Bos, Goes, Damhof – Statistics Department – June 2017</a:t>
            </a:r>
            <a:endParaRPr lang="nl-NL"/>
          </a:p>
        </p:txBody>
      </p: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32</a:t>
            </a:fld>
            <a:endParaRPr lang="nl-NL" dirty="0"/>
          </a:p>
        </p:txBody>
      </p:sp>
    </p:spTree>
    <p:extLst>
      <p:ext uri="{BB962C8B-B14F-4D97-AF65-F5344CB8AC3E}">
        <p14:creationId xmlns:p14="http://schemas.microsoft.com/office/powerpoint/2010/main" val="20939736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294" y="983357"/>
            <a:ext cx="1783128" cy="305584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4" name="Rectangle 23"/>
          <p:cNvSpPr/>
          <p:nvPr/>
        </p:nvSpPr>
        <p:spPr>
          <a:xfrm>
            <a:off x="4687412" y="983356"/>
            <a:ext cx="4268640" cy="2961373"/>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6" name="Rounded Rectangle 25"/>
          <p:cNvSpPr/>
          <p:nvPr/>
        </p:nvSpPr>
        <p:spPr>
          <a:xfrm>
            <a:off x="702260" y="1830602"/>
            <a:ext cx="1059052" cy="616799"/>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smtClean="0">
                <a:solidFill>
                  <a:schemeClr val="bg1"/>
                </a:solidFill>
              </a:rPr>
              <a:t>DNB</a:t>
            </a:r>
            <a:br>
              <a:rPr lang="nl-NL" sz="800" dirty="0" smtClean="0">
                <a:solidFill>
                  <a:schemeClr val="bg1"/>
                </a:solidFill>
              </a:rPr>
            </a:br>
            <a:r>
              <a:rPr lang="nl-NL" sz="800" dirty="0" smtClean="0">
                <a:solidFill>
                  <a:schemeClr val="bg1"/>
                </a:solidFill>
              </a:rPr>
              <a:t>Reporting</a:t>
            </a:r>
            <a:br>
              <a:rPr lang="nl-NL" sz="800" dirty="0" smtClean="0">
                <a:solidFill>
                  <a:schemeClr val="bg1"/>
                </a:solidFill>
              </a:rPr>
            </a:br>
            <a:r>
              <a:rPr lang="nl-NL" sz="800" dirty="0" smtClean="0">
                <a:solidFill>
                  <a:schemeClr val="bg1"/>
                </a:solidFill>
              </a:rPr>
              <a:t>Portal</a:t>
            </a:r>
            <a:endParaRPr lang="nl-NL" sz="800" dirty="0">
              <a:solidFill>
                <a:schemeClr val="bg1"/>
              </a:solidFill>
            </a:endParaRPr>
          </a:p>
        </p:txBody>
      </p:sp>
      <p:cxnSp>
        <p:nvCxnSpPr>
          <p:cNvPr id="151" name="Straight Arrow Connector 150"/>
          <p:cNvCxnSpPr/>
          <p:nvPr/>
        </p:nvCxnSpPr>
        <p:spPr>
          <a:xfrm flipH="1">
            <a:off x="1978803" y="1471844"/>
            <a:ext cx="4167021" cy="494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03" name="Picture 2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796" y="1809704"/>
            <a:ext cx="316210" cy="316210"/>
          </a:xfrm>
          <a:prstGeom prst="rect">
            <a:avLst/>
          </a:prstGeom>
        </p:spPr>
      </p:pic>
      <p:pic>
        <p:nvPicPr>
          <p:cNvPr id="204" name="Picture 2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037" y="3443193"/>
            <a:ext cx="672797" cy="458848"/>
          </a:xfrm>
          <a:prstGeom prst="rect">
            <a:avLst/>
          </a:prstGeom>
        </p:spPr>
      </p:pic>
      <p:sp>
        <p:nvSpPr>
          <p:cNvPr id="260" name="Rounded Rectangle 259"/>
          <p:cNvSpPr/>
          <p:nvPr/>
        </p:nvSpPr>
        <p:spPr>
          <a:xfrm>
            <a:off x="7567100" y="1827084"/>
            <a:ext cx="1059052" cy="626342"/>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a:solidFill>
                  <a:schemeClr val="bg1"/>
                </a:solidFill>
              </a:rPr>
              <a:t>DNB </a:t>
            </a:r>
            <a:br>
              <a:rPr lang="nl-NL" sz="800" dirty="0">
                <a:solidFill>
                  <a:schemeClr val="bg1"/>
                </a:solidFill>
              </a:rPr>
            </a:br>
            <a:r>
              <a:rPr lang="nl-NL" sz="800" dirty="0" err="1">
                <a:solidFill>
                  <a:schemeClr val="bg1"/>
                </a:solidFill>
              </a:rPr>
              <a:t>Process</a:t>
            </a:r>
            <a:r>
              <a:rPr lang="nl-NL" sz="800" dirty="0">
                <a:solidFill>
                  <a:schemeClr val="bg1"/>
                </a:solidFill>
              </a:rPr>
              <a:t> </a:t>
            </a:r>
            <a:r>
              <a:rPr lang="nl-NL" sz="800" dirty="0" smtClean="0">
                <a:solidFill>
                  <a:schemeClr val="bg1"/>
                </a:solidFill>
              </a:rPr>
              <a:t/>
            </a:r>
            <a:br>
              <a:rPr lang="nl-NL" sz="800" dirty="0" smtClean="0">
                <a:solidFill>
                  <a:schemeClr val="bg1"/>
                </a:solidFill>
              </a:rPr>
            </a:br>
            <a:r>
              <a:rPr lang="nl-NL" sz="800" dirty="0" smtClean="0">
                <a:solidFill>
                  <a:schemeClr val="bg1"/>
                </a:solidFill>
              </a:rPr>
              <a:t>Monitor</a:t>
            </a:r>
            <a:endParaRPr lang="nl-NL" sz="800" dirty="0">
              <a:solidFill>
                <a:schemeClr val="bg1"/>
              </a:solidFill>
            </a:endParaRPr>
          </a:p>
        </p:txBody>
      </p:sp>
      <p:pic>
        <p:nvPicPr>
          <p:cNvPr id="261" name="Picture 2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543" y="1575062"/>
            <a:ext cx="316210" cy="316210"/>
          </a:xfrm>
          <a:prstGeom prst="rect">
            <a:avLst/>
          </a:prstGeom>
        </p:spPr>
      </p:pic>
      <p:pic>
        <p:nvPicPr>
          <p:cNvPr id="262" name="Picture 2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1344" y="1563918"/>
            <a:ext cx="316210" cy="316210"/>
          </a:xfrm>
          <a:prstGeom prst="rect">
            <a:avLst/>
          </a:prstGeom>
        </p:spPr>
      </p:pic>
      <p:pic>
        <p:nvPicPr>
          <p:cNvPr id="263" name="Picture 2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2204" y="1124338"/>
            <a:ext cx="316210" cy="316210"/>
          </a:xfrm>
          <a:prstGeom prst="rect">
            <a:avLst/>
          </a:prstGeom>
        </p:spPr>
      </p:pic>
      <p:cxnSp>
        <p:nvCxnSpPr>
          <p:cNvPr id="265" name="Straight Arrow Connector 264"/>
          <p:cNvCxnSpPr>
            <a:endCxn id="50" idx="1"/>
          </p:cNvCxnSpPr>
          <p:nvPr/>
        </p:nvCxnSpPr>
        <p:spPr>
          <a:xfrm>
            <a:off x="1660560" y="3689590"/>
            <a:ext cx="502098" cy="1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46739" y="2650608"/>
            <a:ext cx="739040" cy="248209"/>
          </a:xfrm>
          <a:prstGeom prst="rect">
            <a:avLst/>
          </a:prstGeom>
          <a:noFill/>
        </p:spPr>
        <p:txBody>
          <a:bodyPr wrap="square" rtlCol="0">
            <a:spAutoFit/>
          </a:bodyPr>
          <a:lstStyle/>
          <a:p>
            <a:r>
              <a:rPr lang="nl-NL" sz="1013" dirty="0" err="1" smtClean="0"/>
              <a:t>Logius</a:t>
            </a:r>
            <a:endParaRPr lang="nl-NL" sz="1013" dirty="0"/>
          </a:p>
        </p:txBody>
      </p:sp>
      <p:sp>
        <p:nvSpPr>
          <p:cNvPr id="38" name="TextBox 37"/>
          <p:cNvSpPr txBox="1"/>
          <p:nvPr/>
        </p:nvSpPr>
        <p:spPr>
          <a:xfrm>
            <a:off x="183728" y="959196"/>
            <a:ext cx="2271365" cy="248209"/>
          </a:xfrm>
          <a:prstGeom prst="rect">
            <a:avLst/>
          </a:prstGeom>
          <a:noFill/>
        </p:spPr>
        <p:txBody>
          <a:bodyPr wrap="square" rtlCol="0">
            <a:spAutoFit/>
          </a:bodyPr>
          <a:lstStyle/>
          <a:p>
            <a:r>
              <a:rPr lang="nl-NL" sz="1013" dirty="0"/>
              <a:t>Reporting Agent</a:t>
            </a:r>
          </a:p>
        </p:txBody>
      </p:sp>
      <p:sp>
        <p:nvSpPr>
          <p:cNvPr id="39" name="TextBox 38"/>
          <p:cNvSpPr txBox="1"/>
          <p:nvPr/>
        </p:nvSpPr>
        <p:spPr>
          <a:xfrm>
            <a:off x="2895999" y="1216018"/>
            <a:ext cx="565206" cy="265586"/>
          </a:xfrm>
          <a:prstGeom prst="rect">
            <a:avLst/>
          </a:prstGeom>
          <a:noFill/>
        </p:spPr>
        <p:txBody>
          <a:bodyPr wrap="square" rtlCol="0">
            <a:spAutoFit/>
          </a:bodyPr>
          <a:lstStyle/>
          <a:p>
            <a:r>
              <a:rPr lang="nl-NL" sz="563" dirty="0"/>
              <a:t>Publish on </a:t>
            </a:r>
            <a:r>
              <a:rPr lang="nl-NL" sz="563" dirty="0" smtClean="0"/>
              <a:t>website</a:t>
            </a:r>
            <a:endParaRPr lang="nl-NL" sz="563" dirty="0"/>
          </a:p>
        </p:txBody>
      </p:sp>
      <p:sp>
        <p:nvSpPr>
          <p:cNvPr id="23" name="AutoShape 17"/>
          <p:cNvSpPr>
            <a:spLocks noChangeAspect="1" noChangeArrowheads="1" noTextEdit="1"/>
          </p:cNvSpPr>
          <p:nvPr/>
        </p:nvSpPr>
        <p:spPr bwMode="auto">
          <a:xfrm>
            <a:off x="6153443" y="1111451"/>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31" name="Freeform 21"/>
          <p:cNvSpPr>
            <a:spLocks/>
          </p:cNvSpPr>
          <p:nvPr/>
        </p:nvSpPr>
        <p:spPr bwMode="auto">
          <a:xfrm>
            <a:off x="6721128"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58" name="Freeform 24"/>
          <p:cNvSpPr>
            <a:spLocks/>
          </p:cNvSpPr>
          <p:nvPr/>
        </p:nvSpPr>
        <p:spPr bwMode="auto">
          <a:xfrm>
            <a:off x="6177573"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64" name="Rectangle 26"/>
          <p:cNvSpPr>
            <a:spLocks noChangeArrowheads="1"/>
          </p:cNvSpPr>
          <p:nvPr/>
        </p:nvSpPr>
        <p:spPr bwMode="auto">
          <a:xfrm>
            <a:off x="6271552" y="1255517"/>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268" name="Rectangle 27"/>
          <p:cNvSpPr>
            <a:spLocks noChangeArrowheads="1"/>
          </p:cNvSpPr>
          <p:nvPr/>
        </p:nvSpPr>
        <p:spPr bwMode="auto">
          <a:xfrm>
            <a:off x="6519200" y="1255517"/>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273" name="Freeform 33"/>
          <p:cNvSpPr>
            <a:spLocks/>
          </p:cNvSpPr>
          <p:nvPr/>
        </p:nvSpPr>
        <p:spPr bwMode="auto">
          <a:xfrm>
            <a:off x="5073957" y="1733167"/>
            <a:ext cx="606195" cy="479230"/>
          </a:xfrm>
          <a:custGeom>
            <a:avLst/>
            <a:gdLst>
              <a:gd name="T0" fmla="*/ 0 w 20312"/>
              <a:gd name="T1" fmla="*/ 1390 h 8336"/>
              <a:gd name="T2" fmla="*/ 1390 w 20312"/>
              <a:gd name="T3" fmla="*/ 0 h 8336"/>
              <a:gd name="T4" fmla="*/ 18923 w 20312"/>
              <a:gd name="T5" fmla="*/ 0 h 8336"/>
              <a:gd name="T6" fmla="*/ 20312 w 20312"/>
              <a:gd name="T7" fmla="*/ 1390 h 8336"/>
              <a:gd name="T8" fmla="*/ 20312 w 20312"/>
              <a:gd name="T9" fmla="*/ 6947 h 8336"/>
              <a:gd name="T10" fmla="*/ 18923 w 20312"/>
              <a:gd name="T11" fmla="*/ 8336 h 8336"/>
              <a:gd name="T12" fmla="*/ 1390 w 20312"/>
              <a:gd name="T13" fmla="*/ 8336 h 8336"/>
              <a:gd name="T14" fmla="*/ 0 w 20312"/>
              <a:gd name="T15" fmla="*/ 6947 h 8336"/>
              <a:gd name="T16" fmla="*/ 0 w 20312"/>
              <a:gd name="T17" fmla="*/ 1390 h 8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12" h="8336">
                <a:moveTo>
                  <a:pt x="0" y="1390"/>
                </a:moveTo>
                <a:cubicBezTo>
                  <a:pt x="0" y="623"/>
                  <a:pt x="623" y="0"/>
                  <a:pt x="1390" y="0"/>
                </a:cubicBezTo>
                <a:lnTo>
                  <a:pt x="18923" y="0"/>
                </a:lnTo>
                <a:cubicBezTo>
                  <a:pt x="19690" y="0"/>
                  <a:pt x="20312" y="623"/>
                  <a:pt x="20312" y="1390"/>
                </a:cubicBezTo>
                <a:lnTo>
                  <a:pt x="20312" y="6947"/>
                </a:lnTo>
                <a:cubicBezTo>
                  <a:pt x="20312" y="7714"/>
                  <a:pt x="19690" y="8336"/>
                  <a:pt x="18923" y="8336"/>
                </a:cubicBezTo>
                <a:lnTo>
                  <a:pt x="1390" y="8336"/>
                </a:lnTo>
                <a:cubicBezTo>
                  <a:pt x="623" y="8336"/>
                  <a:pt x="0" y="7714"/>
                  <a:pt x="0" y="6947"/>
                </a:cubicBezTo>
                <a:lnTo>
                  <a:pt x="0" y="1390"/>
                </a:lnTo>
                <a:close/>
              </a:path>
            </a:pathLst>
          </a:custGeom>
          <a:solidFill>
            <a:srgbClr val="5B9BD5"/>
          </a:solidFill>
          <a:ln w="0">
            <a:solidFill>
              <a:srgbClr val="000000"/>
            </a:solidFill>
            <a:prstDash val="solid"/>
            <a:round/>
            <a:headEnd/>
            <a:tailEnd/>
          </a:ln>
          <a:extLst/>
        </p:spPr>
        <p:txBody>
          <a:bodyPr vert="horz" wrap="square" lIns="68580" tIns="34290" rIns="68580" bIns="34290" numCol="1" anchor="t" anchorCtr="0" compatLnSpc="1">
            <a:prstTxWarp prst="textNoShape">
              <a:avLst/>
            </a:prstTxWarp>
          </a:bodyPr>
          <a:lstStyle/>
          <a:p>
            <a:endParaRPr lang="nl-NL" sz="1350"/>
          </a:p>
        </p:txBody>
      </p:sp>
      <p:sp>
        <p:nvSpPr>
          <p:cNvPr id="47" name="Rectangle 55"/>
          <p:cNvSpPr>
            <a:spLocks noChangeArrowheads="1"/>
          </p:cNvSpPr>
          <p:nvPr/>
        </p:nvSpPr>
        <p:spPr bwMode="auto">
          <a:xfrm>
            <a:off x="5094587" y="1833136"/>
            <a:ext cx="5818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nl-NL" altLang="nl-NL" sz="800" dirty="0">
                <a:solidFill>
                  <a:schemeClr val="bg1"/>
                </a:solidFill>
                <a:latin typeface="Calibri" panose="020F0502020204030204" pitchFamily="34" charset="0"/>
              </a:rPr>
              <a:t>Agreement &amp; </a:t>
            </a:r>
            <a:r>
              <a:rPr lang="nl-NL" altLang="nl-NL" sz="800" dirty="0" smtClean="0">
                <a:solidFill>
                  <a:schemeClr val="bg1"/>
                </a:solidFill>
                <a:latin typeface="Calibri" panose="020F0502020204030204" pitchFamily="34" charset="0"/>
              </a:rPr>
              <a:t/>
            </a:r>
            <a:br>
              <a:rPr lang="nl-NL" altLang="nl-NL" sz="800" dirty="0" smtClean="0">
                <a:solidFill>
                  <a:schemeClr val="bg1"/>
                </a:solidFill>
                <a:latin typeface="Calibri" panose="020F0502020204030204" pitchFamily="34" charset="0"/>
              </a:rPr>
            </a:br>
            <a:r>
              <a:rPr lang="nl-NL" altLang="nl-NL" sz="800" dirty="0" err="1" smtClean="0">
                <a:solidFill>
                  <a:schemeClr val="bg1"/>
                </a:solidFill>
                <a:latin typeface="Calibri" panose="020F0502020204030204" pitchFamily="34" charset="0"/>
              </a:rPr>
              <a:t>Obligations</a:t>
            </a:r>
            <a:endParaRPr lang="nl-NL" altLang="nl-NL" sz="1600" dirty="0">
              <a:solidFill>
                <a:schemeClr val="bg1"/>
              </a:solidFill>
            </a:endParaRPr>
          </a:p>
        </p:txBody>
      </p:sp>
      <p:cxnSp>
        <p:nvCxnSpPr>
          <p:cNvPr id="85" name="Straight Arrow Connector 84"/>
          <p:cNvCxnSpPr/>
          <p:nvPr/>
        </p:nvCxnSpPr>
        <p:spPr>
          <a:xfrm flipH="1">
            <a:off x="2704529" y="3006790"/>
            <a:ext cx="62678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2953782" y="3407660"/>
            <a:ext cx="755064" cy="570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Technical</a:t>
            </a:r>
            <a:br>
              <a:rPr lang="nl-NL" sz="675" dirty="0" smtClean="0"/>
            </a:br>
            <a:r>
              <a:rPr lang="nl-NL" sz="675" dirty="0" err="1" smtClean="0"/>
              <a:t>Validations</a:t>
            </a:r>
            <a:endParaRPr lang="nl-NL" sz="675" dirty="0"/>
          </a:p>
        </p:txBody>
      </p:sp>
      <p:sp>
        <p:nvSpPr>
          <p:cNvPr id="103" name="Title 1"/>
          <p:cNvSpPr txBox="1">
            <a:spLocks/>
          </p:cNvSpPr>
          <p:nvPr/>
        </p:nvSpPr>
        <p:spPr>
          <a:xfrm>
            <a:off x="155190" y="37981"/>
            <a:ext cx="8817360" cy="730110"/>
          </a:xfrm>
          <a:prstGeom prst="rect">
            <a:avLst/>
          </a:prstGeom>
        </p:spPr>
        <p:txBody>
          <a:bodyPr vert="horz" lIns="0" tIns="0" rIns="0" bIns="0" rtlCol="0" anchor="t" anchorCtr="0">
            <a:noAutofit/>
          </a:bodyPr>
          <a:lstStyle>
            <a:defPPr>
              <a:defRPr lang="nl-NL"/>
            </a:defPPr>
            <a:lvl1pPr>
              <a:lnSpc>
                <a:spcPts val="3750"/>
              </a:lnSpc>
              <a:spcBef>
                <a:spcPct val="0"/>
              </a:spcBef>
              <a:buNone/>
              <a:defRPr sz="3000">
                <a:latin typeface="+mj-lt"/>
                <a:ea typeface="+mj-ea"/>
                <a:cs typeface="+mj-cs"/>
              </a:defRPr>
            </a:lvl1pPr>
          </a:lstStyle>
          <a:p>
            <a:r>
              <a:rPr lang="en-GB" sz="1800" i="1" dirty="0"/>
              <a:t>Managed data collection, validation, integration </a:t>
            </a:r>
            <a:r>
              <a:rPr lang="en-GB" sz="1800" i="1" dirty="0" smtClean="0"/>
              <a:t>and dissemination</a:t>
            </a:r>
            <a:endParaRPr lang="en-GB" sz="1800" i="1" dirty="0"/>
          </a:p>
        </p:txBody>
      </p:sp>
      <p:sp>
        <p:nvSpPr>
          <p:cNvPr id="104" name="TextBox 103"/>
          <p:cNvSpPr txBox="1"/>
          <p:nvPr/>
        </p:nvSpPr>
        <p:spPr>
          <a:xfrm>
            <a:off x="80770" y="456899"/>
            <a:ext cx="7706110" cy="261610"/>
          </a:xfrm>
          <a:prstGeom prst="rect">
            <a:avLst/>
          </a:prstGeom>
          <a:noFill/>
        </p:spPr>
        <p:txBody>
          <a:bodyPr wrap="square" rtlCol="0">
            <a:spAutoFit/>
          </a:bodyPr>
          <a:lstStyle/>
          <a:p>
            <a:r>
              <a:rPr lang="nl-NL" sz="1100" i="1" dirty="0" smtClean="0"/>
              <a:t>A production line in the DNB Data Factory for </a:t>
            </a:r>
            <a:r>
              <a:rPr lang="nl-NL" sz="1100" i="1" dirty="0" err="1" smtClean="0"/>
              <a:t>any</a:t>
            </a:r>
            <a:r>
              <a:rPr lang="nl-NL" sz="1100" i="1" dirty="0" smtClean="0"/>
              <a:t> data delivery</a:t>
            </a:r>
            <a:endParaRPr lang="nl-NL" sz="1100" i="1" dirty="0"/>
          </a:p>
        </p:txBody>
      </p:sp>
      <p:sp>
        <p:nvSpPr>
          <p:cNvPr id="101" name="Rectangle 100"/>
          <p:cNvSpPr/>
          <p:nvPr/>
        </p:nvSpPr>
        <p:spPr>
          <a:xfrm>
            <a:off x="2692591" y="2698182"/>
            <a:ext cx="1264572" cy="134102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06" name="TextBox 105"/>
          <p:cNvSpPr txBox="1"/>
          <p:nvPr/>
        </p:nvSpPr>
        <p:spPr>
          <a:xfrm>
            <a:off x="4615844" y="943941"/>
            <a:ext cx="739040" cy="248209"/>
          </a:xfrm>
          <a:prstGeom prst="rect">
            <a:avLst/>
          </a:prstGeom>
          <a:noFill/>
        </p:spPr>
        <p:txBody>
          <a:bodyPr wrap="square" rtlCol="0">
            <a:spAutoFit/>
          </a:bodyPr>
          <a:lstStyle/>
          <a:p>
            <a:r>
              <a:rPr lang="nl-NL" sz="1013" dirty="0"/>
              <a:t>DNB</a:t>
            </a:r>
          </a:p>
        </p:txBody>
      </p:sp>
      <p:grpSp>
        <p:nvGrpSpPr>
          <p:cNvPr id="36" name="Group 35"/>
          <p:cNvGrpSpPr/>
          <p:nvPr/>
        </p:nvGrpSpPr>
        <p:grpSpPr>
          <a:xfrm>
            <a:off x="6155983" y="1115023"/>
            <a:ext cx="1623644" cy="486966"/>
            <a:chOff x="5997743" y="1111793"/>
            <a:chExt cx="1623644" cy="486966"/>
          </a:xfrm>
        </p:grpSpPr>
        <p:sp>
          <p:nvSpPr>
            <p:cNvPr id="25"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30"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256"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57"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259"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69"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270"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4" name="Folded Corner 3"/>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sp>
        <p:nvSpPr>
          <p:cNvPr id="124" name="AutoShape 17"/>
          <p:cNvSpPr>
            <a:spLocks noChangeAspect="1" noChangeArrowheads="1" noTextEdit="1"/>
          </p:cNvSpPr>
          <p:nvPr/>
        </p:nvSpPr>
        <p:spPr bwMode="auto">
          <a:xfrm>
            <a:off x="319728" y="1153159"/>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25" name="Freeform 21"/>
          <p:cNvSpPr>
            <a:spLocks/>
          </p:cNvSpPr>
          <p:nvPr/>
        </p:nvSpPr>
        <p:spPr bwMode="auto">
          <a:xfrm>
            <a:off x="887413"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6" name="Freeform 24"/>
          <p:cNvSpPr>
            <a:spLocks/>
          </p:cNvSpPr>
          <p:nvPr/>
        </p:nvSpPr>
        <p:spPr bwMode="auto">
          <a:xfrm>
            <a:off x="343858"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8" name="Rectangle 26"/>
          <p:cNvSpPr>
            <a:spLocks noChangeArrowheads="1"/>
          </p:cNvSpPr>
          <p:nvPr/>
        </p:nvSpPr>
        <p:spPr bwMode="auto">
          <a:xfrm>
            <a:off x="437837" y="1297225"/>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129" name="Rectangle 27"/>
          <p:cNvSpPr>
            <a:spLocks noChangeArrowheads="1"/>
          </p:cNvSpPr>
          <p:nvPr/>
        </p:nvSpPr>
        <p:spPr bwMode="auto">
          <a:xfrm>
            <a:off x="685485" y="1297225"/>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grpSp>
        <p:nvGrpSpPr>
          <p:cNvPr id="131" name="Group 130"/>
          <p:cNvGrpSpPr/>
          <p:nvPr/>
        </p:nvGrpSpPr>
        <p:grpSpPr>
          <a:xfrm>
            <a:off x="322268" y="1156731"/>
            <a:ext cx="1623644" cy="486966"/>
            <a:chOff x="5997743" y="1111793"/>
            <a:chExt cx="1623644" cy="486966"/>
          </a:xfrm>
        </p:grpSpPr>
        <p:sp>
          <p:nvSpPr>
            <p:cNvPr id="132"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3"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134"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5"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136"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7"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138"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143" name="Folded Corner 142"/>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sp>
        <p:nvSpPr>
          <p:cNvPr id="50" name="Folded Corner 49"/>
          <p:cNvSpPr/>
          <p:nvPr/>
        </p:nvSpPr>
        <p:spPr>
          <a:xfrm>
            <a:off x="2162658" y="3404775"/>
            <a:ext cx="420526" cy="57328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smtClean="0"/>
              <a:t>RRE</a:t>
            </a:r>
            <a:endParaRPr lang="nl-NL" sz="800" dirty="0"/>
          </a:p>
        </p:txBody>
      </p:sp>
      <p:cxnSp>
        <p:nvCxnSpPr>
          <p:cNvPr id="150" name="Straight Arrow Connector 149"/>
          <p:cNvCxnSpPr>
            <a:stCxn id="50" idx="3"/>
            <a:endCxn id="86" idx="1"/>
          </p:cNvCxnSpPr>
          <p:nvPr/>
        </p:nvCxnSpPr>
        <p:spPr>
          <a:xfrm>
            <a:off x="2583184" y="3691418"/>
            <a:ext cx="370598" cy="14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4" name="Folded Corner 153"/>
          <p:cNvSpPr/>
          <p:nvPr/>
        </p:nvSpPr>
        <p:spPr>
          <a:xfrm>
            <a:off x="2042161" y="2893937"/>
            <a:ext cx="611567" cy="24147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err="1"/>
              <a:t>Validation</a:t>
            </a:r>
            <a:r>
              <a:rPr lang="nl-NL" sz="675" dirty="0"/>
              <a:t> </a:t>
            </a:r>
            <a:r>
              <a:rPr lang="nl-NL" sz="675" dirty="0" err="1"/>
              <a:t>result</a:t>
            </a:r>
            <a:endParaRPr lang="nl-NL" sz="675" dirty="0"/>
          </a:p>
        </p:txBody>
      </p:sp>
      <p:cxnSp>
        <p:nvCxnSpPr>
          <p:cNvPr id="62" name="Straight Connector 61"/>
          <p:cNvCxnSpPr>
            <a:endCxn id="86" idx="0"/>
          </p:cNvCxnSpPr>
          <p:nvPr/>
        </p:nvCxnSpPr>
        <p:spPr>
          <a:xfrm>
            <a:off x="3331314" y="3014673"/>
            <a:ext cx="0" cy="392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a:off x="1660560" y="3006992"/>
            <a:ext cx="381074" cy="10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a:off x="3708846" y="3692139"/>
            <a:ext cx="46574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4604101" y="3688981"/>
            <a:ext cx="370598" cy="25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8" name="Rounded Rectangle 177"/>
          <p:cNvSpPr/>
          <p:nvPr/>
        </p:nvSpPr>
        <p:spPr>
          <a:xfrm>
            <a:off x="5585191" y="3227727"/>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err="1" smtClean="0"/>
              <a:t>Administrative</a:t>
            </a:r>
            <a:r>
              <a:rPr lang="nl-NL" sz="675" dirty="0" smtClean="0"/>
              <a:t/>
            </a:r>
            <a:br>
              <a:rPr lang="nl-NL" sz="675" dirty="0" smtClean="0"/>
            </a:br>
            <a:r>
              <a:rPr lang="nl-NL" sz="675" dirty="0" err="1" smtClean="0"/>
              <a:t>Validations</a:t>
            </a:r>
            <a:endParaRPr lang="nl-NL" sz="675" dirty="0"/>
          </a:p>
        </p:txBody>
      </p:sp>
      <p:sp>
        <p:nvSpPr>
          <p:cNvPr id="179" name="Rounded Rectangle 178"/>
          <p:cNvSpPr/>
          <p:nvPr/>
        </p:nvSpPr>
        <p:spPr>
          <a:xfrm>
            <a:off x="6135687" y="2920511"/>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Post-</a:t>
            </a:r>
            <a:r>
              <a:rPr lang="nl-NL" sz="675" dirty="0" err="1" smtClean="0"/>
              <a:t>technical</a:t>
            </a:r>
            <a:r>
              <a:rPr lang="nl-NL" sz="675" dirty="0" smtClean="0"/>
              <a:t/>
            </a:r>
            <a:br>
              <a:rPr lang="nl-NL" sz="675" dirty="0" smtClean="0"/>
            </a:br>
            <a:r>
              <a:rPr lang="nl-NL" sz="675" dirty="0" err="1" smtClean="0"/>
              <a:t>Validations</a:t>
            </a:r>
            <a:endParaRPr lang="nl-NL" sz="675" dirty="0"/>
          </a:p>
        </p:txBody>
      </p:sp>
      <p:sp>
        <p:nvSpPr>
          <p:cNvPr id="180" name="Rounded Rectangle 179"/>
          <p:cNvSpPr/>
          <p:nvPr/>
        </p:nvSpPr>
        <p:spPr>
          <a:xfrm>
            <a:off x="6721128" y="2595307"/>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err="1" smtClean="0"/>
              <a:t>Logical</a:t>
            </a:r>
            <a:r>
              <a:rPr lang="nl-NL" sz="675" dirty="0" smtClean="0"/>
              <a:t/>
            </a:r>
            <a:br>
              <a:rPr lang="nl-NL" sz="675" dirty="0" smtClean="0"/>
            </a:br>
            <a:r>
              <a:rPr lang="nl-NL" sz="675" dirty="0" err="1" smtClean="0"/>
              <a:t>Validations</a:t>
            </a:r>
            <a:endParaRPr lang="nl-NL" sz="675" dirty="0"/>
          </a:p>
        </p:txBody>
      </p:sp>
      <p:sp>
        <p:nvSpPr>
          <p:cNvPr id="181" name="Rounded Rectangle 180"/>
          <p:cNvSpPr/>
          <p:nvPr/>
        </p:nvSpPr>
        <p:spPr>
          <a:xfrm>
            <a:off x="4998730" y="3534229"/>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Pre-</a:t>
            </a:r>
            <a:r>
              <a:rPr lang="nl-NL" sz="675" dirty="0" err="1" smtClean="0"/>
              <a:t>technical</a:t>
            </a:r>
            <a:r>
              <a:rPr lang="nl-NL" sz="675" dirty="0" smtClean="0"/>
              <a:t/>
            </a:r>
            <a:br>
              <a:rPr lang="nl-NL" sz="675" dirty="0" smtClean="0"/>
            </a:br>
            <a:r>
              <a:rPr lang="nl-NL" sz="675" dirty="0" err="1" smtClean="0"/>
              <a:t>Validations</a:t>
            </a:r>
            <a:endParaRPr lang="nl-NL" sz="675" dirty="0"/>
          </a:p>
        </p:txBody>
      </p:sp>
      <p:sp>
        <p:nvSpPr>
          <p:cNvPr id="190" name="Folded Corner 189"/>
          <p:cNvSpPr/>
          <p:nvPr/>
        </p:nvSpPr>
        <p:spPr>
          <a:xfrm>
            <a:off x="4183575" y="3398811"/>
            <a:ext cx="420526" cy="57328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smtClean="0"/>
              <a:t>RRE</a:t>
            </a:r>
            <a:endParaRPr lang="nl-NL" sz="800" dirty="0"/>
          </a:p>
        </p:txBody>
      </p:sp>
      <p:cxnSp>
        <p:nvCxnSpPr>
          <p:cNvPr id="192" name="Straight Arrow Connector 191"/>
          <p:cNvCxnSpPr/>
          <p:nvPr/>
        </p:nvCxnSpPr>
        <p:spPr>
          <a:xfrm flipH="1" flipV="1">
            <a:off x="3832536" y="3134218"/>
            <a:ext cx="1566616" cy="65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Flowchart: Magnetic Disk 86"/>
          <p:cNvSpPr/>
          <p:nvPr/>
        </p:nvSpPr>
        <p:spPr>
          <a:xfrm>
            <a:off x="3430473" y="2948565"/>
            <a:ext cx="399954" cy="39651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97" name="Straight Arrow Connector 196"/>
          <p:cNvCxnSpPr/>
          <p:nvPr/>
        </p:nvCxnSpPr>
        <p:spPr>
          <a:xfrm flipH="1" flipV="1">
            <a:off x="1733828" y="2338326"/>
            <a:ext cx="5825995" cy="2073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5972688" y="2338260"/>
            <a:ext cx="7137" cy="872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endCxn id="179" idx="0"/>
          </p:cNvCxnSpPr>
          <p:nvPr/>
        </p:nvCxnSpPr>
        <p:spPr>
          <a:xfrm>
            <a:off x="6549680" y="2346113"/>
            <a:ext cx="5355" cy="574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a:endCxn id="180" idx="0"/>
          </p:cNvCxnSpPr>
          <p:nvPr/>
        </p:nvCxnSpPr>
        <p:spPr>
          <a:xfrm>
            <a:off x="7140475" y="2366613"/>
            <a:ext cx="1" cy="228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5697108" y="1962820"/>
            <a:ext cx="1869993" cy="9962"/>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1761312" y="1983510"/>
            <a:ext cx="3312083" cy="10604"/>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399152" y="3134218"/>
            <a:ext cx="2109" cy="3941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3887337" y="2974986"/>
            <a:ext cx="1053783" cy="184666"/>
          </a:xfrm>
          <a:prstGeom prst="rect">
            <a:avLst/>
          </a:prstGeom>
          <a:noFill/>
        </p:spPr>
        <p:txBody>
          <a:bodyPr wrap="square" rtlCol="0">
            <a:spAutoFit/>
          </a:bodyPr>
          <a:lstStyle/>
          <a:p>
            <a:r>
              <a:rPr lang="nl-NL" sz="600" dirty="0" smtClean="0">
                <a:solidFill>
                  <a:srgbClr val="FF0000"/>
                </a:solidFill>
              </a:rPr>
              <a:t>Status 400 / 410</a:t>
            </a:r>
            <a:endParaRPr lang="nl-NL" sz="600" dirty="0">
              <a:solidFill>
                <a:srgbClr val="FF0000"/>
              </a:solidFill>
            </a:endParaRPr>
          </a:p>
        </p:txBody>
      </p:sp>
      <p:sp>
        <p:nvSpPr>
          <p:cNvPr id="94" name="TextBox 93"/>
          <p:cNvSpPr txBox="1"/>
          <p:nvPr/>
        </p:nvSpPr>
        <p:spPr>
          <a:xfrm>
            <a:off x="490237" y="2412500"/>
            <a:ext cx="1539751" cy="276999"/>
          </a:xfrm>
          <a:prstGeom prst="rect">
            <a:avLst/>
          </a:prstGeom>
          <a:noFill/>
        </p:spPr>
        <p:txBody>
          <a:bodyPr wrap="square" rtlCol="0">
            <a:spAutoFit/>
          </a:bodyPr>
          <a:lstStyle/>
          <a:p>
            <a:r>
              <a:rPr lang="en-US" sz="600" b="1" dirty="0">
                <a:solidFill>
                  <a:srgbClr val="FF0000"/>
                </a:solidFill>
              </a:rPr>
              <a:t>Status obligation =</a:t>
            </a:r>
            <a:r>
              <a:rPr lang="en-US" sz="600" b="1" dirty="0" smtClean="0">
                <a:solidFill>
                  <a:srgbClr val="FF0000"/>
                </a:solidFill>
              </a:rPr>
              <a:t>Open </a:t>
            </a:r>
            <a:br>
              <a:rPr lang="en-US" sz="600" b="1" dirty="0" smtClean="0">
                <a:solidFill>
                  <a:srgbClr val="FF0000"/>
                </a:solidFill>
              </a:rPr>
            </a:br>
            <a:r>
              <a:rPr lang="en-US" sz="600" b="1" dirty="0" smtClean="0">
                <a:solidFill>
                  <a:srgbClr val="FF0000"/>
                </a:solidFill>
              </a:rPr>
              <a:t>Status Delivery = Not Accepted</a:t>
            </a:r>
            <a:endParaRPr lang="en-US" sz="600" b="1" dirty="0">
              <a:solidFill>
                <a:srgbClr val="FF0000"/>
              </a:solidFill>
            </a:endParaRPr>
          </a:p>
        </p:txBody>
      </p:sp>
      <p:sp>
        <p:nvSpPr>
          <p:cNvPr id="95" name="TextBox 94"/>
          <p:cNvSpPr txBox="1"/>
          <p:nvPr/>
        </p:nvSpPr>
        <p:spPr>
          <a:xfrm>
            <a:off x="7521916" y="2412500"/>
            <a:ext cx="1579043" cy="276999"/>
          </a:xfrm>
          <a:prstGeom prst="rect">
            <a:avLst/>
          </a:prstGeom>
          <a:noFill/>
        </p:spPr>
        <p:txBody>
          <a:bodyPr wrap="square" rtlCol="0">
            <a:spAutoFit/>
          </a:bodyPr>
          <a:lstStyle/>
          <a:p>
            <a:r>
              <a:rPr lang="en-US" sz="600" b="1" dirty="0">
                <a:solidFill>
                  <a:srgbClr val="FF0000"/>
                </a:solidFill>
              </a:rPr>
              <a:t>Status obligation =</a:t>
            </a:r>
            <a:r>
              <a:rPr lang="en-US" sz="600" b="1" dirty="0" smtClean="0">
                <a:solidFill>
                  <a:srgbClr val="FF0000"/>
                </a:solidFill>
              </a:rPr>
              <a:t>Open</a:t>
            </a:r>
            <a:br>
              <a:rPr lang="en-US" sz="600" b="1" dirty="0" smtClean="0">
                <a:solidFill>
                  <a:srgbClr val="FF0000"/>
                </a:solidFill>
              </a:rPr>
            </a:br>
            <a:r>
              <a:rPr lang="en-US" sz="600" b="1" dirty="0" smtClean="0">
                <a:solidFill>
                  <a:srgbClr val="FF0000"/>
                </a:solidFill>
              </a:rPr>
              <a:t>Status Delivery= Not Accepted</a:t>
            </a:r>
            <a:endParaRPr lang="en-US" sz="600" b="1" dirty="0">
              <a:solidFill>
                <a:srgbClr val="FF0000"/>
              </a:solidFill>
            </a:endParaRPr>
          </a:p>
        </p:txBody>
      </p:sp>
      <p:sp>
        <p:nvSpPr>
          <p:cNvPr id="3" name="TextBox 2"/>
          <p:cNvSpPr txBox="1"/>
          <p:nvPr/>
        </p:nvSpPr>
        <p:spPr>
          <a:xfrm>
            <a:off x="7261525" y="3320696"/>
            <a:ext cx="1640852" cy="507831"/>
          </a:xfrm>
          <a:prstGeom prst="rect">
            <a:avLst/>
          </a:prstGeom>
          <a:noFill/>
        </p:spPr>
        <p:txBody>
          <a:bodyPr wrap="square" rtlCol="0">
            <a:spAutoFit/>
          </a:bodyPr>
          <a:lstStyle/>
          <a:p>
            <a:r>
              <a:rPr lang="nl-NL" sz="900" dirty="0" smtClean="0"/>
              <a:t>Delivery not </a:t>
            </a:r>
            <a:r>
              <a:rPr lang="nl-NL" sz="900" dirty="0" err="1" smtClean="0"/>
              <a:t>accepted</a:t>
            </a:r>
            <a:r>
              <a:rPr lang="nl-NL" sz="900" dirty="0" smtClean="0"/>
              <a:t>, correct </a:t>
            </a:r>
            <a:r>
              <a:rPr lang="nl-NL" sz="900" dirty="0" err="1" smtClean="0"/>
              <a:t>and</a:t>
            </a:r>
            <a:r>
              <a:rPr lang="nl-NL" sz="900" dirty="0" smtClean="0"/>
              <a:t> </a:t>
            </a:r>
            <a:r>
              <a:rPr lang="nl-NL" sz="900" dirty="0" err="1" smtClean="0"/>
              <a:t>resumbmit</a:t>
            </a:r>
            <a:r>
              <a:rPr lang="nl-NL" sz="900" dirty="0"/>
              <a:t> </a:t>
            </a:r>
            <a:r>
              <a:rPr lang="nl-NL" sz="900" dirty="0" smtClean="0"/>
              <a:t>(</a:t>
            </a:r>
            <a:r>
              <a:rPr lang="nl-NL" sz="900" dirty="0" err="1" smtClean="0"/>
              <a:t>same</a:t>
            </a:r>
            <a:r>
              <a:rPr lang="nl-NL" sz="900" dirty="0" smtClean="0"/>
              <a:t> </a:t>
            </a:r>
            <a:r>
              <a:rPr lang="nl-NL" sz="900" dirty="0" err="1" smtClean="0"/>
              <a:t>obligation</a:t>
            </a:r>
            <a:r>
              <a:rPr lang="nl-NL" sz="900" dirty="0" smtClean="0"/>
              <a:t>)</a:t>
            </a:r>
            <a:endParaRPr lang="nl-NL" sz="900" dirty="0"/>
          </a:p>
        </p:txBody>
      </p:sp>
      <p:sp>
        <p:nvSpPr>
          <p:cNvPr id="96" name="TextBox 95"/>
          <p:cNvSpPr txBox="1"/>
          <p:nvPr/>
        </p:nvSpPr>
        <p:spPr>
          <a:xfrm>
            <a:off x="8436189" y="2950873"/>
            <a:ext cx="493884" cy="507831"/>
          </a:xfrm>
          <a:prstGeom prst="rect">
            <a:avLst/>
          </a:prstGeom>
          <a:noFill/>
        </p:spPr>
        <p:txBody>
          <a:bodyPr wrap="square" rtlCol="0">
            <a:spAutoFit/>
          </a:bodyPr>
          <a:lstStyle/>
          <a:p>
            <a:r>
              <a:rPr lang="en-US" sz="2700" b="1" dirty="0">
                <a:solidFill>
                  <a:srgbClr val="FF0000"/>
                </a:solidFill>
              </a:rPr>
              <a:t>X</a:t>
            </a:r>
            <a:endParaRPr lang="nl-NL" sz="2700" b="1" dirty="0">
              <a:solidFill>
                <a:srgbClr val="FF0000"/>
              </a:solidFill>
            </a:endParaRPr>
          </a:p>
        </p:txBody>
      </p:sp>
      <p:sp>
        <p:nvSpPr>
          <p:cNvPr id="8" name="Footer Placeholder 7"/>
          <p:cNvSpPr>
            <a:spLocks noGrp="1"/>
          </p:cNvSpPr>
          <p:nvPr>
            <p:ph type="ftr" sz="quarter" idx="11"/>
          </p:nvPr>
        </p:nvSpPr>
        <p:spPr/>
        <p:txBody>
          <a:bodyPr/>
          <a:lstStyle/>
          <a:p>
            <a:r>
              <a:rPr lang="en-US" smtClean="0"/>
              <a:t>Bos, Goes, Damhof – Statistics Department – June 2017</a:t>
            </a:r>
            <a:endParaRPr lang="nl-NL"/>
          </a:p>
        </p:txBody>
      </p:sp>
      <p:sp>
        <p:nvSpPr>
          <p:cNvPr id="9" name="Slide Number Placeholder 8"/>
          <p:cNvSpPr>
            <a:spLocks noGrp="1"/>
          </p:cNvSpPr>
          <p:nvPr>
            <p:ph type="sldNum" sz="quarter" idx="12"/>
          </p:nvPr>
        </p:nvSpPr>
        <p:spPr/>
        <p:txBody>
          <a:bodyPr/>
          <a:lstStyle/>
          <a:p>
            <a:r>
              <a:rPr lang="nl-NL" smtClean="0"/>
              <a:t>Page </a:t>
            </a:r>
            <a:fld id="{73EE6724-4521-4EF8-974D-BA1C7F9CD007}" type="slidenum">
              <a:rPr lang="nl-NL" smtClean="0"/>
              <a:pPr/>
              <a:t>33</a:t>
            </a:fld>
            <a:endParaRPr lang="nl-NL" dirty="0"/>
          </a:p>
        </p:txBody>
      </p:sp>
    </p:spTree>
    <p:extLst>
      <p:ext uri="{BB962C8B-B14F-4D97-AF65-F5344CB8AC3E}">
        <p14:creationId xmlns:p14="http://schemas.microsoft.com/office/powerpoint/2010/main" val="3785066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294" y="983357"/>
            <a:ext cx="1783128" cy="305584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4" name="Rectangle 23"/>
          <p:cNvSpPr/>
          <p:nvPr/>
        </p:nvSpPr>
        <p:spPr>
          <a:xfrm>
            <a:off x="4687412" y="983356"/>
            <a:ext cx="4268640" cy="2961373"/>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6" name="Rounded Rectangle 25"/>
          <p:cNvSpPr/>
          <p:nvPr/>
        </p:nvSpPr>
        <p:spPr>
          <a:xfrm>
            <a:off x="702260" y="1830602"/>
            <a:ext cx="1059052" cy="616799"/>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smtClean="0">
                <a:solidFill>
                  <a:schemeClr val="bg1"/>
                </a:solidFill>
              </a:rPr>
              <a:t>DNB</a:t>
            </a:r>
            <a:br>
              <a:rPr lang="nl-NL" sz="800" dirty="0" smtClean="0">
                <a:solidFill>
                  <a:schemeClr val="bg1"/>
                </a:solidFill>
              </a:rPr>
            </a:br>
            <a:r>
              <a:rPr lang="nl-NL" sz="800" dirty="0" smtClean="0">
                <a:solidFill>
                  <a:schemeClr val="bg1"/>
                </a:solidFill>
              </a:rPr>
              <a:t>Reporting</a:t>
            </a:r>
            <a:br>
              <a:rPr lang="nl-NL" sz="800" dirty="0" smtClean="0">
                <a:solidFill>
                  <a:schemeClr val="bg1"/>
                </a:solidFill>
              </a:rPr>
            </a:br>
            <a:r>
              <a:rPr lang="nl-NL" sz="800" dirty="0" smtClean="0">
                <a:solidFill>
                  <a:schemeClr val="bg1"/>
                </a:solidFill>
              </a:rPr>
              <a:t>Portal</a:t>
            </a:r>
            <a:endParaRPr lang="nl-NL" sz="800" dirty="0">
              <a:solidFill>
                <a:schemeClr val="bg1"/>
              </a:solidFill>
            </a:endParaRPr>
          </a:p>
        </p:txBody>
      </p:sp>
      <p:cxnSp>
        <p:nvCxnSpPr>
          <p:cNvPr id="151" name="Straight Arrow Connector 150"/>
          <p:cNvCxnSpPr/>
          <p:nvPr/>
        </p:nvCxnSpPr>
        <p:spPr>
          <a:xfrm flipH="1">
            <a:off x="1978803" y="1471844"/>
            <a:ext cx="4167021" cy="494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03" name="Picture 2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796" y="1809704"/>
            <a:ext cx="316210" cy="316210"/>
          </a:xfrm>
          <a:prstGeom prst="rect">
            <a:avLst/>
          </a:prstGeom>
        </p:spPr>
      </p:pic>
      <p:pic>
        <p:nvPicPr>
          <p:cNvPr id="204" name="Picture 2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037" y="3443193"/>
            <a:ext cx="672797" cy="458848"/>
          </a:xfrm>
          <a:prstGeom prst="rect">
            <a:avLst/>
          </a:prstGeom>
        </p:spPr>
      </p:pic>
      <p:sp>
        <p:nvSpPr>
          <p:cNvPr id="260" name="Rounded Rectangle 259"/>
          <p:cNvSpPr/>
          <p:nvPr/>
        </p:nvSpPr>
        <p:spPr>
          <a:xfrm>
            <a:off x="7567100" y="1827084"/>
            <a:ext cx="1059052" cy="626342"/>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a:solidFill>
                  <a:schemeClr val="bg1"/>
                </a:solidFill>
              </a:rPr>
              <a:t>DNB </a:t>
            </a:r>
            <a:br>
              <a:rPr lang="nl-NL" sz="800" dirty="0">
                <a:solidFill>
                  <a:schemeClr val="bg1"/>
                </a:solidFill>
              </a:rPr>
            </a:br>
            <a:r>
              <a:rPr lang="nl-NL" sz="800" dirty="0" err="1">
                <a:solidFill>
                  <a:schemeClr val="bg1"/>
                </a:solidFill>
              </a:rPr>
              <a:t>Process</a:t>
            </a:r>
            <a:r>
              <a:rPr lang="nl-NL" sz="800" dirty="0">
                <a:solidFill>
                  <a:schemeClr val="bg1"/>
                </a:solidFill>
              </a:rPr>
              <a:t> </a:t>
            </a:r>
            <a:r>
              <a:rPr lang="nl-NL" sz="800" dirty="0" smtClean="0">
                <a:solidFill>
                  <a:schemeClr val="bg1"/>
                </a:solidFill>
              </a:rPr>
              <a:t/>
            </a:r>
            <a:br>
              <a:rPr lang="nl-NL" sz="800" dirty="0" smtClean="0">
                <a:solidFill>
                  <a:schemeClr val="bg1"/>
                </a:solidFill>
              </a:rPr>
            </a:br>
            <a:r>
              <a:rPr lang="nl-NL" sz="800" dirty="0" smtClean="0">
                <a:solidFill>
                  <a:schemeClr val="bg1"/>
                </a:solidFill>
              </a:rPr>
              <a:t>Monitor</a:t>
            </a:r>
            <a:endParaRPr lang="nl-NL" sz="800" dirty="0">
              <a:solidFill>
                <a:schemeClr val="bg1"/>
              </a:solidFill>
            </a:endParaRPr>
          </a:p>
        </p:txBody>
      </p:sp>
      <p:pic>
        <p:nvPicPr>
          <p:cNvPr id="261" name="Picture 2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543" y="1575062"/>
            <a:ext cx="316210" cy="316210"/>
          </a:xfrm>
          <a:prstGeom prst="rect">
            <a:avLst/>
          </a:prstGeom>
        </p:spPr>
      </p:pic>
      <p:pic>
        <p:nvPicPr>
          <p:cNvPr id="262" name="Picture 2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1344" y="1563918"/>
            <a:ext cx="316210" cy="316210"/>
          </a:xfrm>
          <a:prstGeom prst="rect">
            <a:avLst/>
          </a:prstGeom>
        </p:spPr>
      </p:pic>
      <p:pic>
        <p:nvPicPr>
          <p:cNvPr id="263" name="Picture 2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2204" y="1124338"/>
            <a:ext cx="316210" cy="316210"/>
          </a:xfrm>
          <a:prstGeom prst="rect">
            <a:avLst/>
          </a:prstGeom>
        </p:spPr>
      </p:pic>
      <p:cxnSp>
        <p:nvCxnSpPr>
          <p:cNvPr id="265" name="Straight Arrow Connector 264"/>
          <p:cNvCxnSpPr>
            <a:endCxn id="50" idx="1"/>
          </p:cNvCxnSpPr>
          <p:nvPr/>
        </p:nvCxnSpPr>
        <p:spPr>
          <a:xfrm>
            <a:off x="1660560" y="3689590"/>
            <a:ext cx="502098" cy="1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46739" y="2650608"/>
            <a:ext cx="739040" cy="248209"/>
          </a:xfrm>
          <a:prstGeom prst="rect">
            <a:avLst/>
          </a:prstGeom>
          <a:noFill/>
        </p:spPr>
        <p:txBody>
          <a:bodyPr wrap="square" rtlCol="0">
            <a:spAutoFit/>
          </a:bodyPr>
          <a:lstStyle/>
          <a:p>
            <a:r>
              <a:rPr lang="nl-NL" sz="1013" dirty="0" err="1" smtClean="0"/>
              <a:t>Logius</a:t>
            </a:r>
            <a:endParaRPr lang="nl-NL" sz="1013" dirty="0"/>
          </a:p>
        </p:txBody>
      </p:sp>
      <p:sp>
        <p:nvSpPr>
          <p:cNvPr id="38" name="TextBox 37"/>
          <p:cNvSpPr txBox="1"/>
          <p:nvPr/>
        </p:nvSpPr>
        <p:spPr>
          <a:xfrm>
            <a:off x="183728" y="959196"/>
            <a:ext cx="2271365" cy="248209"/>
          </a:xfrm>
          <a:prstGeom prst="rect">
            <a:avLst/>
          </a:prstGeom>
          <a:noFill/>
        </p:spPr>
        <p:txBody>
          <a:bodyPr wrap="square" rtlCol="0">
            <a:spAutoFit/>
          </a:bodyPr>
          <a:lstStyle/>
          <a:p>
            <a:r>
              <a:rPr lang="nl-NL" sz="1013" dirty="0"/>
              <a:t>Reporting Agent</a:t>
            </a:r>
          </a:p>
        </p:txBody>
      </p:sp>
      <p:sp>
        <p:nvSpPr>
          <p:cNvPr id="39" name="TextBox 38"/>
          <p:cNvSpPr txBox="1"/>
          <p:nvPr/>
        </p:nvSpPr>
        <p:spPr>
          <a:xfrm>
            <a:off x="2895999" y="1216018"/>
            <a:ext cx="565206" cy="265586"/>
          </a:xfrm>
          <a:prstGeom prst="rect">
            <a:avLst/>
          </a:prstGeom>
          <a:noFill/>
        </p:spPr>
        <p:txBody>
          <a:bodyPr wrap="square" rtlCol="0">
            <a:spAutoFit/>
          </a:bodyPr>
          <a:lstStyle/>
          <a:p>
            <a:r>
              <a:rPr lang="nl-NL" sz="563" dirty="0"/>
              <a:t>Publish on </a:t>
            </a:r>
            <a:r>
              <a:rPr lang="nl-NL" sz="563" dirty="0" smtClean="0"/>
              <a:t>website</a:t>
            </a:r>
            <a:endParaRPr lang="nl-NL" sz="563" dirty="0"/>
          </a:p>
        </p:txBody>
      </p:sp>
      <p:sp>
        <p:nvSpPr>
          <p:cNvPr id="23" name="AutoShape 17"/>
          <p:cNvSpPr>
            <a:spLocks noChangeAspect="1" noChangeArrowheads="1" noTextEdit="1"/>
          </p:cNvSpPr>
          <p:nvPr/>
        </p:nvSpPr>
        <p:spPr bwMode="auto">
          <a:xfrm>
            <a:off x="6153443" y="1111451"/>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31" name="Freeform 21"/>
          <p:cNvSpPr>
            <a:spLocks/>
          </p:cNvSpPr>
          <p:nvPr/>
        </p:nvSpPr>
        <p:spPr bwMode="auto">
          <a:xfrm>
            <a:off x="6721128"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58" name="Freeform 24"/>
          <p:cNvSpPr>
            <a:spLocks/>
          </p:cNvSpPr>
          <p:nvPr/>
        </p:nvSpPr>
        <p:spPr bwMode="auto">
          <a:xfrm>
            <a:off x="6177573"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64" name="Rectangle 26"/>
          <p:cNvSpPr>
            <a:spLocks noChangeArrowheads="1"/>
          </p:cNvSpPr>
          <p:nvPr/>
        </p:nvSpPr>
        <p:spPr bwMode="auto">
          <a:xfrm>
            <a:off x="6271552" y="1255517"/>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268" name="Rectangle 27"/>
          <p:cNvSpPr>
            <a:spLocks noChangeArrowheads="1"/>
          </p:cNvSpPr>
          <p:nvPr/>
        </p:nvSpPr>
        <p:spPr bwMode="auto">
          <a:xfrm>
            <a:off x="6519200" y="1255517"/>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273" name="Freeform 33"/>
          <p:cNvSpPr>
            <a:spLocks/>
          </p:cNvSpPr>
          <p:nvPr/>
        </p:nvSpPr>
        <p:spPr bwMode="auto">
          <a:xfrm>
            <a:off x="5073957" y="1733167"/>
            <a:ext cx="606195" cy="479230"/>
          </a:xfrm>
          <a:custGeom>
            <a:avLst/>
            <a:gdLst>
              <a:gd name="T0" fmla="*/ 0 w 20312"/>
              <a:gd name="T1" fmla="*/ 1390 h 8336"/>
              <a:gd name="T2" fmla="*/ 1390 w 20312"/>
              <a:gd name="T3" fmla="*/ 0 h 8336"/>
              <a:gd name="T4" fmla="*/ 18923 w 20312"/>
              <a:gd name="T5" fmla="*/ 0 h 8336"/>
              <a:gd name="T6" fmla="*/ 20312 w 20312"/>
              <a:gd name="T7" fmla="*/ 1390 h 8336"/>
              <a:gd name="T8" fmla="*/ 20312 w 20312"/>
              <a:gd name="T9" fmla="*/ 6947 h 8336"/>
              <a:gd name="T10" fmla="*/ 18923 w 20312"/>
              <a:gd name="T11" fmla="*/ 8336 h 8336"/>
              <a:gd name="T12" fmla="*/ 1390 w 20312"/>
              <a:gd name="T13" fmla="*/ 8336 h 8336"/>
              <a:gd name="T14" fmla="*/ 0 w 20312"/>
              <a:gd name="T15" fmla="*/ 6947 h 8336"/>
              <a:gd name="T16" fmla="*/ 0 w 20312"/>
              <a:gd name="T17" fmla="*/ 1390 h 8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12" h="8336">
                <a:moveTo>
                  <a:pt x="0" y="1390"/>
                </a:moveTo>
                <a:cubicBezTo>
                  <a:pt x="0" y="623"/>
                  <a:pt x="623" y="0"/>
                  <a:pt x="1390" y="0"/>
                </a:cubicBezTo>
                <a:lnTo>
                  <a:pt x="18923" y="0"/>
                </a:lnTo>
                <a:cubicBezTo>
                  <a:pt x="19690" y="0"/>
                  <a:pt x="20312" y="623"/>
                  <a:pt x="20312" y="1390"/>
                </a:cubicBezTo>
                <a:lnTo>
                  <a:pt x="20312" y="6947"/>
                </a:lnTo>
                <a:cubicBezTo>
                  <a:pt x="20312" y="7714"/>
                  <a:pt x="19690" y="8336"/>
                  <a:pt x="18923" y="8336"/>
                </a:cubicBezTo>
                <a:lnTo>
                  <a:pt x="1390" y="8336"/>
                </a:lnTo>
                <a:cubicBezTo>
                  <a:pt x="623" y="8336"/>
                  <a:pt x="0" y="7714"/>
                  <a:pt x="0" y="6947"/>
                </a:cubicBezTo>
                <a:lnTo>
                  <a:pt x="0" y="1390"/>
                </a:lnTo>
                <a:close/>
              </a:path>
            </a:pathLst>
          </a:custGeom>
          <a:solidFill>
            <a:srgbClr val="5B9BD5"/>
          </a:solidFill>
          <a:ln w="0">
            <a:solidFill>
              <a:srgbClr val="000000"/>
            </a:solidFill>
            <a:prstDash val="solid"/>
            <a:round/>
            <a:headEnd/>
            <a:tailEnd/>
          </a:ln>
          <a:extLst/>
        </p:spPr>
        <p:txBody>
          <a:bodyPr vert="horz" wrap="square" lIns="68580" tIns="34290" rIns="68580" bIns="34290" numCol="1" anchor="t" anchorCtr="0" compatLnSpc="1">
            <a:prstTxWarp prst="textNoShape">
              <a:avLst/>
            </a:prstTxWarp>
          </a:bodyPr>
          <a:lstStyle/>
          <a:p>
            <a:endParaRPr lang="nl-NL" sz="1350"/>
          </a:p>
        </p:txBody>
      </p:sp>
      <p:sp>
        <p:nvSpPr>
          <p:cNvPr id="47" name="Rectangle 55"/>
          <p:cNvSpPr>
            <a:spLocks noChangeArrowheads="1"/>
          </p:cNvSpPr>
          <p:nvPr/>
        </p:nvSpPr>
        <p:spPr bwMode="auto">
          <a:xfrm>
            <a:off x="5094587" y="1833136"/>
            <a:ext cx="5818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nl-NL" altLang="nl-NL" sz="800" dirty="0">
                <a:solidFill>
                  <a:schemeClr val="bg1"/>
                </a:solidFill>
                <a:latin typeface="Calibri" panose="020F0502020204030204" pitchFamily="34" charset="0"/>
              </a:rPr>
              <a:t>Agreement &amp; </a:t>
            </a:r>
            <a:r>
              <a:rPr lang="nl-NL" altLang="nl-NL" sz="800" dirty="0" smtClean="0">
                <a:solidFill>
                  <a:schemeClr val="bg1"/>
                </a:solidFill>
                <a:latin typeface="Calibri" panose="020F0502020204030204" pitchFamily="34" charset="0"/>
              </a:rPr>
              <a:t/>
            </a:r>
            <a:br>
              <a:rPr lang="nl-NL" altLang="nl-NL" sz="800" dirty="0" smtClean="0">
                <a:solidFill>
                  <a:schemeClr val="bg1"/>
                </a:solidFill>
                <a:latin typeface="Calibri" panose="020F0502020204030204" pitchFamily="34" charset="0"/>
              </a:rPr>
            </a:br>
            <a:r>
              <a:rPr lang="nl-NL" altLang="nl-NL" sz="800" dirty="0" err="1" smtClean="0">
                <a:solidFill>
                  <a:schemeClr val="bg1"/>
                </a:solidFill>
                <a:latin typeface="Calibri" panose="020F0502020204030204" pitchFamily="34" charset="0"/>
              </a:rPr>
              <a:t>Obligations</a:t>
            </a:r>
            <a:endParaRPr lang="nl-NL" altLang="nl-NL" sz="1600" dirty="0">
              <a:solidFill>
                <a:schemeClr val="bg1"/>
              </a:solidFill>
            </a:endParaRPr>
          </a:p>
        </p:txBody>
      </p:sp>
      <p:cxnSp>
        <p:nvCxnSpPr>
          <p:cNvPr id="85" name="Straight Arrow Connector 84"/>
          <p:cNvCxnSpPr/>
          <p:nvPr/>
        </p:nvCxnSpPr>
        <p:spPr>
          <a:xfrm flipH="1">
            <a:off x="2704529" y="3006790"/>
            <a:ext cx="62678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2953782" y="3407660"/>
            <a:ext cx="755064" cy="570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Technical</a:t>
            </a:r>
            <a:br>
              <a:rPr lang="nl-NL" sz="675" dirty="0" smtClean="0"/>
            </a:br>
            <a:r>
              <a:rPr lang="nl-NL" sz="675" dirty="0" err="1" smtClean="0"/>
              <a:t>Validations</a:t>
            </a:r>
            <a:endParaRPr lang="nl-NL" sz="675" dirty="0"/>
          </a:p>
        </p:txBody>
      </p:sp>
      <p:sp>
        <p:nvSpPr>
          <p:cNvPr id="103" name="Title 1"/>
          <p:cNvSpPr txBox="1">
            <a:spLocks/>
          </p:cNvSpPr>
          <p:nvPr/>
        </p:nvSpPr>
        <p:spPr>
          <a:xfrm>
            <a:off x="155190" y="37981"/>
            <a:ext cx="8817360" cy="730110"/>
          </a:xfrm>
          <a:prstGeom prst="rect">
            <a:avLst/>
          </a:prstGeom>
        </p:spPr>
        <p:txBody>
          <a:bodyPr vert="horz" lIns="0" tIns="0" rIns="0" bIns="0" rtlCol="0" anchor="t" anchorCtr="0">
            <a:noAutofit/>
          </a:bodyPr>
          <a:lstStyle>
            <a:defPPr>
              <a:defRPr lang="nl-NL"/>
            </a:defPPr>
            <a:lvl1pPr>
              <a:lnSpc>
                <a:spcPts val="3750"/>
              </a:lnSpc>
              <a:spcBef>
                <a:spcPct val="0"/>
              </a:spcBef>
              <a:buNone/>
              <a:defRPr sz="3000">
                <a:latin typeface="+mj-lt"/>
                <a:ea typeface="+mj-ea"/>
                <a:cs typeface="+mj-cs"/>
              </a:defRPr>
            </a:lvl1pPr>
          </a:lstStyle>
          <a:p>
            <a:r>
              <a:rPr lang="en-GB" sz="1800" i="1" dirty="0"/>
              <a:t>Managed data collection, validation, integration </a:t>
            </a:r>
            <a:r>
              <a:rPr lang="en-GB" sz="1800" i="1" dirty="0" smtClean="0"/>
              <a:t>and dissemination</a:t>
            </a:r>
            <a:endParaRPr lang="en-GB" sz="1800" i="1" dirty="0"/>
          </a:p>
        </p:txBody>
      </p:sp>
      <p:sp>
        <p:nvSpPr>
          <p:cNvPr id="104" name="TextBox 103"/>
          <p:cNvSpPr txBox="1"/>
          <p:nvPr/>
        </p:nvSpPr>
        <p:spPr>
          <a:xfrm>
            <a:off x="80770" y="456899"/>
            <a:ext cx="7706110" cy="261610"/>
          </a:xfrm>
          <a:prstGeom prst="rect">
            <a:avLst/>
          </a:prstGeom>
          <a:noFill/>
        </p:spPr>
        <p:txBody>
          <a:bodyPr wrap="square" rtlCol="0">
            <a:spAutoFit/>
          </a:bodyPr>
          <a:lstStyle/>
          <a:p>
            <a:r>
              <a:rPr lang="nl-NL" sz="1100" i="1" dirty="0" smtClean="0"/>
              <a:t>A production line in the DNB Data Factory for </a:t>
            </a:r>
            <a:r>
              <a:rPr lang="nl-NL" sz="1100" i="1" dirty="0" err="1" smtClean="0"/>
              <a:t>any</a:t>
            </a:r>
            <a:r>
              <a:rPr lang="nl-NL" sz="1100" i="1" dirty="0" smtClean="0"/>
              <a:t> data delivery</a:t>
            </a:r>
            <a:endParaRPr lang="nl-NL" sz="1100" i="1" dirty="0"/>
          </a:p>
        </p:txBody>
      </p:sp>
      <p:sp>
        <p:nvSpPr>
          <p:cNvPr id="101" name="Rectangle 100"/>
          <p:cNvSpPr/>
          <p:nvPr/>
        </p:nvSpPr>
        <p:spPr>
          <a:xfrm>
            <a:off x="2692591" y="2698182"/>
            <a:ext cx="1264572" cy="134102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06" name="TextBox 105"/>
          <p:cNvSpPr txBox="1"/>
          <p:nvPr/>
        </p:nvSpPr>
        <p:spPr>
          <a:xfrm>
            <a:off x="4615844" y="943941"/>
            <a:ext cx="739040" cy="248209"/>
          </a:xfrm>
          <a:prstGeom prst="rect">
            <a:avLst/>
          </a:prstGeom>
          <a:noFill/>
        </p:spPr>
        <p:txBody>
          <a:bodyPr wrap="square" rtlCol="0">
            <a:spAutoFit/>
          </a:bodyPr>
          <a:lstStyle/>
          <a:p>
            <a:r>
              <a:rPr lang="nl-NL" sz="1013" dirty="0"/>
              <a:t>DNB</a:t>
            </a:r>
          </a:p>
        </p:txBody>
      </p:sp>
      <p:grpSp>
        <p:nvGrpSpPr>
          <p:cNvPr id="36" name="Group 35"/>
          <p:cNvGrpSpPr/>
          <p:nvPr/>
        </p:nvGrpSpPr>
        <p:grpSpPr>
          <a:xfrm>
            <a:off x="6155983" y="1115023"/>
            <a:ext cx="1623644" cy="486966"/>
            <a:chOff x="5997743" y="1111793"/>
            <a:chExt cx="1623644" cy="486966"/>
          </a:xfrm>
        </p:grpSpPr>
        <p:sp>
          <p:nvSpPr>
            <p:cNvPr id="25"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30"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256"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57"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259"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69"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270"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4" name="Folded Corner 3"/>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sp>
        <p:nvSpPr>
          <p:cNvPr id="124" name="AutoShape 17"/>
          <p:cNvSpPr>
            <a:spLocks noChangeAspect="1" noChangeArrowheads="1" noTextEdit="1"/>
          </p:cNvSpPr>
          <p:nvPr/>
        </p:nvSpPr>
        <p:spPr bwMode="auto">
          <a:xfrm>
            <a:off x="319728" y="1153159"/>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25" name="Freeform 21"/>
          <p:cNvSpPr>
            <a:spLocks/>
          </p:cNvSpPr>
          <p:nvPr/>
        </p:nvSpPr>
        <p:spPr bwMode="auto">
          <a:xfrm>
            <a:off x="887413"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6" name="Freeform 24"/>
          <p:cNvSpPr>
            <a:spLocks/>
          </p:cNvSpPr>
          <p:nvPr/>
        </p:nvSpPr>
        <p:spPr bwMode="auto">
          <a:xfrm>
            <a:off x="343858"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8" name="Rectangle 26"/>
          <p:cNvSpPr>
            <a:spLocks noChangeArrowheads="1"/>
          </p:cNvSpPr>
          <p:nvPr/>
        </p:nvSpPr>
        <p:spPr bwMode="auto">
          <a:xfrm>
            <a:off x="437837" y="1297225"/>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129" name="Rectangle 27"/>
          <p:cNvSpPr>
            <a:spLocks noChangeArrowheads="1"/>
          </p:cNvSpPr>
          <p:nvPr/>
        </p:nvSpPr>
        <p:spPr bwMode="auto">
          <a:xfrm>
            <a:off x="685485" y="1297225"/>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grpSp>
        <p:nvGrpSpPr>
          <p:cNvPr id="131" name="Group 130"/>
          <p:cNvGrpSpPr/>
          <p:nvPr/>
        </p:nvGrpSpPr>
        <p:grpSpPr>
          <a:xfrm>
            <a:off x="322268" y="1156731"/>
            <a:ext cx="1623644" cy="486966"/>
            <a:chOff x="5997743" y="1111793"/>
            <a:chExt cx="1623644" cy="486966"/>
          </a:xfrm>
        </p:grpSpPr>
        <p:sp>
          <p:nvSpPr>
            <p:cNvPr id="132"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3"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134"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5"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136"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7"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138"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143" name="Folded Corner 142"/>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sp>
        <p:nvSpPr>
          <p:cNvPr id="50" name="Folded Corner 49"/>
          <p:cNvSpPr/>
          <p:nvPr/>
        </p:nvSpPr>
        <p:spPr>
          <a:xfrm>
            <a:off x="2162658" y="3404775"/>
            <a:ext cx="420526" cy="57328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smtClean="0"/>
              <a:t>RRE</a:t>
            </a:r>
            <a:endParaRPr lang="nl-NL" sz="800" dirty="0"/>
          </a:p>
        </p:txBody>
      </p:sp>
      <p:cxnSp>
        <p:nvCxnSpPr>
          <p:cNvPr id="150" name="Straight Arrow Connector 149"/>
          <p:cNvCxnSpPr>
            <a:stCxn id="50" idx="3"/>
            <a:endCxn id="86" idx="1"/>
          </p:cNvCxnSpPr>
          <p:nvPr/>
        </p:nvCxnSpPr>
        <p:spPr>
          <a:xfrm>
            <a:off x="2583184" y="3691418"/>
            <a:ext cx="370598" cy="14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4" name="Folded Corner 153"/>
          <p:cNvSpPr/>
          <p:nvPr/>
        </p:nvSpPr>
        <p:spPr>
          <a:xfrm>
            <a:off x="2042161" y="2893937"/>
            <a:ext cx="611567" cy="24147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err="1"/>
              <a:t>Validation</a:t>
            </a:r>
            <a:r>
              <a:rPr lang="nl-NL" sz="675" dirty="0"/>
              <a:t> </a:t>
            </a:r>
            <a:r>
              <a:rPr lang="nl-NL" sz="675" dirty="0" err="1"/>
              <a:t>result</a:t>
            </a:r>
            <a:endParaRPr lang="nl-NL" sz="675" dirty="0"/>
          </a:p>
        </p:txBody>
      </p:sp>
      <p:cxnSp>
        <p:nvCxnSpPr>
          <p:cNvPr id="62" name="Straight Connector 61"/>
          <p:cNvCxnSpPr>
            <a:endCxn id="86" idx="0"/>
          </p:cNvCxnSpPr>
          <p:nvPr/>
        </p:nvCxnSpPr>
        <p:spPr>
          <a:xfrm>
            <a:off x="3331314" y="3014673"/>
            <a:ext cx="0" cy="392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a:off x="1660560" y="3006992"/>
            <a:ext cx="381074" cy="10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a:off x="3708846" y="3692139"/>
            <a:ext cx="46574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4604101" y="3688981"/>
            <a:ext cx="370598" cy="25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8" name="Rounded Rectangle 177"/>
          <p:cNvSpPr/>
          <p:nvPr/>
        </p:nvSpPr>
        <p:spPr>
          <a:xfrm>
            <a:off x="5585191" y="3227727"/>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err="1" smtClean="0"/>
              <a:t>Administrative</a:t>
            </a:r>
            <a:r>
              <a:rPr lang="nl-NL" sz="675" dirty="0" smtClean="0"/>
              <a:t/>
            </a:r>
            <a:br>
              <a:rPr lang="nl-NL" sz="675" dirty="0" smtClean="0"/>
            </a:br>
            <a:r>
              <a:rPr lang="nl-NL" sz="675" dirty="0" err="1" smtClean="0"/>
              <a:t>Validations</a:t>
            </a:r>
            <a:endParaRPr lang="nl-NL" sz="675" dirty="0"/>
          </a:p>
        </p:txBody>
      </p:sp>
      <p:sp>
        <p:nvSpPr>
          <p:cNvPr id="179" name="Rounded Rectangle 178"/>
          <p:cNvSpPr/>
          <p:nvPr/>
        </p:nvSpPr>
        <p:spPr>
          <a:xfrm>
            <a:off x="6135687" y="2920511"/>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Post-</a:t>
            </a:r>
            <a:r>
              <a:rPr lang="nl-NL" sz="675" dirty="0" err="1" smtClean="0"/>
              <a:t>technical</a:t>
            </a:r>
            <a:r>
              <a:rPr lang="nl-NL" sz="675" dirty="0" smtClean="0"/>
              <a:t/>
            </a:r>
            <a:br>
              <a:rPr lang="nl-NL" sz="675" dirty="0" smtClean="0"/>
            </a:br>
            <a:r>
              <a:rPr lang="nl-NL" sz="675" dirty="0" err="1" smtClean="0"/>
              <a:t>Validations</a:t>
            </a:r>
            <a:endParaRPr lang="nl-NL" sz="675" dirty="0"/>
          </a:p>
        </p:txBody>
      </p:sp>
      <p:sp>
        <p:nvSpPr>
          <p:cNvPr id="180" name="Rounded Rectangle 179"/>
          <p:cNvSpPr/>
          <p:nvPr/>
        </p:nvSpPr>
        <p:spPr>
          <a:xfrm>
            <a:off x="6721128" y="2595307"/>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err="1" smtClean="0"/>
              <a:t>Logical</a:t>
            </a:r>
            <a:r>
              <a:rPr lang="nl-NL" sz="675" dirty="0" smtClean="0"/>
              <a:t/>
            </a:r>
            <a:br>
              <a:rPr lang="nl-NL" sz="675" dirty="0" smtClean="0"/>
            </a:br>
            <a:r>
              <a:rPr lang="nl-NL" sz="675" dirty="0" err="1" smtClean="0"/>
              <a:t>Validations</a:t>
            </a:r>
            <a:endParaRPr lang="nl-NL" sz="675" dirty="0"/>
          </a:p>
        </p:txBody>
      </p:sp>
      <p:sp>
        <p:nvSpPr>
          <p:cNvPr id="181" name="Rounded Rectangle 180"/>
          <p:cNvSpPr/>
          <p:nvPr/>
        </p:nvSpPr>
        <p:spPr>
          <a:xfrm>
            <a:off x="4998730" y="3534229"/>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Pre-</a:t>
            </a:r>
            <a:r>
              <a:rPr lang="nl-NL" sz="675" dirty="0" err="1" smtClean="0"/>
              <a:t>technical</a:t>
            </a:r>
            <a:r>
              <a:rPr lang="nl-NL" sz="675" dirty="0" smtClean="0"/>
              <a:t/>
            </a:r>
            <a:br>
              <a:rPr lang="nl-NL" sz="675" dirty="0" smtClean="0"/>
            </a:br>
            <a:r>
              <a:rPr lang="nl-NL" sz="675" dirty="0" err="1" smtClean="0"/>
              <a:t>Validations</a:t>
            </a:r>
            <a:endParaRPr lang="nl-NL" sz="675" dirty="0"/>
          </a:p>
        </p:txBody>
      </p:sp>
      <p:sp>
        <p:nvSpPr>
          <p:cNvPr id="190" name="Folded Corner 189"/>
          <p:cNvSpPr/>
          <p:nvPr/>
        </p:nvSpPr>
        <p:spPr>
          <a:xfrm>
            <a:off x="4183575" y="3398811"/>
            <a:ext cx="420526" cy="57328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smtClean="0"/>
              <a:t>RRE</a:t>
            </a:r>
            <a:endParaRPr lang="nl-NL" sz="800" dirty="0"/>
          </a:p>
        </p:txBody>
      </p:sp>
      <p:cxnSp>
        <p:nvCxnSpPr>
          <p:cNvPr id="192" name="Straight Arrow Connector 191"/>
          <p:cNvCxnSpPr/>
          <p:nvPr/>
        </p:nvCxnSpPr>
        <p:spPr>
          <a:xfrm flipH="1" flipV="1">
            <a:off x="3832536" y="3134218"/>
            <a:ext cx="1566616" cy="65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Flowchart: Magnetic Disk 86"/>
          <p:cNvSpPr/>
          <p:nvPr/>
        </p:nvSpPr>
        <p:spPr>
          <a:xfrm>
            <a:off x="3430473" y="2948565"/>
            <a:ext cx="399954" cy="39651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97" name="Straight Arrow Connector 196"/>
          <p:cNvCxnSpPr/>
          <p:nvPr/>
        </p:nvCxnSpPr>
        <p:spPr>
          <a:xfrm flipH="1" flipV="1">
            <a:off x="1733828" y="2338326"/>
            <a:ext cx="5825995" cy="2073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5972688" y="2338260"/>
            <a:ext cx="7137" cy="872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endCxn id="179" idx="0"/>
          </p:cNvCxnSpPr>
          <p:nvPr/>
        </p:nvCxnSpPr>
        <p:spPr>
          <a:xfrm>
            <a:off x="6549680" y="2346113"/>
            <a:ext cx="5355" cy="574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a:endCxn id="180" idx="0"/>
          </p:cNvCxnSpPr>
          <p:nvPr/>
        </p:nvCxnSpPr>
        <p:spPr>
          <a:xfrm>
            <a:off x="7140475" y="2366613"/>
            <a:ext cx="1" cy="228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5697108" y="1962820"/>
            <a:ext cx="1869993" cy="9962"/>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1761312" y="1983510"/>
            <a:ext cx="3312083" cy="10604"/>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399152" y="3134218"/>
            <a:ext cx="2109" cy="3941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3887337" y="2974986"/>
            <a:ext cx="1053783" cy="184666"/>
          </a:xfrm>
          <a:prstGeom prst="rect">
            <a:avLst/>
          </a:prstGeom>
          <a:noFill/>
        </p:spPr>
        <p:txBody>
          <a:bodyPr wrap="square" rtlCol="0">
            <a:spAutoFit/>
          </a:bodyPr>
          <a:lstStyle/>
          <a:p>
            <a:r>
              <a:rPr lang="nl-NL" sz="600" dirty="0" smtClean="0">
                <a:solidFill>
                  <a:srgbClr val="FF0000"/>
                </a:solidFill>
              </a:rPr>
              <a:t>Status 400 / 410</a:t>
            </a:r>
            <a:endParaRPr lang="nl-NL" sz="600" dirty="0">
              <a:solidFill>
                <a:srgbClr val="FF0000"/>
              </a:solidFill>
            </a:endParaRPr>
          </a:p>
        </p:txBody>
      </p:sp>
      <p:sp>
        <p:nvSpPr>
          <p:cNvPr id="94" name="TextBox 93"/>
          <p:cNvSpPr txBox="1"/>
          <p:nvPr/>
        </p:nvSpPr>
        <p:spPr>
          <a:xfrm>
            <a:off x="490237" y="2412500"/>
            <a:ext cx="1539751" cy="276999"/>
          </a:xfrm>
          <a:prstGeom prst="rect">
            <a:avLst/>
          </a:prstGeom>
          <a:noFill/>
        </p:spPr>
        <p:txBody>
          <a:bodyPr wrap="square" rtlCol="0">
            <a:spAutoFit/>
          </a:bodyPr>
          <a:lstStyle/>
          <a:p>
            <a:r>
              <a:rPr lang="en-US" sz="600" b="1" dirty="0">
                <a:solidFill>
                  <a:srgbClr val="FF0000"/>
                </a:solidFill>
              </a:rPr>
              <a:t>Status obligation </a:t>
            </a:r>
            <a:r>
              <a:rPr lang="en-US" sz="600" b="1" dirty="0" smtClean="0">
                <a:solidFill>
                  <a:srgbClr val="FF0000"/>
                </a:solidFill>
              </a:rPr>
              <a:t>=Completed </a:t>
            </a:r>
            <a:br>
              <a:rPr lang="en-US" sz="600" b="1" dirty="0" smtClean="0">
                <a:solidFill>
                  <a:srgbClr val="FF0000"/>
                </a:solidFill>
              </a:rPr>
            </a:br>
            <a:r>
              <a:rPr lang="en-US" sz="600" b="1" dirty="0" smtClean="0">
                <a:solidFill>
                  <a:srgbClr val="FF0000"/>
                </a:solidFill>
              </a:rPr>
              <a:t>Status Delivery = Accepted</a:t>
            </a:r>
            <a:endParaRPr lang="en-US" sz="600" b="1" dirty="0">
              <a:solidFill>
                <a:srgbClr val="FF0000"/>
              </a:solidFill>
            </a:endParaRPr>
          </a:p>
        </p:txBody>
      </p:sp>
      <p:sp>
        <p:nvSpPr>
          <p:cNvPr id="95" name="TextBox 94"/>
          <p:cNvSpPr txBox="1"/>
          <p:nvPr/>
        </p:nvSpPr>
        <p:spPr>
          <a:xfrm>
            <a:off x="7521916" y="2412500"/>
            <a:ext cx="1579043" cy="276999"/>
          </a:xfrm>
          <a:prstGeom prst="rect">
            <a:avLst/>
          </a:prstGeom>
          <a:noFill/>
        </p:spPr>
        <p:txBody>
          <a:bodyPr wrap="square" rtlCol="0">
            <a:spAutoFit/>
          </a:bodyPr>
          <a:lstStyle/>
          <a:p>
            <a:r>
              <a:rPr lang="en-US" sz="600" b="1" dirty="0">
                <a:solidFill>
                  <a:srgbClr val="FF0000"/>
                </a:solidFill>
              </a:rPr>
              <a:t>Status obligation </a:t>
            </a:r>
            <a:r>
              <a:rPr lang="en-US" sz="600" b="1" dirty="0" smtClean="0">
                <a:solidFill>
                  <a:srgbClr val="FF0000"/>
                </a:solidFill>
              </a:rPr>
              <a:t>=Completed</a:t>
            </a:r>
            <a:br>
              <a:rPr lang="en-US" sz="600" b="1" dirty="0" smtClean="0">
                <a:solidFill>
                  <a:srgbClr val="FF0000"/>
                </a:solidFill>
              </a:rPr>
            </a:br>
            <a:r>
              <a:rPr lang="en-US" sz="600" b="1" dirty="0" smtClean="0">
                <a:solidFill>
                  <a:srgbClr val="FF0000"/>
                </a:solidFill>
              </a:rPr>
              <a:t>Status Delivery= Accepted</a:t>
            </a:r>
            <a:endParaRPr lang="en-US" sz="600" b="1" dirty="0">
              <a:solidFill>
                <a:srgbClr val="FF0000"/>
              </a:solidFill>
            </a:endParaRPr>
          </a:p>
        </p:txBody>
      </p:sp>
      <p:sp>
        <p:nvSpPr>
          <p:cNvPr id="3" name="TextBox 2"/>
          <p:cNvSpPr txBox="1"/>
          <p:nvPr/>
        </p:nvSpPr>
        <p:spPr>
          <a:xfrm>
            <a:off x="7268752" y="3255740"/>
            <a:ext cx="1640852" cy="369332"/>
          </a:xfrm>
          <a:prstGeom prst="rect">
            <a:avLst/>
          </a:prstGeom>
          <a:noFill/>
        </p:spPr>
        <p:txBody>
          <a:bodyPr wrap="square" rtlCol="0">
            <a:spAutoFit/>
          </a:bodyPr>
          <a:lstStyle/>
          <a:p>
            <a:r>
              <a:rPr lang="nl-NL" sz="900" dirty="0" smtClean="0"/>
              <a:t>Delivery </a:t>
            </a:r>
            <a:r>
              <a:rPr lang="nl-NL" sz="900" dirty="0" err="1" smtClean="0"/>
              <a:t>accepted</a:t>
            </a:r>
            <a:r>
              <a:rPr lang="nl-NL" sz="900" dirty="0" smtClean="0"/>
              <a:t>, </a:t>
            </a:r>
            <a:r>
              <a:rPr lang="nl-NL" sz="900" dirty="0" err="1" smtClean="0"/>
              <a:t>Obligation</a:t>
            </a:r>
            <a:r>
              <a:rPr lang="nl-NL" sz="900" dirty="0" smtClean="0"/>
              <a:t> </a:t>
            </a:r>
            <a:r>
              <a:rPr lang="nl-NL" sz="900" dirty="0" err="1" smtClean="0"/>
              <a:t>completed</a:t>
            </a:r>
            <a:endParaRPr lang="nl-NL" sz="900" dirty="0"/>
          </a:p>
        </p:txBody>
      </p:sp>
      <p:pic>
        <p:nvPicPr>
          <p:cNvPr id="89" name="Picture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1994" y="2960614"/>
            <a:ext cx="348315" cy="398075"/>
          </a:xfrm>
          <a:prstGeom prst="rect">
            <a:avLst/>
          </a:prstGeom>
        </p:spPr>
      </p:pic>
      <p:sp>
        <p:nvSpPr>
          <p:cNvPr id="8" name="Footer Placeholder 7"/>
          <p:cNvSpPr>
            <a:spLocks noGrp="1"/>
          </p:cNvSpPr>
          <p:nvPr>
            <p:ph type="ftr" sz="quarter" idx="11"/>
          </p:nvPr>
        </p:nvSpPr>
        <p:spPr/>
        <p:txBody>
          <a:bodyPr/>
          <a:lstStyle/>
          <a:p>
            <a:r>
              <a:rPr lang="en-US" smtClean="0"/>
              <a:t>Bos, Goes, Damhof – Statistics Department – June 2017</a:t>
            </a:r>
            <a:endParaRPr lang="nl-NL"/>
          </a:p>
        </p:txBody>
      </p:sp>
      <p:sp>
        <p:nvSpPr>
          <p:cNvPr id="9" name="Slide Number Placeholder 8"/>
          <p:cNvSpPr>
            <a:spLocks noGrp="1"/>
          </p:cNvSpPr>
          <p:nvPr>
            <p:ph type="sldNum" sz="quarter" idx="12"/>
          </p:nvPr>
        </p:nvSpPr>
        <p:spPr/>
        <p:txBody>
          <a:bodyPr/>
          <a:lstStyle/>
          <a:p>
            <a:r>
              <a:rPr lang="nl-NL" smtClean="0"/>
              <a:t>Page </a:t>
            </a:r>
            <a:fld id="{73EE6724-4521-4EF8-974D-BA1C7F9CD007}" type="slidenum">
              <a:rPr lang="nl-NL" smtClean="0"/>
              <a:pPr/>
              <a:t>34</a:t>
            </a:fld>
            <a:endParaRPr lang="nl-NL" dirty="0"/>
          </a:p>
        </p:txBody>
      </p:sp>
    </p:spTree>
    <p:extLst>
      <p:ext uri="{BB962C8B-B14F-4D97-AF65-F5344CB8AC3E}">
        <p14:creationId xmlns:p14="http://schemas.microsoft.com/office/powerpoint/2010/main" val="21467480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52921" y="515946"/>
            <a:ext cx="5649156" cy="4059519"/>
          </a:xfrm>
          <a:prstGeom prst="rect">
            <a:avLst/>
          </a:prstGeom>
        </p:spPr>
      </p:pic>
      <p:sp>
        <p:nvSpPr>
          <p:cNvPr id="63" name="Rectangle 62"/>
          <p:cNvSpPr/>
          <p:nvPr/>
        </p:nvSpPr>
        <p:spPr>
          <a:xfrm>
            <a:off x="155190" y="660573"/>
            <a:ext cx="3297731" cy="3770263"/>
          </a:xfrm>
          <a:prstGeom prst="rect">
            <a:avLst/>
          </a:prstGeom>
        </p:spPr>
        <p:txBody>
          <a:bodyPr wrap="square">
            <a:spAutoFit/>
          </a:bodyPr>
          <a:lstStyle/>
          <a:p>
            <a:pPr>
              <a:spcAft>
                <a:spcPts val="600"/>
              </a:spcAft>
            </a:pPr>
            <a:r>
              <a:rPr lang="en-GB" sz="900" dirty="0">
                <a:latin typeface="Arial" panose="020B0604020202020204" pitchFamily="34" charset="0"/>
                <a:ea typeface="Times New Roman" panose="02020603050405020304" pitchFamily="18" charset="0"/>
                <a:cs typeface="Times New Roman" panose="02020603050405020304" pitchFamily="18" charset="0"/>
              </a:rPr>
              <a:t>Global description of the process:</a:t>
            </a:r>
            <a:endParaRPr lang="nl-NL" sz="9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4962525" algn="l"/>
              </a:tabLst>
            </a:pPr>
            <a:r>
              <a:rPr lang="en-GB" sz="900" dirty="0">
                <a:latin typeface="Arial" panose="020B0604020202020204" pitchFamily="34" charset="0"/>
                <a:ea typeface="MS Mincho" panose="02020609040205080304" pitchFamily="49" charset="-128"/>
                <a:cs typeface="Times New Roman" panose="02020603050405020304" pitchFamily="18" charset="0"/>
              </a:rPr>
              <a:t>DNB determines the </a:t>
            </a:r>
            <a:r>
              <a:rPr lang="en-GB" sz="900" dirty="0" smtClean="0">
                <a:latin typeface="Arial" panose="020B0604020202020204" pitchFamily="34" charset="0"/>
                <a:ea typeface="MS Mincho" panose="02020609040205080304" pitchFamily="49" charset="-128"/>
                <a:cs typeface="Times New Roman" panose="02020603050405020304" pitchFamily="18" charset="0"/>
              </a:rPr>
              <a:t>RRE data-exchange </a:t>
            </a:r>
            <a:r>
              <a:rPr lang="en-GB" sz="900" dirty="0">
                <a:latin typeface="Arial" panose="020B0604020202020204" pitchFamily="34" charset="0"/>
                <a:ea typeface="MS Mincho" panose="02020609040205080304" pitchFamily="49" charset="-128"/>
                <a:cs typeface="Times New Roman" panose="02020603050405020304" pitchFamily="18" charset="0"/>
              </a:rPr>
              <a:t>specifications (Data Delivery Agreement, Logical Data Model);</a:t>
            </a:r>
            <a:endParaRPr lang="nl-NL" sz="900" dirty="0">
              <a:latin typeface="Arial" panose="020B0604020202020204" pitchFamily="34"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tabLst>
                <a:tab pos="4962525" algn="l"/>
              </a:tabLst>
            </a:pPr>
            <a:r>
              <a:rPr lang="en-GB" sz="900" dirty="0">
                <a:latin typeface="Arial" panose="020B0604020202020204" pitchFamily="34" charset="0"/>
                <a:ea typeface="MS Mincho" panose="02020609040205080304" pitchFamily="49" charset="-128"/>
                <a:cs typeface="Times New Roman" panose="02020603050405020304" pitchFamily="18" charset="0"/>
              </a:rPr>
              <a:t>DNB publishes these specifications, including the public key for encryption on the website of DNB;</a:t>
            </a:r>
            <a:endParaRPr lang="nl-NL" sz="900" dirty="0">
              <a:latin typeface="Arial" panose="020B0604020202020204" pitchFamily="34"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tabLst>
                <a:tab pos="4962525" algn="l"/>
              </a:tabLst>
            </a:pPr>
            <a:r>
              <a:rPr lang="en-GB" sz="900" dirty="0">
                <a:latin typeface="Arial" panose="020B0604020202020204" pitchFamily="34" charset="0"/>
                <a:ea typeface="MS Mincho" panose="02020609040205080304" pitchFamily="49" charset="-128"/>
                <a:cs typeface="Times New Roman" panose="02020603050405020304" pitchFamily="18" charset="0"/>
              </a:rPr>
              <a:t>Banks use this information to operationalize the </a:t>
            </a:r>
            <a:r>
              <a:rPr lang="en-GB" sz="900" dirty="0" smtClean="0">
                <a:latin typeface="Arial" panose="020B0604020202020204" pitchFamily="34" charset="0"/>
                <a:ea typeface="MS Mincho" panose="02020609040205080304" pitchFamily="49" charset="-128"/>
                <a:cs typeface="Times New Roman" panose="02020603050405020304" pitchFamily="18" charset="0"/>
              </a:rPr>
              <a:t>RRE data </a:t>
            </a:r>
            <a:r>
              <a:rPr lang="en-GB" sz="900" dirty="0">
                <a:latin typeface="Arial" panose="020B0604020202020204" pitchFamily="34" charset="0"/>
                <a:ea typeface="MS Mincho" panose="02020609040205080304" pitchFamily="49" charset="-128"/>
                <a:cs typeface="Times New Roman" panose="02020603050405020304" pitchFamily="18" charset="0"/>
              </a:rPr>
              <a:t>exchange;</a:t>
            </a:r>
            <a:endParaRPr lang="nl-NL" sz="900" dirty="0">
              <a:latin typeface="Arial" panose="020B0604020202020204" pitchFamily="34"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tabLst>
                <a:tab pos="4962525" algn="l"/>
              </a:tabLst>
            </a:pPr>
            <a:r>
              <a:rPr lang="en-GB" sz="900" dirty="0">
                <a:latin typeface="Arial" panose="020B0604020202020204" pitchFamily="34" charset="0"/>
                <a:ea typeface="MS Mincho" panose="02020609040205080304" pitchFamily="49" charset="-128"/>
                <a:cs typeface="Times New Roman" panose="02020603050405020304" pitchFamily="18" charset="0"/>
              </a:rPr>
              <a:t>DNB publishes the </a:t>
            </a:r>
            <a:r>
              <a:rPr lang="en-GB" sz="900" dirty="0" smtClean="0">
                <a:latin typeface="Arial" panose="020B0604020202020204" pitchFamily="34" charset="0"/>
                <a:ea typeface="MS Mincho" panose="02020609040205080304" pitchFamily="49" charset="-128"/>
                <a:cs typeface="Times New Roman" panose="02020603050405020304" pitchFamily="18" charset="0"/>
              </a:rPr>
              <a:t>RRE data-exchange </a:t>
            </a:r>
            <a:r>
              <a:rPr lang="en-GB" sz="900" dirty="0">
                <a:latin typeface="Arial" panose="020B0604020202020204" pitchFamily="34" charset="0"/>
                <a:ea typeface="MS Mincho" panose="02020609040205080304" pitchFamily="49" charset="-128"/>
                <a:cs typeface="Times New Roman" panose="02020603050405020304" pitchFamily="18" charset="0"/>
              </a:rPr>
              <a:t>obligations in the DNB Digital Reporting Portal;</a:t>
            </a:r>
            <a:endParaRPr lang="nl-NL" sz="900" dirty="0">
              <a:latin typeface="Arial" panose="020B0604020202020204" pitchFamily="34"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tabLst>
                <a:tab pos="4962525" algn="l"/>
              </a:tabLst>
            </a:pPr>
            <a:r>
              <a:rPr lang="en-GB" sz="900" dirty="0">
                <a:latin typeface="Arial" panose="020B0604020202020204" pitchFamily="34" charset="0"/>
                <a:ea typeface="MS Mincho" panose="02020609040205080304" pitchFamily="49" charset="-128"/>
                <a:cs typeface="Times New Roman" panose="02020603050405020304" pitchFamily="18" charset="0"/>
              </a:rPr>
              <a:t>Banks have secure access to the DNB Digital Reporting Portal where they can view the obligation;</a:t>
            </a:r>
            <a:endParaRPr lang="nl-NL" sz="900" dirty="0">
              <a:latin typeface="Arial" panose="020B0604020202020204" pitchFamily="34"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tabLst>
                <a:tab pos="4962525" algn="l"/>
              </a:tabLst>
            </a:pPr>
            <a:r>
              <a:rPr lang="en-GB" sz="900" dirty="0">
                <a:latin typeface="Arial" panose="020B0604020202020204" pitchFamily="34" charset="0"/>
                <a:ea typeface="MS Mincho" panose="02020609040205080304" pitchFamily="49" charset="-128"/>
                <a:cs typeface="Times New Roman" panose="02020603050405020304" pitchFamily="18" charset="0"/>
              </a:rPr>
              <a:t>Banks deliver the </a:t>
            </a:r>
            <a:r>
              <a:rPr lang="en-GB" sz="900" dirty="0" smtClean="0">
                <a:latin typeface="Arial" panose="020B0604020202020204" pitchFamily="34" charset="0"/>
                <a:ea typeface="MS Mincho" panose="02020609040205080304" pitchFamily="49" charset="-128"/>
                <a:cs typeface="Times New Roman" panose="02020603050405020304" pitchFamily="18" charset="0"/>
              </a:rPr>
              <a:t>RRE data </a:t>
            </a:r>
            <a:r>
              <a:rPr lang="en-GB" sz="900" dirty="0">
                <a:latin typeface="Arial" panose="020B0604020202020204" pitchFamily="34" charset="0"/>
                <a:ea typeface="MS Mincho" panose="02020609040205080304" pitchFamily="49" charset="-128"/>
                <a:cs typeface="Times New Roman" panose="02020603050405020304" pitchFamily="18" charset="0"/>
              </a:rPr>
              <a:t>exchange files to </a:t>
            </a:r>
            <a:r>
              <a:rPr lang="en-GB" sz="900" dirty="0" err="1">
                <a:latin typeface="Arial" panose="020B0604020202020204" pitchFamily="34" charset="0"/>
                <a:ea typeface="MS Mincho" panose="02020609040205080304" pitchFamily="49" charset="-128"/>
                <a:cs typeface="Times New Roman" panose="02020603050405020304" pitchFamily="18" charset="0"/>
              </a:rPr>
              <a:t>Logius</a:t>
            </a:r>
            <a:r>
              <a:rPr lang="en-GB" sz="900" dirty="0">
                <a:latin typeface="Arial" panose="020B0604020202020204" pitchFamily="34" charset="0"/>
                <a:ea typeface="MS Mincho" panose="02020609040205080304" pitchFamily="49" charset="-128"/>
                <a:cs typeface="Times New Roman" panose="02020603050405020304" pitchFamily="18" charset="0"/>
              </a:rPr>
              <a:t>, transport as well as files are encrypted;</a:t>
            </a:r>
            <a:endParaRPr lang="nl-NL" sz="900" dirty="0">
              <a:latin typeface="Arial" panose="020B0604020202020204" pitchFamily="34"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tabLst>
                <a:tab pos="4962525" algn="l"/>
              </a:tabLst>
            </a:pPr>
            <a:r>
              <a:rPr lang="en-GB" sz="900" dirty="0" err="1">
                <a:latin typeface="Arial" panose="020B0604020202020204" pitchFamily="34" charset="0"/>
                <a:ea typeface="MS Mincho" panose="02020609040205080304" pitchFamily="49" charset="-128"/>
                <a:cs typeface="Times New Roman" panose="02020603050405020304" pitchFamily="18" charset="0"/>
              </a:rPr>
              <a:t>Logius</a:t>
            </a:r>
            <a:r>
              <a:rPr lang="en-GB" sz="900" dirty="0">
                <a:latin typeface="Arial" panose="020B0604020202020204" pitchFamily="34" charset="0"/>
                <a:ea typeface="MS Mincho" panose="02020609040205080304" pitchFamily="49" charset="-128"/>
                <a:cs typeface="Times New Roman" panose="02020603050405020304" pitchFamily="18" charset="0"/>
              </a:rPr>
              <a:t> receives the data, performs a number of technical checks and send a delivery notification back to the bank. Subsequently </a:t>
            </a:r>
            <a:r>
              <a:rPr lang="en-GB" sz="900" dirty="0" err="1">
                <a:latin typeface="Arial" panose="020B0604020202020204" pitchFamily="34" charset="0"/>
                <a:ea typeface="MS Mincho" panose="02020609040205080304" pitchFamily="49" charset="-128"/>
                <a:cs typeface="Times New Roman" panose="02020603050405020304" pitchFamily="18" charset="0"/>
              </a:rPr>
              <a:t>Logius</a:t>
            </a:r>
            <a:r>
              <a:rPr lang="en-GB" sz="900" dirty="0">
                <a:latin typeface="Arial" panose="020B0604020202020204" pitchFamily="34" charset="0"/>
                <a:ea typeface="MS Mincho" panose="02020609040205080304" pitchFamily="49" charset="-128"/>
                <a:cs typeface="Times New Roman" panose="02020603050405020304" pitchFamily="18" charset="0"/>
              </a:rPr>
              <a:t> is pushing the to DNB;</a:t>
            </a:r>
            <a:endParaRPr lang="nl-NL" sz="900" dirty="0">
              <a:latin typeface="Arial" panose="020B0604020202020204" pitchFamily="34"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tabLst>
                <a:tab pos="4962525" algn="l"/>
              </a:tabLst>
            </a:pPr>
            <a:r>
              <a:rPr lang="en-GB" sz="900" dirty="0">
                <a:latin typeface="Arial" panose="020B0604020202020204" pitchFamily="34" charset="0"/>
                <a:ea typeface="MS Mincho" panose="02020609040205080304" pitchFamily="49" charset="-128"/>
                <a:cs typeface="Times New Roman" panose="02020603050405020304" pitchFamily="18" charset="0"/>
              </a:rPr>
              <a:t>DNB received the data, performs a number of technical and logical validations, updates  the status of the obligation and publishes the outcome of these validations to the DNB Digital Reporting Portal;</a:t>
            </a:r>
            <a:endParaRPr lang="nl-NL" sz="900" dirty="0">
              <a:latin typeface="Arial" panose="020B0604020202020204" pitchFamily="34"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tabLst>
                <a:tab pos="4962525" algn="l"/>
              </a:tabLst>
            </a:pPr>
            <a:r>
              <a:rPr lang="en-GB" sz="900" dirty="0">
                <a:latin typeface="Arial" panose="020B0604020202020204" pitchFamily="34" charset="0"/>
                <a:ea typeface="MS Mincho" panose="02020609040205080304" pitchFamily="49" charset="-128"/>
                <a:cs typeface="Times New Roman" panose="02020603050405020304" pitchFamily="18" charset="0"/>
              </a:rPr>
              <a:t>Designated (by the bank) employees will receive a notification;</a:t>
            </a:r>
            <a:endParaRPr lang="nl-NL" sz="900" dirty="0">
              <a:latin typeface="Arial" panose="020B0604020202020204" pitchFamily="34" charset="0"/>
              <a:ea typeface="MS Mincho" panose="02020609040205080304" pitchFamily="49" charset="-128"/>
              <a:cs typeface="Times New Roman" panose="02020603050405020304" pitchFamily="18" charset="0"/>
            </a:endParaRPr>
          </a:p>
          <a:p>
            <a:pPr marL="342900" lvl="0" indent="-342900">
              <a:spcAft>
                <a:spcPts val="600"/>
              </a:spcAft>
              <a:buFont typeface="+mj-lt"/>
              <a:buAutoNum type="arabicPeriod"/>
              <a:tabLst>
                <a:tab pos="4962525" algn="l"/>
              </a:tabLst>
            </a:pPr>
            <a:r>
              <a:rPr lang="en-GB" sz="900" dirty="0">
                <a:latin typeface="Arial" panose="020B0604020202020204" pitchFamily="34" charset="0"/>
                <a:ea typeface="MS Mincho" panose="02020609040205080304" pitchFamily="49" charset="-128"/>
                <a:cs typeface="Times New Roman" panose="02020603050405020304" pitchFamily="18" charset="0"/>
              </a:rPr>
              <a:t>Banks can view these outcomes (and status) in the DNB Digital Reporting Portal. </a:t>
            </a:r>
            <a:endParaRPr lang="nl-NL" sz="900" dirty="0">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4" name="Title 1"/>
          <p:cNvSpPr txBox="1">
            <a:spLocks/>
          </p:cNvSpPr>
          <p:nvPr/>
        </p:nvSpPr>
        <p:spPr>
          <a:xfrm>
            <a:off x="155190" y="37981"/>
            <a:ext cx="8817360" cy="730110"/>
          </a:xfrm>
          <a:prstGeom prst="rect">
            <a:avLst/>
          </a:prstGeom>
        </p:spPr>
        <p:txBody>
          <a:bodyPr vert="horz" lIns="0" tIns="0" rIns="0" bIns="0" rtlCol="0" anchor="t" anchorCtr="0">
            <a:noAutofit/>
          </a:bodyPr>
          <a:lstStyle>
            <a:defPPr>
              <a:defRPr lang="nl-NL"/>
            </a:defPPr>
            <a:lvl1pPr>
              <a:lnSpc>
                <a:spcPts val="3750"/>
              </a:lnSpc>
              <a:spcBef>
                <a:spcPct val="0"/>
              </a:spcBef>
              <a:buNone/>
              <a:defRPr sz="3000">
                <a:latin typeface="+mj-lt"/>
                <a:ea typeface="+mj-ea"/>
                <a:cs typeface="+mj-cs"/>
              </a:defRPr>
            </a:lvl1pPr>
          </a:lstStyle>
          <a:p>
            <a:r>
              <a:rPr lang="en-GB" sz="1800" i="1" dirty="0" smtClean="0"/>
              <a:t>Overview</a:t>
            </a:r>
            <a:endParaRPr lang="en-GB" sz="1800" i="1" dirty="0"/>
          </a:p>
        </p:txBody>
      </p:sp>
      <p:sp>
        <p:nvSpPr>
          <p:cNvPr id="7" name="Footer Placeholder 6"/>
          <p:cNvSpPr>
            <a:spLocks noGrp="1"/>
          </p:cNvSpPr>
          <p:nvPr>
            <p:ph type="ftr" sz="quarter" idx="11"/>
          </p:nvPr>
        </p:nvSpPr>
        <p:spPr/>
        <p:txBody>
          <a:bodyPr/>
          <a:lstStyle/>
          <a:p>
            <a:r>
              <a:rPr lang="en-US" smtClean="0"/>
              <a:t>Bos, Goes, Damhof – Statistics Department – June 2017</a:t>
            </a:r>
            <a:endParaRPr lang="nl-NL"/>
          </a:p>
        </p:txBody>
      </p: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35</a:t>
            </a:fld>
            <a:endParaRPr lang="nl-NL" dirty="0"/>
          </a:p>
        </p:txBody>
      </p:sp>
    </p:spTree>
    <p:extLst>
      <p:ext uri="{BB962C8B-B14F-4D97-AF65-F5344CB8AC3E}">
        <p14:creationId xmlns:p14="http://schemas.microsoft.com/office/powerpoint/2010/main" val="6017470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Logical data model</a:t>
            </a:r>
            <a:endParaRPr lang="nl-NL" dirty="0"/>
          </a:p>
        </p:txBody>
      </p:sp>
      <p:sp>
        <p:nvSpPr>
          <p:cNvPr id="3" name="Tijdelijke aanduiding voor inhoud 3"/>
          <p:cNvSpPr>
            <a:spLocks noGrp="1"/>
          </p:cNvSpPr>
          <p:nvPr>
            <p:ph sz="quarter" idx="13"/>
          </p:nvPr>
        </p:nvSpPr>
        <p:spPr>
          <a:xfrm>
            <a:off x="317500" y="3028759"/>
            <a:ext cx="6504540" cy="457200"/>
          </a:xfrm>
        </p:spPr>
        <p:txBody>
          <a:bodyPr/>
          <a:lstStyle/>
          <a:p>
            <a:r>
              <a:rPr lang="nl-NL" sz="1400" dirty="0" smtClean="0"/>
              <a:t>Arjan Bos</a:t>
            </a:r>
            <a:endParaRPr lang="nl-NL" sz="1400" dirty="0"/>
          </a:p>
        </p:txBody>
      </p:sp>
    </p:spTree>
    <p:extLst>
      <p:ext uri="{BB962C8B-B14F-4D97-AF65-F5344CB8AC3E}">
        <p14:creationId xmlns:p14="http://schemas.microsoft.com/office/powerpoint/2010/main" val="10900908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smtClean="0"/>
              <a:t>A </a:t>
            </a:r>
            <a:r>
              <a:rPr lang="nl-NL" dirty="0" err="1" smtClean="0"/>
              <a:t>Logical</a:t>
            </a:r>
            <a:r>
              <a:rPr lang="nl-NL" dirty="0" smtClean="0"/>
              <a:t> data model </a:t>
            </a:r>
            <a:r>
              <a:rPr lang="nl-NL" dirty="0" err="1" smtClean="0"/>
              <a:t>reflects</a:t>
            </a:r>
            <a:r>
              <a:rPr lang="nl-NL" dirty="0" smtClean="0"/>
              <a:t> </a:t>
            </a:r>
            <a:r>
              <a:rPr lang="nl-NL" dirty="0" err="1" smtClean="0"/>
              <a:t>the</a:t>
            </a:r>
            <a:r>
              <a:rPr lang="nl-NL" dirty="0" smtClean="0"/>
              <a:t> </a:t>
            </a:r>
            <a:r>
              <a:rPr lang="nl-NL" dirty="0" err="1" smtClean="0"/>
              <a:t>structure</a:t>
            </a:r>
            <a:r>
              <a:rPr lang="nl-NL" dirty="0" smtClean="0"/>
              <a:t> of data </a:t>
            </a:r>
            <a:r>
              <a:rPr lang="nl-NL" dirty="0" err="1" smtClean="0"/>
              <a:t>concepts</a:t>
            </a:r>
            <a:endParaRPr lang="nl-NL" dirty="0"/>
          </a:p>
        </p:txBody>
      </p:sp>
      <p:sp>
        <p:nvSpPr>
          <p:cNvPr id="6" name="Content Placeholder 5"/>
          <p:cNvSpPr>
            <a:spLocks noGrp="1"/>
          </p:cNvSpPr>
          <p:nvPr>
            <p:ph idx="1"/>
          </p:nvPr>
        </p:nvSpPr>
        <p:spPr/>
        <p:txBody>
          <a:bodyPr/>
          <a:lstStyle/>
          <a:p>
            <a:pPr marL="285750" indent="-285750">
              <a:buFont typeface="Arial" panose="020B0604020202020204" pitchFamily="34" charset="0"/>
              <a:buChar char="•"/>
            </a:pPr>
            <a:r>
              <a:rPr lang="en-GB" dirty="0" smtClean="0"/>
              <a:t>Main concepts for RRE:</a:t>
            </a:r>
          </a:p>
          <a:p>
            <a:pPr marL="466725" lvl="2" indent="-285750">
              <a:buFont typeface="Arial" panose="020B0604020202020204" pitchFamily="34" charset="0"/>
              <a:buChar char="•"/>
            </a:pPr>
            <a:r>
              <a:rPr lang="en-GB" dirty="0" smtClean="0"/>
              <a:t>Instrument</a:t>
            </a:r>
          </a:p>
          <a:p>
            <a:pPr marL="466725" lvl="2" indent="-285750">
              <a:buFont typeface="Arial" panose="020B0604020202020204" pitchFamily="34" charset="0"/>
              <a:buChar char="•"/>
            </a:pPr>
            <a:r>
              <a:rPr lang="en-GB" dirty="0" smtClean="0"/>
              <a:t>Counterparty</a:t>
            </a:r>
          </a:p>
          <a:p>
            <a:pPr marL="466725" lvl="2" indent="-285750">
              <a:buFont typeface="Arial" panose="020B0604020202020204" pitchFamily="34" charset="0"/>
              <a:buChar char="•"/>
            </a:pPr>
            <a:r>
              <a:rPr lang="en-GB" dirty="0" smtClean="0"/>
              <a:t>Counterparty role: Debtor, protection provider</a:t>
            </a:r>
          </a:p>
          <a:p>
            <a:pPr marL="466725" lvl="2" indent="-285750">
              <a:buFont typeface="Arial" panose="020B0604020202020204" pitchFamily="34" charset="0"/>
              <a:buChar char="•"/>
            </a:pPr>
            <a:r>
              <a:rPr lang="en-GB" dirty="0" smtClean="0"/>
              <a:t>Protection</a:t>
            </a:r>
          </a:p>
          <a:p>
            <a:pPr marL="285750" indent="-285750">
              <a:buFont typeface="Arial" panose="020B0604020202020204" pitchFamily="34" charset="0"/>
              <a:buChar char="•"/>
            </a:pPr>
            <a:r>
              <a:rPr lang="en-GB" dirty="0" smtClean="0"/>
              <a:t>These concepts are named in terms of the AnaCredit regulation</a:t>
            </a:r>
          </a:p>
          <a:p>
            <a:pPr marL="285750" indent="-285750">
              <a:buFont typeface="Arial" panose="020B0604020202020204" pitchFamily="34" charset="0"/>
              <a:buChar char="•"/>
            </a:pPr>
            <a:r>
              <a:rPr lang="en-GB" dirty="0" smtClean="0"/>
              <a:t>Additional concepts complete the data model (creditor, servicer, LGD-model, …)</a:t>
            </a:r>
          </a:p>
          <a:p>
            <a:endParaRPr lang="en-GB" dirty="0"/>
          </a:p>
        </p:txBody>
      </p:sp>
      <p:sp>
        <p:nvSpPr>
          <p:cNvPr id="7" name="Footer Placeholder 6"/>
          <p:cNvSpPr>
            <a:spLocks noGrp="1"/>
          </p:cNvSpPr>
          <p:nvPr>
            <p:ph type="ftr" sz="quarter" idx="11"/>
          </p:nvPr>
        </p:nvSpPr>
        <p:spPr/>
        <p:txBody>
          <a:bodyPr/>
          <a:lstStyle/>
          <a:p>
            <a:r>
              <a:rPr lang="en-US" smtClean="0"/>
              <a:t>Bos, Goes, Damhof – Statistics Department – June 2017</a:t>
            </a:r>
            <a:endParaRPr lang="nl-NL"/>
          </a:p>
        </p:txBody>
      </p: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37</a:t>
            </a:fld>
            <a:endParaRPr lang="nl-NL" dirty="0"/>
          </a:p>
        </p:txBody>
      </p:sp>
    </p:spTree>
    <p:extLst>
      <p:ext uri="{BB962C8B-B14F-4D97-AF65-F5344CB8AC3E}">
        <p14:creationId xmlns:p14="http://schemas.microsoft.com/office/powerpoint/2010/main" val="14323359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Concepts translate to attributes and entities</a:t>
            </a:r>
            <a:endParaRPr lang="en-GB" dirty="0"/>
          </a:p>
        </p:txBody>
      </p:sp>
      <p:sp>
        <p:nvSpPr>
          <p:cNvPr id="6" name="Content Placeholder 5"/>
          <p:cNvSpPr>
            <a:spLocks noGrp="1"/>
          </p:cNvSpPr>
          <p:nvPr>
            <p:ph idx="1"/>
          </p:nvPr>
        </p:nvSpPr>
        <p:spPr/>
        <p:txBody>
          <a:bodyPr/>
          <a:lstStyle/>
          <a:p>
            <a:pPr marL="285750" indent="-285750">
              <a:buFont typeface="Arial" panose="020B0604020202020204" pitchFamily="34" charset="0"/>
              <a:buChar char="•"/>
            </a:pPr>
            <a:r>
              <a:rPr lang="en-GB" dirty="0" smtClean="0"/>
              <a:t>Concepts are taken from the definition of the required attributes</a:t>
            </a:r>
          </a:p>
          <a:p>
            <a:pPr marL="285750" indent="-285750">
              <a:buFont typeface="Arial" panose="020B0604020202020204" pitchFamily="34" charset="0"/>
              <a:buChar char="•"/>
            </a:pPr>
            <a:r>
              <a:rPr lang="en-GB" dirty="0" smtClean="0"/>
              <a:t>Attributes are concepts as well</a:t>
            </a:r>
          </a:p>
          <a:p>
            <a:pPr marL="285750" indent="-285750">
              <a:buFont typeface="Arial" panose="020B0604020202020204" pitchFamily="34" charset="0"/>
              <a:buChar char="•"/>
            </a:pPr>
            <a:r>
              <a:rPr lang="en-GB" dirty="0" smtClean="0"/>
              <a:t>The structure between concepts stems from the meaning of the definition</a:t>
            </a:r>
          </a:p>
          <a:p>
            <a:pPr marL="285750" indent="-285750">
              <a:buFont typeface="Arial" panose="020B0604020202020204" pitchFamily="34" charset="0"/>
              <a:buChar char="•"/>
            </a:pPr>
            <a:r>
              <a:rPr lang="en-GB" dirty="0" smtClean="0"/>
              <a:t>These links in the meaning translate to attributes of entities and relationships between entities.</a:t>
            </a:r>
          </a:p>
          <a:p>
            <a:pPr marL="285750" indent="-285750">
              <a:buFont typeface="Arial" panose="020B0604020202020204" pitchFamily="34" charset="0"/>
              <a:buChar char="•"/>
            </a:pPr>
            <a:endParaRPr lang="en-GB" dirty="0" smtClean="0"/>
          </a:p>
          <a:p>
            <a:endParaRPr lang="en-GB" dirty="0"/>
          </a:p>
        </p:txBody>
      </p:sp>
      <p:sp>
        <p:nvSpPr>
          <p:cNvPr id="7" name="Footer Placeholder 6"/>
          <p:cNvSpPr>
            <a:spLocks noGrp="1"/>
          </p:cNvSpPr>
          <p:nvPr>
            <p:ph type="ftr" sz="quarter" idx="11"/>
          </p:nvPr>
        </p:nvSpPr>
        <p:spPr/>
        <p:txBody>
          <a:bodyPr/>
          <a:lstStyle/>
          <a:p>
            <a:r>
              <a:rPr lang="en-US" smtClean="0"/>
              <a:t>Bos, Goes, Damhof – Statistics Department – June 2017</a:t>
            </a:r>
            <a:endParaRPr lang="nl-NL"/>
          </a:p>
        </p:txBody>
      </p: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38</a:t>
            </a:fld>
            <a:endParaRPr lang="nl-NL" dirty="0"/>
          </a:p>
        </p:txBody>
      </p:sp>
    </p:spTree>
    <p:extLst>
      <p:ext uri="{BB962C8B-B14F-4D97-AF65-F5344CB8AC3E}">
        <p14:creationId xmlns:p14="http://schemas.microsoft.com/office/powerpoint/2010/main" val="38273238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Concepts translate to attributes and entities - Examples</a:t>
            </a:r>
            <a:endParaRPr lang="en-GB" dirty="0"/>
          </a:p>
        </p:txBody>
      </p:sp>
      <p:sp>
        <p:nvSpPr>
          <p:cNvPr id="6" name="Content Placeholder 5"/>
          <p:cNvSpPr>
            <a:spLocks noGrp="1"/>
          </p:cNvSpPr>
          <p:nvPr>
            <p:ph idx="1"/>
          </p:nvPr>
        </p:nvSpPr>
        <p:spPr/>
        <p:txBody>
          <a:bodyPr/>
          <a:lstStyle/>
          <a:p>
            <a:pPr marL="342900" indent="-342900">
              <a:buAutoNum type="arabicPeriod"/>
            </a:pPr>
            <a:r>
              <a:rPr lang="en-GB" dirty="0" smtClean="0"/>
              <a:t>Name: Full legal name of the counterparty.</a:t>
            </a:r>
            <a:br>
              <a:rPr lang="en-GB" dirty="0" smtClean="0"/>
            </a:br>
            <a:r>
              <a:rPr lang="en-GB" dirty="0" smtClean="0">
                <a:sym typeface="Wingdings" panose="05000000000000000000" pitchFamily="2" charset="2"/>
              </a:rPr>
              <a:t> This links the concept “Name” with the concept “counterparty”. This will translate to the attribute “name” of the entity “counterparty”</a:t>
            </a:r>
          </a:p>
          <a:p>
            <a:pPr marL="342900" indent="-342900">
              <a:buAutoNum type="arabicPeriod"/>
            </a:pPr>
            <a:r>
              <a:rPr lang="en-GB" dirty="0" smtClean="0"/>
              <a:t>Year of birth: Year of birth of the natural person.</a:t>
            </a:r>
            <a:br>
              <a:rPr lang="en-GB" dirty="0" smtClean="0"/>
            </a:br>
            <a:r>
              <a:rPr lang="en-GB" dirty="0" smtClean="0">
                <a:sym typeface="Wingdings" panose="05000000000000000000" pitchFamily="2" charset="2"/>
              </a:rPr>
              <a:t> Links the concept “Year of birth” with the concept “natural person”. This will translate to the attribute “Year of birth” of the entity “natural person”.</a:t>
            </a:r>
          </a:p>
          <a:p>
            <a:pPr marL="342900" indent="-342900">
              <a:buAutoNum type="arabicPeriod"/>
            </a:pPr>
            <a:r>
              <a:rPr lang="en-GB" dirty="0" smtClean="0">
                <a:sym typeface="Wingdings" panose="05000000000000000000" pitchFamily="2" charset="2"/>
              </a:rPr>
              <a:t>Legal final maturity date: The contractual maturity date of the instrument.</a:t>
            </a:r>
            <a:br>
              <a:rPr lang="en-GB" dirty="0" smtClean="0">
                <a:sym typeface="Wingdings" panose="05000000000000000000" pitchFamily="2" charset="2"/>
              </a:rPr>
            </a:br>
            <a:r>
              <a:rPr lang="en-GB" dirty="0" smtClean="0">
                <a:sym typeface="Wingdings" panose="05000000000000000000" pitchFamily="2" charset="2"/>
              </a:rPr>
              <a:t> Link the concept “Legal final maturity date” with the concept “instrument”. This will translate to the attribute “legal final maturity date” of entity “instrument”.</a:t>
            </a:r>
            <a:endParaRPr lang="en-GB" dirty="0" smtClean="0"/>
          </a:p>
          <a:p>
            <a:endParaRPr lang="en-GB" dirty="0"/>
          </a:p>
        </p:txBody>
      </p:sp>
      <p:sp>
        <p:nvSpPr>
          <p:cNvPr id="7" name="Footer Placeholder 6"/>
          <p:cNvSpPr>
            <a:spLocks noGrp="1"/>
          </p:cNvSpPr>
          <p:nvPr>
            <p:ph type="ftr" sz="quarter" idx="11"/>
          </p:nvPr>
        </p:nvSpPr>
        <p:spPr/>
        <p:txBody>
          <a:bodyPr/>
          <a:lstStyle/>
          <a:p>
            <a:r>
              <a:rPr lang="en-US" smtClean="0"/>
              <a:t>Bos, Goes, Damhof – Statistics Department – June 2017</a:t>
            </a:r>
            <a:endParaRPr lang="nl-NL"/>
          </a:p>
        </p:txBody>
      </p: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39</a:t>
            </a:fld>
            <a:endParaRPr lang="nl-NL" dirty="0"/>
          </a:p>
        </p:txBody>
      </p:sp>
    </p:spTree>
    <p:extLst>
      <p:ext uri="{BB962C8B-B14F-4D97-AF65-F5344CB8AC3E}">
        <p14:creationId xmlns:p14="http://schemas.microsoft.com/office/powerpoint/2010/main" val="997200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i="1" dirty="0" smtClean="0"/>
              <a:t>The first start...</a:t>
            </a:r>
            <a:endParaRPr lang="nl-NL" i="1" dirty="0"/>
          </a:p>
        </p:txBody>
      </p:sp>
      <p:sp>
        <p:nvSpPr>
          <p:cNvPr id="6" name="Content Placeholder 5"/>
          <p:cNvSpPr>
            <a:spLocks noGrp="1"/>
          </p:cNvSpPr>
          <p:nvPr>
            <p:ph idx="1"/>
          </p:nvPr>
        </p:nvSpPr>
        <p:spPr>
          <a:xfrm>
            <a:off x="295202" y="1080408"/>
            <a:ext cx="8361574" cy="3180240"/>
          </a:xfrm>
        </p:spPr>
        <p:txBody>
          <a:bodyPr/>
          <a:lstStyle/>
          <a:p>
            <a:pPr marL="342900" indent="-342900">
              <a:buFont typeface="Arial" panose="020B0604020202020204" pitchFamily="34" charset="0"/>
              <a:buChar char="•"/>
            </a:pPr>
            <a:r>
              <a:rPr lang="en-GB" dirty="0" smtClean="0"/>
              <a:t>Since Q4 2012 – data on a quarterly and voluntary basis</a:t>
            </a:r>
          </a:p>
          <a:p>
            <a:pPr marL="342900" indent="-342900">
              <a:buFont typeface="+mj-lt"/>
              <a:buAutoNum type="arabicPeriod"/>
            </a:pPr>
            <a:endParaRPr lang="en-GB" dirty="0" smtClean="0"/>
          </a:p>
          <a:p>
            <a:pPr marL="342900" indent="-342900">
              <a:buFont typeface="Arial" panose="020B0604020202020204" pitchFamily="34" charset="0"/>
              <a:buChar char="•"/>
            </a:pPr>
            <a:r>
              <a:rPr lang="en-GB" dirty="0" smtClean="0"/>
              <a:t>10 reporting agents – approx. EUR 530 billion – approx. 80% coverage of total RRE mortgage market</a:t>
            </a:r>
          </a:p>
          <a:p>
            <a:pPr marL="342900" indent="-342900">
              <a:buFont typeface="+mj-lt"/>
              <a:buAutoNum type="arabicPeriod"/>
            </a:pPr>
            <a:endParaRPr lang="en-GB" dirty="0" smtClean="0"/>
          </a:p>
          <a:p>
            <a:pPr marL="342900" indent="-342900">
              <a:buFont typeface="Arial" panose="020B0604020202020204" pitchFamily="34" charset="0"/>
              <a:buChar char="•"/>
            </a:pPr>
            <a:r>
              <a:rPr lang="en-GB" dirty="0" smtClean="0"/>
              <a:t>Based on ECB’s loan level initiative – initial focus on securitised loans – mainly via business area instead of reporting area</a:t>
            </a:r>
          </a:p>
          <a:p>
            <a:pPr marL="342900" indent="-342900">
              <a:buFont typeface="+mj-lt"/>
              <a:buAutoNum type="arabicPeriod"/>
            </a:pPr>
            <a:endParaRPr lang="en-GB" dirty="0"/>
          </a:p>
          <a:p>
            <a:pPr marL="342900" indent="-342900">
              <a:buFont typeface="Arial" panose="020B0604020202020204" pitchFamily="34" charset="0"/>
              <a:buChar char="•"/>
            </a:pPr>
            <a:r>
              <a:rPr lang="en-GB" dirty="0" smtClean="0"/>
              <a:t>Main use: analysis of financial stability household sector and financial sector</a:t>
            </a:r>
          </a:p>
          <a:p>
            <a:pPr marL="342900" indent="-342900">
              <a:buFont typeface="+mj-lt"/>
              <a:buAutoNum type="arabicPeriod"/>
            </a:pPr>
            <a:endParaRPr lang="en-GB" dirty="0"/>
          </a:p>
        </p:txBody>
      </p:sp>
      <p:sp>
        <p:nvSpPr>
          <p:cNvPr id="3" name="Footer Placeholder 2"/>
          <p:cNvSpPr>
            <a:spLocks noGrp="1"/>
          </p:cNvSpPr>
          <p:nvPr>
            <p:ph type="ftr" sz="quarter" idx="11"/>
          </p:nvPr>
        </p:nvSpPr>
        <p:spPr/>
        <p:txBody>
          <a:bodyPr/>
          <a:lstStyle/>
          <a:p>
            <a:r>
              <a:rPr lang="en-US" smtClean="0"/>
              <a:t>Bos, Goes, Damhof – Statistics Department – June 2017</a:t>
            </a:r>
            <a:endParaRPr lang="nl-NL"/>
          </a:p>
        </p:txBody>
      </p:sp>
      <p:sp>
        <p:nvSpPr>
          <p:cNvPr id="4" name="Slide Number Placeholder 3"/>
          <p:cNvSpPr>
            <a:spLocks noGrp="1"/>
          </p:cNvSpPr>
          <p:nvPr>
            <p:ph type="sldNum" sz="quarter" idx="12"/>
          </p:nvPr>
        </p:nvSpPr>
        <p:spPr/>
        <p:txBody>
          <a:bodyPr/>
          <a:lstStyle/>
          <a:p>
            <a:r>
              <a:rPr lang="nl-NL" smtClean="0"/>
              <a:t>Page </a:t>
            </a:r>
            <a:fld id="{73EE6724-4521-4EF8-974D-BA1C7F9CD007}" type="slidenum">
              <a:rPr lang="nl-NL" smtClean="0"/>
              <a:pPr/>
              <a:t>4</a:t>
            </a:fld>
            <a:endParaRPr lang="nl-NL" dirty="0"/>
          </a:p>
        </p:txBody>
      </p:sp>
    </p:spTree>
    <p:extLst>
      <p:ext uri="{BB962C8B-B14F-4D97-AF65-F5344CB8AC3E}">
        <p14:creationId xmlns:p14="http://schemas.microsoft.com/office/powerpoint/2010/main" val="2938796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err="1" smtClean="0"/>
              <a:t>Relationships</a:t>
            </a:r>
            <a:r>
              <a:rPr lang="nl-NL" dirty="0" smtClean="0"/>
              <a:t> are </a:t>
            </a:r>
            <a:r>
              <a:rPr lang="nl-NL" dirty="0" err="1" smtClean="0"/>
              <a:t>the</a:t>
            </a:r>
            <a:r>
              <a:rPr lang="nl-NL" dirty="0" smtClean="0"/>
              <a:t> </a:t>
            </a:r>
            <a:r>
              <a:rPr lang="nl-NL" dirty="0" err="1" smtClean="0"/>
              <a:t>glue</a:t>
            </a:r>
            <a:r>
              <a:rPr lang="nl-NL" dirty="0" smtClean="0"/>
              <a:t> </a:t>
            </a:r>
            <a:r>
              <a:rPr lang="nl-NL" dirty="0" err="1" smtClean="0"/>
              <a:t>between</a:t>
            </a:r>
            <a:r>
              <a:rPr lang="nl-NL" dirty="0"/>
              <a:t> </a:t>
            </a:r>
            <a:r>
              <a:rPr lang="nl-NL" dirty="0" err="1" smtClean="0"/>
              <a:t>concepts</a:t>
            </a:r>
            <a:endParaRPr lang="nl-NL" dirty="0"/>
          </a:p>
        </p:txBody>
      </p:sp>
      <p:sp>
        <p:nvSpPr>
          <p:cNvPr id="6" name="Content Placeholder 5"/>
          <p:cNvSpPr>
            <a:spLocks noGrp="1"/>
          </p:cNvSpPr>
          <p:nvPr>
            <p:ph idx="1"/>
          </p:nvPr>
        </p:nvSpPr>
        <p:spPr/>
        <p:txBody>
          <a:bodyPr/>
          <a:lstStyle/>
          <a:p>
            <a:r>
              <a:rPr lang="en-GB" dirty="0" smtClean="0"/>
              <a:t>Relationships determine how concepts</a:t>
            </a:r>
            <a:br>
              <a:rPr lang="en-GB" dirty="0" smtClean="0"/>
            </a:br>
            <a:r>
              <a:rPr lang="en-GB" dirty="0" smtClean="0"/>
              <a:t>relate to each other.</a:t>
            </a:r>
            <a:endParaRPr lang="en-GB" dirty="0"/>
          </a:p>
          <a:p>
            <a:r>
              <a:rPr lang="en-GB" i="1" dirty="0" smtClean="0"/>
              <a:t>Example</a:t>
            </a:r>
            <a:r>
              <a:rPr lang="en-GB" dirty="0" smtClean="0"/>
              <a:t>:</a:t>
            </a:r>
          </a:p>
          <a:p>
            <a:r>
              <a:rPr lang="en-GB" dirty="0" smtClean="0"/>
              <a:t>Country: ISO 3166-1 alpha-2 code of the country. For counterparties, the country refers to the country of residence of the counterparty.</a:t>
            </a:r>
            <a:br>
              <a:rPr lang="en-GB" dirty="0" smtClean="0"/>
            </a:br>
            <a:r>
              <a:rPr lang="en-GB" dirty="0" smtClean="0">
                <a:sym typeface="Wingdings" panose="05000000000000000000" pitchFamily="2" charset="2"/>
              </a:rPr>
              <a:t> This links the concept “country” to the concept “counterparty”. Because there is extra information on the country, namely its name, and on the counterparty, this translates in the LDM to a relationship type between the entity “country” and the entity “counterparty”.</a:t>
            </a:r>
            <a:endParaRPr lang="en-GB" dirty="0" smtClean="0"/>
          </a:p>
          <a:p>
            <a:endParaRPr lang="en-GB" dirty="0"/>
          </a:p>
        </p:txBody>
      </p:sp>
      <p:sp>
        <p:nvSpPr>
          <p:cNvPr id="7" name="Footer Placeholder 6"/>
          <p:cNvSpPr>
            <a:spLocks noGrp="1"/>
          </p:cNvSpPr>
          <p:nvPr>
            <p:ph type="ftr" sz="quarter" idx="11"/>
          </p:nvPr>
        </p:nvSpPr>
        <p:spPr/>
        <p:txBody>
          <a:bodyPr/>
          <a:lstStyle/>
          <a:p>
            <a:r>
              <a:rPr lang="en-US" smtClean="0"/>
              <a:t>Bos, Goes, Damhof – Statistics Department – June 2017</a:t>
            </a:r>
            <a:endParaRPr lang="nl-NL"/>
          </a:p>
        </p:txBody>
      </p: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40</a:t>
            </a:fld>
            <a:endParaRPr lang="nl-NL" dirty="0"/>
          </a:p>
        </p:txBody>
      </p:sp>
      <p:pic>
        <p:nvPicPr>
          <p:cNvPr id="2" name="Picture 1"/>
          <p:cNvPicPr>
            <a:picLocks noChangeAspect="1"/>
          </p:cNvPicPr>
          <p:nvPr/>
        </p:nvPicPr>
        <p:blipFill>
          <a:blip r:embed="rId3"/>
          <a:stretch>
            <a:fillRect/>
          </a:stretch>
        </p:blipFill>
        <p:spPr>
          <a:xfrm>
            <a:off x="4103436" y="783504"/>
            <a:ext cx="4945559" cy="1566731"/>
          </a:xfrm>
          <a:prstGeom prst="rect">
            <a:avLst/>
          </a:prstGeom>
        </p:spPr>
      </p:pic>
    </p:spTree>
    <p:extLst>
      <p:ext uri="{BB962C8B-B14F-4D97-AF65-F5344CB8AC3E}">
        <p14:creationId xmlns:p14="http://schemas.microsoft.com/office/powerpoint/2010/main" val="2232589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smtClean="0"/>
              <a:t>Bos, Goes, Damhof – Statistics Department – June 2017</a:t>
            </a:r>
            <a:endParaRPr lang="nl-NL"/>
          </a:p>
        </p:txBody>
      </p: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41</a:t>
            </a:fld>
            <a:endParaRPr lang="nl-NL" dirty="0"/>
          </a:p>
        </p:txBody>
      </p:sp>
      <p:sp>
        <p:nvSpPr>
          <p:cNvPr id="3" name="Title 2"/>
          <p:cNvSpPr>
            <a:spLocks noGrp="1"/>
          </p:cNvSpPr>
          <p:nvPr>
            <p:ph type="title"/>
          </p:nvPr>
        </p:nvSpPr>
        <p:spPr/>
        <p:txBody>
          <a:bodyPr/>
          <a:lstStyle/>
          <a:p>
            <a:r>
              <a:rPr lang="nl-NL" dirty="0" smtClean="0"/>
              <a:t>Subtypes </a:t>
            </a:r>
            <a:r>
              <a:rPr lang="nl-NL" dirty="0" err="1" smtClean="0"/>
              <a:t>partition</a:t>
            </a:r>
            <a:r>
              <a:rPr lang="nl-NL" dirty="0" smtClean="0"/>
              <a:t> </a:t>
            </a:r>
            <a:r>
              <a:rPr lang="nl-NL" dirty="0" err="1" smtClean="0"/>
              <a:t>the</a:t>
            </a:r>
            <a:r>
              <a:rPr lang="nl-NL" dirty="0" smtClean="0"/>
              <a:t> </a:t>
            </a:r>
            <a:r>
              <a:rPr lang="nl-NL" dirty="0" err="1" smtClean="0"/>
              <a:t>applicable</a:t>
            </a:r>
            <a:r>
              <a:rPr lang="nl-NL" dirty="0" smtClean="0"/>
              <a:t> </a:t>
            </a:r>
            <a:r>
              <a:rPr lang="nl-NL" dirty="0" err="1" smtClean="0"/>
              <a:t>attributes</a:t>
            </a:r>
            <a:endParaRPr lang="nl-NL" dirty="0"/>
          </a:p>
        </p:txBody>
      </p:sp>
      <p:sp>
        <p:nvSpPr>
          <p:cNvPr id="4" name="Content Placeholder 3"/>
          <p:cNvSpPr>
            <a:spLocks noGrp="1"/>
          </p:cNvSpPr>
          <p:nvPr>
            <p:ph idx="1"/>
          </p:nvPr>
        </p:nvSpPr>
        <p:spPr/>
        <p:txBody>
          <a:bodyPr/>
          <a:lstStyle/>
          <a:p>
            <a:pPr marL="285750" indent="-285750">
              <a:buFont typeface="Arial" panose="020B0604020202020204" pitchFamily="34" charset="0"/>
              <a:buChar char="•"/>
            </a:pPr>
            <a:r>
              <a:rPr lang="en-GB" dirty="0" smtClean="0"/>
              <a:t>Subtypes split the data according to reporting needs.</a:t>
            </a:r>
          </a:p>
          <a:p>
            <a:pPr marL="285750" indent="-285750">
              <a:buFont typeface="Arial" panose="020B0604020202020204" pitchFamily="34" charset="0"/>
              <a:buChar char="•"/>
            </a:pPr>
            <a:r>
              <a:rPr lang="en-GB" dirty="0" smtClean="0"/>
              <a:t>Subtypes reduce the number of optional attributes. </a:t>
            </a:r>
          </a:p>
          <a:p>
            <a:pPr marL="285750" indent="-285750">
              <a:buFont typeface="Arial" panose="020B0604020202020204" pitchFamily="34" charset="0"/>
              <a:buChar char="•"/>
            </a:pPr>
            <a:r>
              <a:rPr lang="en-GB" dirty="0" smtClean="0"/>
              <a:t>This reduction reduces reporting omissions and errors thus increasing data quality.</a:t>
            </a:r>
          </a:p>
          <a:p>
            <a:r>
              <a:rPr lang="en-GB" dirty="0" smtClean="0">
                <a:sym typeface="Wingdings" panose="05000000000000000000" pitchFamily="2" charset="2"/>
              </a:rPr>
              <a:t> </a:t>
            </a:r>
            <a:r>
              <a:rPr lang="en-GB" dirty="0" smtClean="0"/>
              <a:t>Year of birth is only applicable to a natural person not to a legal entity. Both are subtypes of counterparty.</a:t>
            </a:r>
            <a:endParaRPr lang="en-GB" dirty="0"/>
          </a:p>
        </p:txBody>
      </p:sp>
    </p:spTree>
    <p:extLst>
      <p:ext uri="{BB962C8B-B14F-4D97-AF65-F5344CB8AC3E}">
        <p14:creationId xmlns:p14="http://schemas.microsoft.com/office/powerpoint/2010/main" val="27161486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smtClean="0"/>
              <a:t>Bos, Goes, Damhof – Statistics Department – June 2017</a:t>
            </a:r>
            <a:endParaRPr lang="nl-NL"/>
          </a:p>
        </p:txBody>
      </p: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42</a:t>
            </a:fld>
            <a:endParaRPr lang="nl-NL" dirty="0"/>
          </a:p>
        </p:txBody>
      </p:sp>
      <p:sp>
        <p:nvSpPr>
          <p:cNvPr id="3" name="Title 2"/>
          <p:cNvSpPr>
            <a:spLocks noGrp="1"/>
          </p:cNvSpPr>
          <p:nvPr>
            <p:ph type="title"/>
          </p:nvPr>
        </p:nvSpPr>
        <p:spPr/>
        <p:txBody>
          <a:bodyPr/>
          <a:lstStyle/>
          <a:p>
            <a:r>
              <a:rPr lang="nl-NL" dirty="0" smtClean="0"/>
              <a:t>Subtypes - </a:t>
            </a:r>
            <a:r>
              <a:rPr lang="nl-NL" dirty="0" err="1" smtClean="0"/>
              <a:t>Example</a:t>
            </a:r>
            <a:endParaRPr lang="nl-NL" dirty="0"/>
          </a:p>
        </p:txBody>
      </p:sp>
      <p:sp>
        <p:nvSpPr>
          <p:cNvPr id="4" name="Content Placeholder 3"/>
          <p:cNvSpPr>
            <a:spLocks noGrp="1"/>
          </p:cNvSpPr>
          <p:nvPr>
            <p:ph idx="1"/>
          </p:nvPr>
        </p:nvSpPr>
        <p:spPr>
          <a:xfrm>
            <a:off x="295201" y="1029810"/>
            <a:ext cx="2560532" cy="2696089"/>
          </a:xfrm>
        </p:spPr>
        <p:txBody>
          <a:bodyPr/>
          <a:lstStyle/>
          <a:p>
            <a:r>
              <a:rPr lang="en-GB" dirty="0" smtClean="0"/>
              <a:t>Accumulated impairment amount is only applicable to impaired instruments.</a:t>
            </a:r>
            <a:endParaRPr lang="en-GB" dirty="0"/>
          </a:p>
        </p:txBody>
      </p:sp>
      <p:pic>
        <p:nvPicPr>
          <p:cNvPr id="2" name="Picture 1"/>
          <p:cNvPicPr>
            <a:picLocks noChangeAspect="1"/>
          </p:cNvPicPr>
          <p:nvPr/>
        </p:nvPicPr>
        <p:blipFill>
          <a:blip r:embed="rId3"/>
          <a:stretch>
            <a:fillRect/>
          </a:stretch>
        </p:blipFill>
        <p:spPr>
          <a:xfrm>
            <a:off x="1632875" y="1029810"/>
            <a:ext cx="7284280" cy="3413168"/>
          </a:xfrm>
          <a:prstGeom prst="rect">
            <a:avLst/>
          </a:prstGeom>
        </p:spPr>
      </p:pic>
    </p:spTree>
    <p:extLst>
      <p:ext uri="{BB962C8B-B14F-4D97-AF65-F5344CB8AC3E}">
        <p14:creationId xmlns:p14="http://schemas.microsoft.com/office/powerpoint/2010/main" val="15227763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LDM – test question 1</a:t>
            </a:r>
            <a:endParaRPr lang="nl-NL" dirty="0"/>
          </a:p>
        </p:txBody>
      </p:sp>
      <p:sp>
        <p:nvSpPr>
          <p:cNvPr id="4" name="Content Placeholder 3"/>
          <p:cNvSpPr>
            <a:spLocks noGrp="1"/>
          </p:cNvSpPr>
          <p:nvPr>
            <p:ph idx="1"/>
          </p:nvPr>
        </p:nvSpPr>
        <p:spPr/>
        <p:txBody>
          <a:bodyPr/>
          <a:lstStyle/>
          <a:p>
            <a:r>
              <a:rPr lang="en-GB" dirty="0" smtClean="0"/>
              <a:t>Where does the following attribute sit in the data model?</a:t>
            </a:r>
          </a:p>
          <a:p>
            <a:endParaRPr lang="en-GB" dirty="0"/>
          </a:p>
          <a:p>
            <a:r>
              <a:rPr lang="en-US" dirty="0"/>
              <a:t>inception date of first mortgage: The date on which the first mortgage instrument originated between the debtor and the reporting agent.</a:t>
            </a:r>
            <a:endParaRPr lang="en-GB" dirty="0"/>
          </a:p>
        </p:txBody>
      </p:sp>
      <p:sp>
        <p:nvSpPr>
          <p:cNvPr id="7" name="Footer Placeholder 6"/>
          <p:cNvSpPr>
            <a:spLocks noGrp="1"/>
          </p:cNvSpPr>
          <p:nvPr>
            <p:ph type="ftr" sz="quarter" idx="11"/>
          </p:nvPr>
        </p:nvSpPr>
        <p:spPr/>
        <p:txBody>
          <a:bodyPr/>
          <a:lstStyle/>
          <a:p>
            <a:r>
              <a:rPr lang="en-US" smtClean="0"/>
              <a:t>Bos, Goes, Damhof – Statistics Department – June 2017</a:t>
            </a:r>
            <a:endParaRPr lang="nl-NL"/>
          </a:p>
        </p:txBody>
      </p: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43</a:t>
            </a:fld>
            <a:endParaRPr lang="nl-NL" dirty="0"/>
          </a:p>
        </p:txBody>
      </p:sp>
    </p:spTree>
    <p:extLst>
      <p:ext uri="{BB962C8B-B14F-4D97-AF65-F5344CB8AC3E}">
        <p14:creationId xmlns:p14="http://schemas.microsoft.com/office/powerpoint/2010/main" val="42132597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LDM – Answer to test question 1</a:t>
            </a:r>
            <a:endParaRPr lang="en-GB" dirty="0"/>
          </a:p>
        </p:txBody>
      </p:sp>
      <p:sp>
        <p:nvSpPr>
          <p:cNvPr id="4" name="Content Placeholder 3"/>
          <p:cNvSpPr>
            <a:spLocks noGrp="1"/>
          </p:cNvSpPr>
          <p:nvPr>
            <p:ph idx="1"/>
          </p:nvPr>
        </p:nvSpPr>
        <p:spPr/>
        <p:txBody>
          <a:bodyPr/>
          <a:lstStyle/>
          <a:p>
            <a:r>
              <a:rPr lang="en-GB" dirty="0" smtClean="0"/>
              <a:t>Where does the following attribute sit in the data model?</a:t>
            </a:r>
          </a:p>
          <a:p>
            <a:endParaRPr lang="en-GB" dirty="0"/>
          </a:p>
          <a:p>
            <a:r>
              <a:rPr lang="en-US" dirty="0"/>
              <a:t>inception date of first mortgage: The date on which the first mortgage instrument originated between the debtor and the reporting agent.</a:t>
            </a:r>
            <a:endParaRPr lang="en-GB" dirty="0"/>
          </a:p>
          <a:p>
            <a:pPr marL="285750" indent="-285750">
              <a:buFont typeface="Arial" panose="020B0604020202020204" pitchFamily="34" charset="0"/>
              <a:buChar char="•"/>
            </a:pPr>
            <a:r>
              <a:rPr lang="en-GB" dirty="0" smtClean="0"/>
              <a:t>Three concepts in the definition: ‘mortgage instrument’, ‘debtor’, ‘reporting agent’.</a:t>
            </a:r>
          </a:p>
          <a:p>
            <a:pPr marL="285750" indent="-285750">
              <a:buFont typeface="Arial" panose="020B0604020202020204" pitchFamily="34" charset="0"/>
              <a:buChar char="•"/>
            </a:pPr>
            <a:r>
              <a:rPr lang="en-GB" dirty="0" smtClean="0"/>
              <a:t>‘inception date of first mortgage ’ should be linked to one of those three, but which one?</a:t>
            </a:r>
          </a:p>
          <a:p>
            <a:pPr marL="285750" indent="-285750">
              <a:buFont typeface="Arial" panose="020B0604020202020204" pitchFamily="34" charset="0"/>
              <a:buChar char="•"/>
            </a:pPr>
            <a:r>
              <a:rPr lang="en-GB" dirty="0" smtClean="0"/>
              <a:t>Correct answer is ‘debtor’ because it the first mortgage of the debtor will not change with subsequent mortgages. It is only dependent on the debtor.</a:t>
            </a:r>
            <a:endParaRPr lang="en-GB" dirty="0"/>
          </a:p>
        </p:txBody>
      </p:sp>
      <p:sp>
        <p:nvSpPr>
          <p:cNvPr id="7" name="Footer Placeholder 6"/>
          <p:cNvSpPr>
            <a:spLocks noGrp="1"/>
          </p:cNvSpPr>
          <p:nvPr>
            <p:ph type="ftr" sz="quarter" idx="11"/>
          </p:nvPr>
        </p:nvSpPr>
        <p:spPr/>
        <p:txBody>
          <a:bodyPr/>
          <a:lstStyle/>
          <a:p>
            <a:r>
              <a:rPr lang="en-US" smtClean="0"/>
              <a:t>Bos, Goes, Damhof – Statistics Department – June 2017</a:t>
            </a:r>
            <a:endParaRPr lang="nl-NL"/>
          </a:p>
        </p:txBody>
      </p: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44</a:t>
            </a:fld>
            <a:endParaRPr lang="nl-NL" dirty="0"/>
          </a:p>
        </p:txBody>
      </p:sp>
    </p:spTree>
    <p:extLst>
      <p:ext uri="{BB962C8B-B14F-4D97-AF65-F5344CB8AC3E}">
        <p14:creationId xmlns:p14="http://schemas.microsoft.com/office/powerpoint/2010/main" val="267920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LDM – test question 2</a:t>
            </a:r>
            <a:endParaRPr lang="nl-NL" dirty="0"/>
          </a:p>
        </p:txBody>
      </p:sp>
      <p:sp>
        <p:nvSpPr>
          <p:cNvPr id="4" name="Content Placeholder 3"/>
          <p:cNvSpPr>
            <a:spLocks noGrp="1"/>
          </p:cNvSpPr>
          <p:nvPr>
            <p:ph idx="1"/>
          </p:nvPr>
        </p:nvSpPr>
        <p:spPr/>
        <p:txBody>
          <a:bodyPr/>
          <a:lstStyle/>
          <a:p>
            <a:r>
              <a:rPr lang="en-GB" dirty="0" smtClean="0"/>
              <a:t>Where does the following attribute sit in the data model?</a:t>
            </a:r>
          </a:p>
          <a:p>
            <a:endParaRPr lang="en-GB" dirty="0"/>
          </a:p>
          <a:p>
            <a:r>
              <a:rPr lang="en-GB" dirty="0"/>
              <a:t>income at </a:t>
            </a:r>
            <a:r>
              <a:rPr lang="en-GB" dirty="0" smtClean="0"/>
              <a:t>inception: </a:t>
            </a:r>
            <a:r>
              <a:rPr lang="en-US" dirty="0"/>
              <a:t>The net annual income of the debtor at the moment of inception of the instrument. </a:t>
            </a:r>
            <a:endParaRPr lang="en-GB" dirty="0"/>
          </a:p>
        </p:txBody>
      </p:sp>
      <p:sp>
        <p:nvSpPr>
          <p:cNvPr id="7" name="Footer Placeholder 6"/>
          <p:cNvSpPr>
            <a:spLocks noGrp="1"/>
          </p:cNvSpPr>
          <p:nvPr>
            <p:ph type="ftr" sz="quarter" idx="11"/>
          </p:nvPr>
        </p:nvSpPr>
        <p:spPr/>
        <p:txBody>
          <a:bodyPr/>
          <a:lstStyle/>
          <a:p>
            <a:r>
              <a:rPr lang="en-US" smtClean="0"/>
              <a:t>Bos, Goes, Damhof – Statistics Department – June 2017</a:t>
            </a:r>
            <a:endParaRPr lang="nl-NL"/>
          </a:p>
        </p:txBody>
      </p: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45</a:t>
            </a:fld>
            <a:endParaRPr lang="nl-NL" dirty="0"/>
          </a:p>
        </p:txBody>
      </p:sp>
    </p:spTree>
    <p:extLst>
      <p:ext uri="{BB962C8B-B14F-4D97-AF65-F5344CB8AC3E}">
        <p14:creationId xmlns:p14="http://schemas.microsoft.com/office/powerpoint/2010/main" val="31638847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LDM – Answer to test question 2 </a:t>
            </a:r>
            <a:endParaRPr lang="en-GB" dirty="0"/>
          </a:p>
        </p:txBody>
      </p:sp>
      <p:sp>
        <p:nvSpPr>
          <p:cNvPr id="4" name="Content Placeholder 3"/>
          <p:cNvSpPr>
            <a:spLocks noGrp="1"/>
          </p:cNvSpPr>
          <p:nvPr>
            <p:ph idx="1"/>
          </p:nvPr>
        </p:nvSpPr>
        <p:spPr/>
        <p:txBody>
          <a:bodyPr/>
          <a:lstStyle/>
          <a:p>
            <a:r>
              <a:rPr lang="en-GB" dirty="0" smtClean="0"/>
              <a:t>Where does the following attribute sit in the data model?</a:t>
            </a:r>
          </a:p>
          <a:p>
            <a:endParaRPr lang="en-GB" dirty="0"/>
          </a:p>
          <a:p>
            <a:r>
              <a:rPr lang="en-GB" dirty="0"/>
              <a:t>income at </a:t>
            </a:r>
            <a:r>
              <a:rPr lang="en-GB" dirty="0" smtClean="0"/>
              <a:t>inception: </a:t>
            </a:r>
            <a:r>
              <a:rPr lang="en-US" dirty="0"/>
              <a:t>The net annual income of the debtor at the moment of inception of the instrument. </a:t>
            </a:r>
            <a:endParaRPr lang="en-US" dirty="0" smtClean="0"/>
          </a:p>
          <a:p>
            <a:pPr marL="285750" indent="-285750">
              <a:buFont typeface="Arial" panose="020B0604020202020204" pitchFamily="34" charset="0"/>
              <a:buChar char="•"/>
            </a:pPr>
            <a:r>
              <a:rPr lang="en-GB" dirty="0" smtClean="0"/>
              <a:t>Three concepts in the definition: ‘net annual income’, ‘debtor’, ‘instrument’.</a:t>
            </a:r>
          </a:p>
          <a:p>
            <a:pPr marL="285750" indent="-285750">
              <a:buFont typeface="Arial" panose="020B0604020202020204" pitchFamily="34" charset="0"/>
              <a:buChar char="•"/>
            </a:pPr>
            <a:r>
              <a:rPr lang="en-GB" dirty="0" smtClean="0"/>
              <a:t>‘income at inception’ should be linked to one of those three, but which one?</a:t>
            </a:r>
          </a:p>
          <a:p>
            <a:pPr marL="285750" indent="-285750">
              <a:buFont typeface="Arial" panose="020B0604020202020204" pitchFamily="34" charset="0"/>
              <a:buChar char="•"/>
            </a:pPr>
            <a:r>
              <a:rPr lang="en-GB" dirty="0" smtClean="0"/>
              <a:t>Correct answer is ‘debtor-instrument data’ because it deals with the combination of debtor and instrument.</a:t>
            </a:r>
            <a:endParaRPr lang="en-GB" dirty="0"/>
          </a:p>
        </p:txBody>
      </p:sp>
      <p:sp>
        <p:nvSpPr>
          <p:cNvPr id="7" name="Footer Placeholder 6"/>
          <p:cNvSpPr>
            <a:spLocks noGrp="1"/>
          </p:cNvSpPr>
          <p:nvPr>
            <p:ph type="ftr" sz="quarter" idx="11"/>
          </p:nvPr>
        </p:nvSpPr>
        <p:spPr/>
        <p:txBody>
          <a:bodyPr/>
          <a:lstStyle/>
          <a:p>
            <a:r>
              <a:rPr lang="en-US" smtClean="0"/>
              <a:t>Bos, Goes, Damhof – Statistics Department – June 2017</a:t>
            </a:r>
            <a:endParaRPr lang="nl-NL"/>
          </a:p>
        </p:txBody>
      </p: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46</a:t>
            </a:fld>
            <a:endParaRPr lang="nl-NL" dirty="0"/>
          </a:p>
        </p:txBody>
      </p:sp>
    </p:spTree>
    <p:extLst>
      <p:ext uri="{BB962C8B-B14F-4D97-AF65-F5344CB8AC3E}">
        <p14:creationId xmlns:p14="http://schemas.microsoft.com/office/powerpoint/2010/main" val="97009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LDM is basis for data delivery agreement</a:t>
            </a:r>
            <a:endParaRPr lang="en-GB" dirty="0"/>
          </a:p>
        </p:txBody>
      </p:sp>
      <p:sp>
        <p:nvSpPr>
          <p:cNvPr id="6" name="Content Placeholder 5"/>
          <p:cNvSpPr>
            <a:spLocks noGrp="1"/>
          </p:cNvSpPr>
          <p:nvPr>
            <p:ph idx="1"/>
          </p:nvPr>
        </p:nvSpPr>
        <p:spPr/>
        <p:txBody>
          <a:bodyPr/>
          <a:lstStyle/>
          <a:p>
            <a:pPr marL="285750" indent="-285750">
              <a:buFont typeface="Arial" panose="020B0604020202020204" pitchFamily="34" charset="0"/>
              <a:buChar char="•"/>
            </a:pPr>
            <a:r>
              <a:rPr lang="en-GB" dirty="0" smtClean="0"/>
              <a:t>LDM is integral part of the DDA</a:t>
            </a:r>
          </a:p>
          <a:p>
            <a:pPr marL="285750" indent="-285750">
              <a:buFont typeface="Arial" panose="020B0604020202020204" pitchFamily="34" charset="0"/>
              <a:buChar char="•"/>
            </a:pPr>
            <a:r>
              <a:rPr lang="en-GB" dirty="0" smtClean="0"/>
              <a:t>HTML report of the LDM is provided separately</a:t>
            </a:r>
          </a:p>
          <a:p>
            <a:endParaRPr lang="en-GB" dirty="0"/>
          </a:p>
          <a:p>
            <a:r>
              <a:rPr lang="en-GB" dirty="0" smtClean="0"/>
              <a:t>LDM is the source for these parts of the DDA:</a:t>
            </a:r>
          </a:p>
          <a:p>
            <a:pPr marL="285750" indent="-285750">
              <a:buFont typeface="Arial" panose="020B0604020202020204" pitchFamily="34" charset="0"/>
              <a:buChar char="•"/>
            </a:pPr>
            <a:r>
              <a:rPr lang="en-GB" dirty="0" smtClean="0"/>
              <a:t>List of .csv files to report</a:t>
            </a:r>
          </a:p>
          <a:p>
            <a:pPr marL="285750" indent="-285750">
              <a:buFont typeface="Arial" panose="020B0604020202020204" pitchFamily="34" charset="0"/>
              <a:buChar char="•"/>
            </a:pPr>
            <a:r>
              <a:rPr lang="en-GB" dirty="0" smtClean="0"/>
              <a:t>Lay-out of the .csv files</a:t>
            </a:r>
          </a:p>
          <a:p>
            <a:pPr marL="285750" indent="-285750">
              <a:buFont typeface="Arial" panose="020B0604020202020204" pitchFamily="34" charset="0"/>
              <a:buChar char="•"/>
            </a:pPr>
            <a:r>
              <a:rPr lang="en-GB" dirty="0" smtClean="0"/>
              <a:t>Mapping of the .csv files to the LDM</a:t>
            </a:r>
          </a:p>
          <a:p>
            <a:pPr marL="285750" indent="-285750">
              <a:buFont typeface="Arial" panose="020B0604020202020204" pitchFamily="34" charset="0"/>
              <a:buChar char="•"/>
            </a:pPr>
            <a:r>
              <a:rPr lang="en-GB" dirty="0" smtClean="0"/>
              <a:t>List of validations </a:t>
            </a:r>
          </a:p>
          <a:p>
            <a:pPr marL="285750" indent="-285750">
              <a:buFont typeface="Arial" panose="020B0604020202020204" pitchFamily="34" charset="0"/>
              <a:buChar char="•"/>
            </a:pPr>
            <a:r>
              <a:rPr lang="en-GB" dirty="0" smtClean="0"/>
              <a:t>List of entity types, attributes and primary keys</a:t>
            </a:r>
            <a:endParaRPr lang="en-GB" dirty="0"/>
          </a:p>
        </p:txBody>
      </p:sp>
      <p:sp>
        <p:nvSpPr>
          <p:cNvPr id="7" name="Footer Placeholder 6"/>
          <p:cNvSpPr>
            <a:spLocks noGrp="1"/>
          </p:cNvSpPr>
          <p:nvPr>
            <p:ph type="ftr" sz="quarter" idx="11"/>
          </p:nvPr>
        </p:nvSpPr>
        <p:spPr/>
        <p:txBody>
          <a:bodyPr/>
          <a:lstStyle/>
          <a:p>
            <a:r>
              <a:rPr lang="en-US" smtClean="0"/>
              <a:t>Bos, Goes, Damhof – Statistics Department – June 2017</a:t>
            </a:r>
            <a:endParaRPr lang="nl-NL"/>
          </a:p>
        </p:txBody>
      </p: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47</a:t>
            </a:fld>
            <a:endParaRPr lang="nl-NL" dirty="0"/>
          </a:p>
        </p:txBody>
      </p:sp>
    </p:spTree>
    <p:extLst>
      <p:ext uri="{BB962C8B-B14F-4D97-AF65-F5344CB8AC3E}">
        <p14:creationId xmlns:p14="http://schemas.microsoft.com/office/powerpoint/2010/main" val="21793134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LDM is basis for content-based validations</a:t>
            </a:r>
            <a:endParaRPr lang="en-GB" dirty="0"/>
          </a:p>
        </p:txBody>
      </p:sp>
      <p:sp>
        <p:nvSpPr>
          <p:cNvPr id="6" name="Content Placeholder 5"/>
          <p:cNvSpPr>
            <a:spLocks noGrp="1"/>
          </p:cNvSpPr>
          <p:nvPr>
            <p:ph idx="1"/>
          </p:nvPr>
        </p:nvSpPr>
        <p:spPr/>
        <p:txBody>
          <a:bodyPr/>
          <a:lstStyle/>
          <a:p>
            <a:pPr marL="285750" indent="-285750">
              <a:buFont typeface="Arial" panose="020B0604020202020204" pitchFamily="34" charset="0"/>
              <a:buChar char="•"/>
            </a:pPr>
            <a:r>
              <a:rPr lang="en-GB" dirty="0" smtClean="0"/>
              <a:t>Referential integrity is build in. Validations on correct relationships are done automatically. This also includes reference data ‘pick-lists’.</a:t>
            </a:r>
          </a:p>
          <a:p>
            <a:pPr marL="285750" indent="-285750">
              <a:buFont typeface="Arial" panose="020B0604020202020204" pitchFamily="34" charset="0"/>
              <a:buChar char="•"/>
            </a:pPr>
            <a:r>
              <a:rPr lang="en-GB" dirty="0" smtClean="0"/>
              <a:t>As much of the integrity checks as possible are build into the model</a:t>
            </a:r>
          </a:p>
          <a:p>
            <a:pPr marL="285750" indent="-285750">
              <a:buFont typeface="Arial" panose="020B0604020202020204" pitchFamily="34" charset="0"/>
              <a:buChar char="•"/>
            </a:pPr>
            <a:r>
              <a:rPr lang="en-GB" dirty="0" smtClean="0"/>
              <a:t>Subtypes are deployed for specific sub-sets of data where extra attributes are applicable.</a:t>
            </a:r>
          </a:p>
          <a:p>
            <a:pPr marL="285750" indent="-285750">
              <a:buFont typeface="Arial" panose="020B0604020202020204" pitchFamily="34" charset="0"/>
              <a:buChar char="•"/>
            </a:pPr>
            <a:r>
              <a:rPr lang="en-GB" dirty="0" smtClean="0"/>
              <a:t>Business rules describe validations on the element where they are applicable.</a:t>
            </a:r>
            <a:endParaRPr lang="en-GB" dirty="0"/>
          </a:p>
        </p:txBody>
      </p:sp>
      <p:sp>
        <p:nvSpPr>
          <p:cNvPr id="7" name="Footer Placeholder 6"/>
          <p:cNvSpPr>
            <a:spLocks noGrp="1"/>
          </p:cNvSpPr>
          <p:nvPr>
            <p:ph type="ftr" sz="quarter" idx="11"/>
          </p:nvPr>
        </p:nvSpPr>
        <p:spPr/>
        <p:txBody>
          <a:bodyPr/>
          <a:lstStyle/>
          <a:p>
            <a:r>
              <a:rPr lang="en-US" smtClean="0"/>
              <a:t>Bos, Goes, Damhof – Statistics Department – June 2017</a:t>
            </a:r>
            <a:endParaRPr lang="nl-NL"/>
          </a:p>
        </p:txBody>
      </p: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48</a:t>
            </a:fld>
            <a:endParaRPr lang="nl-NL" dirty="0"/>
          </a:p>
        </p:txBody>
      </p:sp>
    </p:spTree>
    <p:extLst>
      <p:ext uri="{BB962C8B-B14F-4D97-AF65-F5344CB8AC3E}">
        <p14:creationId xmlns:p14="http://schemas.microsoft.com/office/powerpoint/2010/main" val="28067484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RRE closely follows AnaCredit</a:t>
            </a:r>
            <a:endParaRPr lang="en-GB" dirty="0"/>
          </a:p>
        </p:txBody>
      </p:sp>
      <p:sp>
        <p:nvSpPr>
          <p:cNvPr id="6" name="Content Placeholder 5"/>
          <p:cNvSpPr>
            <a:spLocks noGrp="1"/>
          </p:cNvSpPr>
          <p:nvPr>
            <p:ph idx="1"/>
          </p:nvPr>
        </p:nvSpPr>
        <p:spPr/>
        <p:txBody>
          <a:bodyPr/>
          <a:lstStyle/>
          <a:p>
            <a:pPr marL="285750" indent="-285750">
              <a:buFont typeface="Arial" panose="020B0604020202020204" pitchFamily="34" charset="0"/>
              <a:buChar char="•"/>
            </a:pPr>
            <a:r>
              <a:rPr lang="en-GB" dirty="0" smtClean="0"/>
              <a:t>There are 87 entity types in the LDM of RRE</a:t>
            </a:r>
          </a:p>
          <a:p>
            <a:pPr marL="285750" indent="-285750">
              <a:buFont typeface="Arial" panose="020B0604020202020204" pitchFamily="34" charset="0"/>
              <a:buChar char="•"/>
            </a:pPr>
            <a:r>
              <a:rPr lang="en-GB" dirty="0" smtClean="0"/>
              <a:t>Those provide structural integrity</a:t>
            </a:r>
          </a:p>
          <a:p>
            <a:pPr marL="285750" indent="-285750">
              <a:buFont typeface="Arial" panose="020B0604020202020204" pitchFamily="34" charset="0"/>
              <a:buChar char="•"/>
            </a:pPr>
            <a:r>
              <a:rPr lang="en-GB" dirty="0" smtClean="0"/>
              <a:t>Results in 39 files to report</a:t>
            </a:r>
          </a:p>
          <a:p>
            <a:pPr marL="285750" indent="-285750">
              <a:buFont typeface="Arial" panose="020B0604020202020204" pitchFamily="34" charset="0"/>
              <a:buChar char="•"/>
            </a:pPr>
            <a:r>
              <a:rPr lang="en-GB" dirty="0" smtClean="0"/>
              <a:t>Of which 28 overlap with AnaCredit</a:t>
            </a:r>
          </a:p>
          <a:p>
            <a:pPr marL="285750" indent="-285750">
              <a:buFont typeface="Arial" panose="020B0604020202020204" pitchFamily="34" charset="0"/>
              <a:buChar char="•"/>
            </a:pPr>
            <a:r>
              <a:rPr lang="en-GB" dirty="0" smtClean="0"/>
              <a:t>And 10 are specific for RRE</a:t>
            </a:r>
            <a:endParaRPr lang="en-GB" dirty="0"/>
          </a:p>
        </p:txBody>
      </p:sp>
      <p:sp>
        <p:nvSpPr>
          <p:cNvPr id="7" name="Footer Placeholder 6"/>
          <p:cNvSpPr>
            <a:spLocks noGrp="1"/>
          </p:cNvSpPr>
          <p:nvPr>
            <p:ph type="ftr" sz="quarter" idx="11"/>
          </p:nvPr>
        </p:nvSpPr>
        <p:spPr/>
        <p:txBody>
          <a:bodyPr/>
          <a:lstStyle/>
          <a:p>
            <a:r>
              <a:rPr lang="en-US" smtClean="0"/>
              <a:t>Bos, Goes, Damhof – Statistics Department – June 2017</a:t>
            </a:r>
            <a:endParaRPr lang="nl-NL"/>
          </a:p>
        </p:txBody>
      </p: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49</a:t>
            </a:fld>
            <a:endParaRPr lang="nl-NL" dirty="0"/>
          </a:p>
        </p:txBody>
      </p:sp>
    </p:spTree>
    <p:extLst>
      <p:ext uri="{BB962C8B-B14F-4D97-AF65-F5344CB8AC3E}">
        <p14:creationId xmlns:p14="http://schemas.microsoft.com/office/powerpoint/2010/main" val="2958049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i="1" dirty="0" smtClean="0"/>
              <a:t>Some analysis...</a:t>
            </a:r>
            <a:endParaRPr lang="nl-NL" i="1" dirty="0"/>
          </a:p>
        </p:txBody>
      </p:sp>
      <p:sp>
        <p:nvSpPr>
          <p:cNvPr id="2" name="Tijdelijke aanduiding voor inhoud 1"/>
          <p:cNvSpPr>
            <a:spLocks noGrp="1"/>
          </p:cNvSpPr>
          <p:nvPr>
            <p:ph idx="1"/>
          </p:nvPr>
        </p:nvSpPr>
        <p:spPr>
          <a:xfrm>
            <a:off x="295201" y="3596807"/>
            <a:ext cx="4229174" cy="799353"/>
          </a:xfrm>
        </p:spPr>
        <p:txBody>
          <a:bodyPr/>
          <a:lstStyle/>
          <a:p>
            <a:r>
              <a:rPr lang="nl-NL" dirty="0" smtClean="0"/>
              <a:t>Valuable new insights, used on all levels within DNB, including the Board</a:t>
            </a:r>
            <a:endParaRPr lang="nl-NL" dirty="0"/>
          </a:p>
        </p:txBody>
      </p:sp>
      <p:pic>
        <p:nvPicPr>
          <p:cNvPr id="10" name="Afbeelding 9"/>
          <p:cNvPicPr>
            <a:picLocks noChangeAspect="1"/>
          </p:cNvPicPr>
          <p:nvPr/>
        </p:nvPicPr>
        <p:blipFill>
          <a:blip r:embed="rId3"/>
          <a:stretch>
            <a:fillRect/>
          </a:stretch>
        </p:blipFill>
        <p:spPr>
          <a:xfrm>
            <a:off x="100013" y="763728"/>
            <a:ext cx="4852988" cy="2636041"/>
          </a:xfrm>
          <a:prstGeom prst="rect">
            <a:avLst/>
          </a:prstGeom>
        </p:spPr>
      </p:pic>
      <p:sp>
        <p:nvSpPr>
          <p:cNvPr id="12" name="Tijdelijke aanduiding voor inhoud 1"/>
          <p:cNvSpPr txBox="1">
            <a:spLocks/>
          </p:cNvSpPr>
          <p:nvPr/>
        </p:nvSpPr>
        <p:spPr>
          <a:xfrm>
            <a:off x="5690362" y="664755"/>
            <a:ext cx="2720805" cy="799353"/>
          </a:xfrm>
          <a:prstGeom prst="rect">
            <a:avLst/>
          </a:prstGeom>
        </p:spPr>
        <p:txBody>
          <a:bodyPr vert="horz" lIns="0" tIns="0" rIns="0" bIns="0" rtlCol="0" anchor="t" anchorCtr="0">
            <a:noAutofit/>
          </a:bodyPr>
          <a:lst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smtClean="0"/>
              <a:t>Percentage of underwater </a:t>
            </a:r>
          </a:p>
          <a:p>
            <a:r>
              <a:rPr lang="nl-NL" dirty="0" smtClean="0"/>
              <a:t>mortgages</a:t>
            </a:r>
            <a:endParaRPr lang="nl-NL" dirty="0"/>
          </a:p>
        </p:txBody>
      </p:sp>
      <p:sp>
        <p:nvSpPr>
          <p:cNvPr id="13" name="Tijdelijke aanduiding voor inhoud 1"/>
          <p:cNvSpPr txBox="1">
            <a:spLocks/>
          </p:cNvSpPr>
          <p:nvPr/>
        </p:nvSpPr>
        <p:spPr>
          <a:xfrm>
            <a:off x="5690362" y="1429486"/>
            <a:ext cx="2720805" cy="799353"/>
          </a:xfrm>
          <a:prstGeom prst="rect">
            <a:avLst/>
          </a:prstGeom>
        </p:spPr>
        <p:txBody>
          <a:bodyPr vert="horz" lIns="0" tIns="0" rIns="0" bIns="0" rtlCol="0" anchor="t" anchorCtr="0">
            <a:noAutofit/>
          </a:bodyPr>
          <a:lst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smtClean="0"/>
              <a:t>Maturing non-</a:t>
            </a:r>
            <a:r>
              <a:rPr lang="nl-NL" dirty="0" err="1" smtClean="0"/>
              <a:t>amortizing</a:t>
            </a:r>
            <a:r>
              <a:rPr lang="nl-NL" dirty="0" smtClean="0"/>
              <a:t> debt (billions of EUR)</a:t>
            </a:r>
            <a:endParaRPr lang="nl-NL" dirty="0"/>
          </a:p>
        </p:txBody>
      </p:sp>
      <p:cxnSp>
        <p:nvCxnSpPr>
          <p:cNvPr id="15" name="Rechte verbindingslijn met pijl 14"/>
          <p:cNvCxnSpPr/>
          <p:nvPr/>
        </p:nvCxnSpPr>
        <p:spPr>
          <a:xfrm flipH="1">
            <a:off x="5105400" y="1257300"/>
            <a:ext cx="828675" cy="0"/>
          </a:xfrm>
          <a:prstGeom prst="straightConnector1">
            <a:avLst/>
          </a:prstGeom>
          <a:ln w="317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flipH="1">
            <a:off x="8115300" y="1562140"/>
            <a:ext cx="1" cy="618429"/>
          </a:xfrm>
          <a:prstGeom prst="straightConnector1">
            <a:avLst/>
          </a:prstGeom>
          <a:ln w="317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t>Bos, Goes, Damhof – Statistics Department – June 2017</a:t>
            </a:r>
            <a:endParaRPr lang="nl-NL"/>
          </a:p>
        </p:txBody>
      </p:sp>
      <p:sp>
        <p:nvSpPr>
          <p:cNvPr id="6" name="Slide Number Placeholder 5"/>
          <p:cNvSpPr>
            <a:spLocks noGrp="1"/>
          </p:cNvSpPr>
          <p:nvPr>
            <p:ph type="sldNum" sz="quarter" idx="12"/>
          </p:nvPr>
        </p:nvSpPr>
        <p:spPr/>
        <p:txBody>
          <a:bodyPr/>
          <a:lstStyle/>
          <a:p>
            <a:r>
              <a:rPr lang="nl-NL" smtClean="0"/>
              <a:t>Page </a:t>
            </a:r>
            <a:fld id="{73EE6724-4521-4EF8-974D-BA1C7F9CD007}" type="slidenum">
              <a:rPr lang="nl-NL" smtClean="0"/>
              <a:pPr/>
              <a:t>5</a:t>
            </a:fld>
            <a:endParaRPr lang="nl-NL" dirty="0"/>
          </a:p>
        </p:txBody>
      </p:sp>
      <p:sp>
        <p:nvSpPr>
          <p:cNvPr id="3" name="Tekstvak 2"/>
          <p:cNvSpPr txBox="1"/>
          <p:nvPr/>
        </p:nvSpPr>
        <p:spPr>
          <a:xfrm>
            <a:off x="5588001" y="2946402"/>
            <a:ext cx="3071446" cy="584775"/>
          </a:xfrm>
          <a:prstGeom prst="rect">
            <a:avLst/>
          </a:prstGeom>
          <a:noFill/>
        </p:spPr>
        <p:txBody>
          <a:bodyPr wrap="square" rtlCol="0">
            <a:spAutoFit/>
          </a:bodyPr>
          <a:lstStyle/>
          <a:p>
            <a:r>
              <a:rPr lang="nl-NL" sz="1600" i="1" dirty="0" smtClean="0"/>
              <a:t>[Graph not shown because still for internal use only]</a:t>
            </a:r>
            <a:endParaRPr lang="nl-NL" sz="1600" i="1" dirty="0"/>
          </a:p>
        </p:txBody>
      </p:sp>
    </p:spTree>
    <p:extLst>
      <p:ext uri="{BB962C8B-B14F-4D97-AF65-F5344CB8AC3E}">
        <p14:creationId xmlns:p14="http://schemas.microsoft.com/office/powerpoint/2010/main" val="29536529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Organisation and planning</a:t>
            </a:r>
            <a:endParaRPr lang="nl-NL" dirty="0"/>
          </a:p>
        </p:txBody>
      </p:sp>
      <p:sp>
        <p:nvSpPr>
          <p:cNvPr id="3" name="Tijdelijke aanduiding voor inhoud 3"/>
          <p:cNvSpPr>
            <a:spLocks noGrp="1"/>
          </p:cNvSpPr>
          <p:nvPr>
            <p:ph sz="quarter" idx="13"/>
          </p:nvPr>
        </p:nvSpPr>
        <p:spPr>
          <a:xfrm>
            <a:off x="317500" y="3028759"/>
            <a:ext cx="6504540" cy="457200"/>
          </a:xfrm>
        </p:spPr>
        <p:txBody>
          <a:bodyPr/>
          <a:lstStyle/>
          <a:p>
            <a:r>
              <a:rPr lang="nl-NL" sz="1400" dirty="0" smtClean="0"/>
              <a:t>Wim Goes</a:t>
            </a:r>
            <a:endParaRPr lang="nl-NL" sz="1400" dirty="0"/>
          </a:p>
        </p:txBody>
      </p:sp>
    </p:spTree>
    <p:extLst>
      <p:ext uri="{BB962C8B-B14F-4D97-AF65-F5344CB8AC3E}">
        <p14:creationId xmlns:p14="http://schemas.microsoft.com/office/powerpoint/2010/main" val="40903201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i="1" dirty="0" smtClean="0"/>
              <a:t>Communication</a:t>
            </a:r>
            <a:endParaRPr lang="nl-NL" i="1" dirty="0"/>
          </a:p>
        </p:txBody>
      </p:sp>
      <p:sp>
        <p:nvSpPr>
          <p:cNvPr id="6" name="Content Placeholder 5"/>
          <p:cNvSpPr>
            <a:spLocks noGrp="1"/>
          </p:cNvSpPr>
          <p:nvPr>
            <p:ph idx="1"/>
          </p:nvPr>
        </p:nvSpPr>
        <p:spPr>
          <a:xfrm>
            <a:off x="295201" y="1227680"/>
            <a:ext cx="8361575" cy="2734720"/>
          </a:xfrm>
        </p:spPr>
        <p:txBody>
          <a:bodyPr/>
          <a:lstStyle/>
          <a:p>
            <a:pPr marL="285750" indent="-285750">
              <a:buFont typeface="Arial" panose="020B0604020202020204" pitchFamily="34" charset="0"/>
              <a:buChar char="•"/>
            </a:pPr>
            <a:r>
              <a:rPr lang="nl-NL" dirty="0" smtClean="0"/>
              <a:t>Communication via mailbox (</a:t>
            </a:r>
            <a:r>
              <a:rPr lang="nl-NL" dirty="0" smtClean="0">
                <a:hlinkClick r:id="rId2"/>
              </a:rPr>
              <a:t>rre@dnb.nl</a:t>
            </a:r>
            <a:r>
              <a:rPr lang="nl-NL" dirty="0" smtClean="0"/>
              <a:t>). New documents will be posted on the dedicated </a:t>
            </a:r>
            <a:r>
              <a:rPr lang="nl-NL" dirty="0"/>
              <a:t>RRE website (https://</a:t>
            </a:r>
            <a:r>
              <a:rPr lang="nl-NL" dirty="0" smtClean="0"/>
              <a:t>www.dnb.nl/statistiek/digitaal-loket-rapportages/statistische-rapportages/residential-real-estate-rre/index.jsp). </a:t>
            </a:r>
          </a:p>
          <a:p>
            <a:endParaRPr lang="nl-NL" dirty="0" smtClean="0"/>
          </a:p>
          <a:p>
            <a:pPr marL="285750" indent="-285750">
              <a:buFont typeface="Arial" panose="020B0604020202020204" pitchFamily="34" charset="0"/>
              <a:buChar char="•"/>
            </a:pPr>
            <a:r>
              <a:rPr lang="nl-NL" dirty="0" smtClean="0"/>
              <a:t>Plenary meetings and bilateral meetings if necessary</a:t>
            </a:r>
            <a:endParaRPr lang="nl-NL" dirty="0"/>
          </a:p>
          <a:p>
            <a:endParaRPr lang="nl-NL" dirty="0" smtClean="0">
              <a:solidFill>
                <a:srgbClr val="FF0000"/>
              </a:solidFill>
            </a:endParaRPr>
          </a:p>
          <a:p>
            <a:pPr marL="285750" indent="-285750">
              <a:buFont typeface="Arial" panose="020B0604020202020204" pitchFamily="34" charset="0"/>
              <a:buChar char="•"/>
            </a:pPr>
            <a:r>
              <a:rPr lang="nl-NL" dirty="0" err="1"/>
              <a:t>D</a:t>
            </a:r>
            <a:r>
              <a:rPr lang="nl-NL" dirty="0" err="1" smtClean="0"/>
              <a:t>ocumentation</a:t>
            </a:r>
            <a:r>
              <a:rPr lang="nl-NL" dirty="0" smtClean="0"/>
              <a:t> (v0.7) available on the website. Version 1.0 of data model, data delivery agreement and manual are foreseen to </a:t>
            </a:r>
            <a:r>
              <a:rPr lang="nl-NL" dirty="0" err="1" smtClean="0"/>
              <a:t>be</a:t>
            </a:r>
            <a:r>
              <a:rPr lang="nl-NL" dirty="0" smtClean="0"/>
              <a:t> ready in end-November 2017.</a:t>
            </a:r>
            <a:endParaRPr lang="nl-NL" dirty="0"/>
          </a:p>
        </p:txBody>
      </p:sp>
      <p:sp>
        <p:nvSpPr>
          <p:cNvPr id="3" name="Footer Placeholder 2"/>
          <p:cNvSpPr>
            <a:spLocks noGrp="1"/>
          </p:cNvSpPr>
          <p:nvPr>
            <p:ph type="ftr" sz="quarter" idx="11"/>
          </p:nvPr>
        </p:nvSpPr>
        <p:spPr/>
        <p:txBody>
          <a:bodyPr/>
          <a:lstStyle/>
          <a:p>
            <a:r>
              <a:rPr lang="en-US" smtClean="0"/>
              <a:t>Bos, Goes, Damhof – Statistics Department – June 2017</a:t>
            </a:r>
            <a:endParaRPr lang="nl-NL"/>
          </a:p>
        </p:txBody>
      </p:sp>
      <p:sp>
        <p:nvSpPr>
          <p:cNvPr id="4" name="Slide Number Placeholder 3"/>
          <p:cNvSpPr>
            <a:spLocks noGrp="1"/>
          </p:cNvSpPr>
          <p:nvPr>
            <p:ph type="sldNum" sz="quarter" idx="12"/>
          </p:nvPr>
        </p:nvSpPr>
        <p:spPr/>
        <p:txBody>
          <a:bodyPr/>
          <a:lstStyle/>
          <a:p>
            <a:r>
              <a:rPr lang="nl-NL" smtClean="0"/>
              <a:t>Page </a:t>
            </a:r>
            <a:fld id="{73EE6724-4521-4EF8-974D-BA1C7F9CD007}" type="slidenum">
              <a:rPr lang="nl-NL" smtClean="0"/>
              <a:pPr/>
              <a:t>51</a:t>
            </a:fld>
            <a:endParaRPr lang="nl-NL" dirty="0"/>
          </a:p>
        </p:txBody>
      </p:sp>
    </p:spTree>
    <p:extLst>
      <p:ext uri="{BB962C8B-B14F-4D97-AF65-F5344CB8AC3E}">
        <p14:creationId xmlns:p14="http://schemas.microsoft.com/office/powerpoint/2010/main" val="39677283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i="1" dirty="0" smtClean="0"/>
              <a:t>Testing and shadow reporting</a:t>
            </a:r>
            <a:endParaRPr lang="nl-NL" i="1" dirty="0"/>
          </a:p>
        </p:txBody>
      </p:sp>
      <p:sp>
        <p:nvSpPr>
          <p:cNvPr id="6" name="Content Placeholder 5"/>
          <p:cNvSpPr>
            <a:spLocks noGrp="1"/>
          </p:cNvSpPr>
          <p:nvPr>
            <p:ph idx="1"/>
          </p:nvPr>
        </p:nvSpPr>
        <p:spPr>
          <a:xfrm>
            <a:off x="295201" y="1227680"/>
            <a:ext cx="8361575" cy="2734720"/>
          </a:xfrm>
        </p:spPr>
        <p:txBody>
          <a:bodyPr/>
          <a:lstStyle/>
          <a:p>
            <a:pPr marL="285750" indent="-285750">
              <a:buFont typeface="Arial" panose="020B0604020202020204" pitchFamily="34" charset="0"/>
              <a:buChar char="•"/>
            </a:pPr>
            <a:r>
              <a:rPr lang="nl-NL" dirty="0" smtClean="0"/>
              <a:t>Test period is foreseen to start in April. More details will follow in due course. </a:t>
            </a:r>
          </a:p>
          <a:p>
            <a:pPr marL="285750" indent="-285750">
              <a:buFont typeface="Arial" panose="020B0604020202020204" pitchFamily="34" charset="0"/>
              <a:buChar char="•"/>
            </a:pPr>
            <a:endParaRPr lang="nl-NL" dirty="0" smtClean="0">
              <a:solidFill>
                <a:srgbClr val="FF0000"/>
              </a:solidFill>
            </a:endParaRPr>
          </a:p>
          <a:p>
            <a:pPr marL="285750" indent="-285750">
              <a:buFont typeface="Arial" panose="020B0604020202020204" pitchFamily="34" charset="0"/>
              <a:buChar char="•"/>
            </a:pPr>
            <a:r>
              <a:rPr lang="nl-NL" dirty="0" smtClean="0"/>
              <a:t>Current way of reporting the loan level data should</a:t>
            </a:r>
            <a:r>
              <a:rPr lang="nl-NL" dirty="0"/>
              <a:t> </a:t>
            </a:r>
            <a:r>
              <a:rPr lang="nl-NL" dirty="0" smtClean="0"/>
              <a:t>be maintained up to and including reference periode Q4 2018. So there will be a period of shadow reporting.</a:t>
            </a:r>
          </a:p>
        </p:txBody>
      </p:sp>
      <p:sp>
        <p:nvSpPr>
          <p:cNvPr id="3" name="Footer Placeholder 2"/>
          <p:cNvSpPr>
            <a:spLocks noGrp="1"/>
          </p:cNvSpPr>
          <p:nvPr>
            <p:ph type="ftr" sz="quarter" idx="11"/>
          </p:nvPr>
        </p:nvSpPr>
        <p:spPr/>
        <p:txBody>
          <a:bodyPr/>
          <a:lstStyle/>
          <a:p>
            <a:r>
              <a:rPr lang="en-US" smtClean="0"/>
              <a:t>Bos, Goes, Damhof – Statistics Department – June 2017</a:t>
            </a:r>
            <a:endParaRPr lang="nl-NL"/>
          </a:p>
        </p:txBody>
      </p:sp>
      <p:sp>
        <p:nvSpPr>
          <p:cNvPr id="4" name="Slide Number Placeholder 3"/>
          <p:cNvSpPr>
            <a:spLocks noGrp="1"/>
          </p:cNvSpPr>
          <p:nvPr>
            <p:ph type="sldNum" sz="quarter" idx="12"/>
          </p:nvPr>
        </p:nvSpPr>
        <p:spPr/>
        <p:txBody>
          <a:bodyPr/>
          <a:lstStyle/>
          <a:p>
            <a:r>
              <a:rPr lang="nl-NL" smtClean="0"/>
              <a:t>Page </a:t>
            </a:r>
            <a:fld id="{73EE6724-4521-4EF8-974D-BA1C7F9CD007}" type="slidenum">
              <a:rPr lang="nl-NL" smtClean="0"/>
              <a:pPr/>
              <a:t>52</a:t>
            </a:fld>
            <a:endParaRPr lang="nl-NL" dirty="0"/>
          </a:p>
        </p:txBody>
      </p:sp>
    </p:spTree>
    <p:extLst>
      <p:ext uri="{BB962C8B-B14F-4D97-AF65-F5344CB8AC3E}">
        <p14:creationId xmlns:p14="http://schemas.microsoft.com/office/powerpoint/2010/main" val="9888252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5201" y="215880"/>
            <a:ext cx="8361575" cy="730110"/>
          </a:xfrm>
        </p:spPr>
        <p:txBody>
          <a:bodyPr/>
          <a:lstStyle/>
          <a:p>
            <a:r>
              <a:rPr lang="nl-NL" i="1" dirty="0" smtClean="0"/>
              <a:t>Planning and </a:t>
            </a:r>
            <a:r>
              <a:rPr lang="nl-NL" i="1" dirty="0" err="1" smtClean="0"/>
              <a:t>phase</a:t>
            </a:r>
            <a:r>
              <a:rPr lang="nl-NL" i="1" dirty="0" smtClean="0"/>
              <a:t>-in</a:t>
            </a:r>
            <a:endParaRPr lang="nl-NL" i="1" dirty="0"/>
          </a:p>
        </p:txBody>
      </p:sp>
      <p:sp>
        <p:nvSpPr>
          <p:cNvPr id="6" name="Content Placeholder 5"/>
          <p:cNvSpPr>
            <a:spLocks noGrp="1"/>
          </p:cNvSpPr>
          <p:nvPr>
            <p:ph idx="1"/>
          </p:nvPr>
        </p:nvSpPr>
        <p:spPr>
          <a:xfrm>
            <a:off x="295201" y="846680"/>
            <a:ext cx="8361575" cy="2734720"/>
          </a:xfrm>
        </p:spPr>
        <p:txBody>
          <a:bodyPr/>
          <a:lstStyle/>
          <a:p>
            <a:pPr marL="285750" indent="-285750">
              <a:buFont typeface="Arial" panose="020B0604020202020204" pitchFamily="34" charset="0"/>
              <a:buChar char="•"/>
            </a:pPr>
            <a:r>
              <a:rPr lang="nl-NL" dirty="0" smtClean="0"/>
              <a:t>First RRE report should be submitted the last working day of July 2018 on reference period Q2 2018.</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Back data should be reported as well on Q1 2018 and Q4 2017. Q1 2018 should be submitted on the last working day of August 2018 and Q4 2017 on the last working day of September 2018.</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err="1" smtClean="0"/>
              <a:t>Some</a:t>
            </a:r>
            <a:r>
              <a:rPr lang="nl-NL" dirty="0" smtClean="0"/>
              <a:t> </a:t>
            </a:r>
            <a:r>
              <a:rPr lang="nl-NL" dirty="0" err="1" smtClean="0"/>
              <a:t>attributes</a:t>
            </a:r>
            <a:r>
              <a:rPr lang="nl-NL" dirty="0" smtClean="0"/>
              <a:t> have special high </a:t>
            </a:r>
            <a:r>
              <a:rPr lang="nl-NL" dirty="0" err="1" smtClean="0"/>
              <a:t>relevance</a:t>
            </a:r>
            <a:r>
              <a:rPr lang="nl-NL" dirty="0" smtClean="0"/>
              <a:t>. In the </a:t>
            </a:r>
            <a:r>
              <a:rPr lang="nl-NL" dirty="0" err="1" smtClean="0"/>
              <a:t>documentation</a:t>
            </a:r>
            <a:r>
              <a:rPr lang="nl-NL" dirty="0" smtClean="0"/>
              <a:t> on the website, we have </a:t>
            </a:r>
            <a:r>
              <a:rPr lang="nl-NL" dirty="0" err="1" smtClean="0"/>
              <a:t>indicated</a:t>
            </a:r>
            <a:r>
              <a:rPr lang="nl-NL" dirty="0" smtClean="0"/>
              <a:t> </a:t>
            </a:r>
            <a:r>
              <a:rPr lang="nl-NL" dirty="0" err="1" smtClean="0"/>
              <a:t>which</a:t>
            </a:r>
            <a:r>
              <a:rPr lang="nl-NL" dirty="0" smtClean="0"/>
              <a:t> </a:t>
            </a:r>
            <a:r>
              <a:rPr lang="nl-NL" dirty="0" err="1" smtClean="0"/>
              <a:t>attributes</a:t>
            </a:r>
            <a:r>
              <a:rPr lang="nl-NL" dirty="0" smtClean="0"/>
              <a:t> </a:t>
            </a:r>
            <a:r>
              <a:rPr lang="nl-NL" dirty="0" err="1" smtClean="0"/>
              <a:t>belong</a:t>
            </a:r>
            <a:r>
              <a:rPr lang="nl-NL" dirty="0" smtClean="0"/>
              <a:t> to stage 1 and </a:t>
            </a:r>
            <a:r>
              <a:rPr lang="nl-NL" dirty="0" err="1" smtClean="0"/>
              <a:t>which</a:t>
            </a:r>
            <a:r>
              <a:rPr lang="nl-NL" dirty="0" smtClean="0"/>
              <a:t> to stage 2. Stage 1 </a:t>
            </a:r>
            <a:r>
              <a:rPr lang="nl-NL" dirty="0" err="1" smtClean="0"/>
              <a:t>attributes</a:t>
            </a:r>
            <a:r>
              <a:rPr lang="nl-NL" dirty="0" smtClean="0"/>
              <a:t> should be reported </a:t>
            </a:r>
            <a:r>
              <a:rPr lang="nl-NL" dirty="0" err="1" smtClean="0"/>
              <a:t>from</a:t>
            </a:r>
            <a:r>
              <a:rPr lang="nl-NL" dirty="0" smtClean="0"/>
              <a:t> the start (including back data). Stage 2 </a:t>
            </a:r>
            <a:r>
              <a:rPr lang="nl-NL" dirty="0" err="1" smtClean="0"/>
              <a:t>attributes</a:t>
            </a:r>
            <a:r>
              <a:rPr lang="nl-NL" dirty="0" smtClean="0"/>
              <a:t> should be reported </a:t>
            </a:r>
            <a:r>
              <a:rPr lang="nl-NL" dirty="0" err="1" smtClean="0"/>
              <a:t>from</a:t>
            </a:r>
            <a:r>
              <a:rPr lang="nl-NL" dirty="0" smtClean="0"/>
              <a:t> reference periode Q4 2018 </a:t>
            </a:r>
            <a:r>
              <a:rPr lang="nl-NL" dirty="0" err="1" smtClean="0"/>
              <a:t>onwards</a:t>
            </a:r>
            <a:r>
              <a:rPr lang="nl-NL" dirty="0" smtClean="0"/>
              <a:t> at the last working day of </a:t>
            </a:r>
            <a:r>
              <a:rPr lang="nl-NL" dirty="0" err="1" smtClean="0"/>
              <a:t>January</a:t>
            </a:r>
            <a:r>
              <a:rPr lang="nl-NL" dirty="0" smtClean="0"/>
              <a:t> 2019 (without back date).</a:t>
            </a:r>
          </a:p>
          <a:p>
            <a:pPr marL="285750" indent="-285750">
              <a:buFont typeface="Arial" panose="020B0604020202020204" pitchFamily="34" charset="0"/>
              <a:buChar char="•"/>
            </a:pPr>
            <a:endParaRPr lang="nl-NL" dirty="0" smtClean="0">
              <a:solidFill>
                <a:srgbClr val="FF0000"/>
              </a:solidFill>
            </a:endParaRPr>
          </a:p>
          <a:p>
            <a:pPr marL="285750" indent="-285750">
              <a:buFont typeface="Arial" panose="020B0604020202020204" pitchFamily="34" charset="0"/>
              <a:buChar char="•"/>
            </a:pPr>
            <a:endParaRPr lang="nl-NL" dirty="0">
              <a:solidFill>
                <a:srgbClr val="FF0000"/>
              </a:solidFill>
            </a:endParaRPr>
          </a:p>
          <a:p>
            <a:pPr marL="285750" indent="-285750">
              <a:buFont typeface="Arial" panose="020B0604020202020204" pitchFamily="34" charset="0"/>
              <a:buChar char="•"/>
            </a:pPr>
            <a:endParaRPr lang="nl-NL" dirty="0">
              <a:solidFill>
                <a:srgbClr val="FF0000"/>
              </a:solidFill>
            </a:endParaRPr>
          </a:p>
        </p:txBody>
      </p:sp>
      <p:sp>
        <p:nvSpPr>
          <p:cNvPr id="3" name="Footer Placeholder 2"/>
          <p:cNvSpPr>
            <a:spLocks noGrp="1"/>
          </p:cNvSpPr>
          <p:nvPr>
            <p:ph type="ftr" sz="quarter" idx="11"/>
          </p:nvPr>
        </p:nvSpPr>
        <p:spPr/>
        <p:txBody>
          <a:bodyPr/>
          <a:lstStyle/>
          <a:p>
            <a:r>
              <a:rPr lang="en-US" smtClean="0"/>
              <a:t>Bos, Goes, Damhof – Statistics Department – June 2017</a:t>
            </a:r>
            <a:endParaRPr lang="nl-NL"/>
          </a:p>
        </p:txBody>
      </p:sp>
      <p:sp>
        <p:nvSpPr>
          <p:cNvPr id="4" name="Slide Number Placeholder 3"/>
          <p:cNvSpPr>
            <a:spLocks noGrp="1"/>
          </p:cNvSpPr>
          <p:nvPr>
            <p:ph type="sldNum" sz="quarter" idx="12"/>
          </p:nvPr>
        </p:nvSpPr>
        <p:spPr/>
        <p:txBody>
          <a:bodyPr/>
          <a:lstStyle/>
          <a:p>
            <a:r>
              <a:rPr lang="nl-NL" smtClean="0"/>
              <a:t>Page </a:t>
            </a:r>
            <a:fld id="{73EE6724-4521-4EF8-974D-BA1C7F9CD007}" type="slidenum">
              <a:rPr lang="nl-NL" smtClean="0"/>
              <a:pPr/>
              <a:t>53</a:t>
            </a:fld>
            <a:endParaRPr lang="nl-NL" dirty="0"/>
          </a:p>
        </p:txBody>
      </p:sp>
    </p:spTree>
    <p:extLst>
      <p:ext uri="{BB962C8B-B14F-4D97-AF65-F5344CB8AC3E}">
        <p14:creationId xmlns:p14="http://schemas.microsoft.com/office/powerpoint/2010/main" val="32756816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sz="3600" dirty="0" err="1" smtClean="0"/>
              <a:t>Thank</a:t>
            </a:r>
            <a:r>
              <a:rPr lang="nl-NL" sz="3600" dirty="0" smtClean="0"/>
              <a:t> </a:t>
            </a:r>
            <a:r>
              <a:rPr lang="nl-NL" sz="3600" dirty="0" err="1" smtClean="0"/>
              <a:t>you</a:t>
            </a:r>
            <a:r>
              <a:rPr lang="nl-NL" sz="3600" dirty="0" smtClean="0"/>
              <a:t> for </a:t>
            </a:r>
            <a:r>
              <a:rPr lang="nl-NL" sz="3600" dirty="0" err="1" smtClean="0"/>
              <a:t>your</a:t>
            </a:r>
            <a:r>
              <a:rPr lang="nl-NL" sz="3600" dirty="0" smtClean="0"/>
              <a:t> attention. </a:t>
            </a:r>
            <a:r>
              <a:rPr lang="nl-NL" sz="3600" dirty="0" err="1" smtClean="0"/>
              <a:t>Questions</a:t>
            </a:r>
            <a:r>
              <a:rPr lang="nl-NL" sz="3600" dirty="0" smtClean="0"/>
              <a:t>??</a:t>
            </a:r>
            <a:endParaRPr lang="nl-NL" sz="3600" dirty="0"/>
          </a:p>
        </p:txBody>
      </p:sp>
    </p:spTree>
    <p:extLst>
      <p:ext uri="{BB962C8B-B14F-4D97-AF65-F5344CB8AC3E}">
        <p14:creationId xmlns:p14="http://schemas.microsoft.com/office/powerpoint/2010/main" val="2752413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i="1" dirty="0"/>
              <a:t>T</a:t>
            </a:r>
            <a:r>
              <a:rPr lang="nl-NL" i="1" dirty="0" smtClean="0"/>
              <a:t>he legal basis</a:t>
            </a:r>
            <a:endParaRPr lang="nl-NL" i="1" dirty="0"/>
          </a:p>
        </p:txBody>
      </p:sp>
      <p:sp>
        <p:nvSpPr>
          <p:cNvPr id="6" name="Content Placeholder 5"/>
          <p:cNvSpPr>
            <a:spLocks noGrp="1"/>
          </p:cNvSpPr>
          <p:nvPr>
            <p:ph idx="1"/>
          </p:nvPr>
        </p:nvSpPr>
        <p:spPr>
          <a:xfrm>
            <a:off x="295201" y="1137942"/>
            <a:ext cx="8467799" cy="2382295"/>
          </a:xfrm>
        </p:spPr>
        <p:txBody>
          <a:bodyPr/>
          <a:lstStyle/>
          <a:p>
            <a:pPr marL="342900" indent="-342900">
              <a:buFont typeface="Arial" panose="020B0604020202020204" pitchFamily="34" charset="0"/>
              <a:buChar char="•"/>
            </a:pPr>
            <a:r>
              <a:rPr lang="en-GB" dirty="0" smtClean="0"/>
              <a:t>CBS Mandate is expanded and published in the Staatcourant for the purpose of the RRE report in March 2016.</a:t>
            </a:r>
          </a:p>
          <a:p>
            <a:endParaRPr lang="en-GB" dirty="0"/>
          </a:p>
          <a:p>
            <a:pPr marL="342900" indent="-342900">
              <a:buFont typeface="Arial" panose="020B0604020202020204" pitchFamily="34" charset="0"/>
              <a:buChar char="•"/>
            </a:pPr>
            <a:r>
              <a:rPr lang="en-GB" dirty="0" smtClean="0"/>
              <a:t>Reporting agents are informed of the legal basis in May 2016 in the so-called ‘Aanbiedingsbrief’. </a:t>
            </a:r>
          </a:p>
        </p:txBody>
      </p:sp>
      <p:sp>
        <p:nvSpPr>
          <p:cNvPr id="3" name="Footer Placeholder 2"/>
          <p:cNvSpPr>
            <a:spLocks noGrp="1"/>
          </p:cNvSpPr>
          <p:nvPr>
            <p:ph type="ftr" sz="quarter" idx="11"/>
          </p:nvPr>
        </p:nvSpPr>
        <p:spPr/>
        <p:txBody>
          <a:bodyPr/>
          <a:lstStyle/>
          <a:p>
            <a:r>
              <a:rPr lang="en-US" smtClean="0"/>
              <a:t>Bos, Goes, Damhof – Statistics Department – June 2017</a:t>
            </a:r>
            <a:endParaRPr lang="nl-NL"/>
          </a:p>
        </p:txBody>
      </p:sp>
      <p:sp>
        <p:nvSpPr>
          <p:cNvPr id="4" name="Slide Number Placeholder 3"/>
          <p:cNvSpPr>
            <a:spLocks noGrp="1"/>
          </p:cNvSpPr>
          <p:nvPr>
            <p:ph type="sldNum" sz="quarter" idx="12"/>
          </p:nvPr>
        </p:nvSpPr>
        <p:spPr/>
        <p:txBody>
          <a:bodyPr/>
          <a:lstStyle/>
          <a:p>
            <a:r>
              <a:rPr lang="nl-NL" smtClean="0"/>
              <a:t>Page </a:t>
            </a:r>
            <a:fld id="{73EE6724-4521-4EF8-974D-BA1C7F9CD007}" type="slidenum">
              <a:rPr lang="nl-NL" smtClean="0"/>
              <a:pPr/>
              <a:t>6</a:t>
            </a:fld>
            <a:endParaRPr lang="nl-NL" dirty="0"/>
          </a:p>
        </p:txBody>
      </p:sp>
    </p:spTree>
    <p:extLst>
      <p:ext uri="{BB962C8B-B14F-4D97-AF65-F5344CB8AC3E}">
        <p14:creationId xmlns:p14="http://schemas.microsoft.com/office/powerpoint/2010/main" val="2849713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i="1" dirty="0" smtClean="0"/>
              <a:t>The reason for the legal basis</a:t>
            </a:r>
            <a:endParaRPr lang="nl-NL" i="1" dirty="0"/>
          </a:p>
        </p:txBody>
      </p:sp>
      <p:sp>
        <p:nvSpPr>
          <p:cNvPr id="6" name="Content Placeholder 5"/>
          <p:cNvSpPr>
            <a:spLocks noGrp="1"/>
          </p:cNvSpPr>
          <p:nvPr>
            <p:ph idx="1"/>
          </p:nvPr>
        </p:nvSpPr>
        <p:spPr>
          <a:xfrm>
            <a:off x="295201" y="985043"/>
            <a:ext cx="8467799" cy="2382295"/>
          </a:xfrm>
        </p:spPr>
        <p:txBody>
          <a:bodyPr/>
          <a:lstStyle/>
          <a:p>
            <a:pPr marL="285750" indent="-285750">
              <a:buFont typeface="Arial" panose="020B0604020202020204" pitchFamily="34" charset="0"/>
              <a:buChar char="•"/>
            </a:pPr>
            <a:r>
              <a:rPr lang="en-GB" dirty="0" smtClean="0"/>
              <a:t>Lacking data quality</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Some important attributes are missing</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Guidelines originating from the ECB loan level initiative are not strict enough. Every reporting agent uses different definitions and scope -&gt; lack of harmonisation.</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Abovementioned issues were accepted while the report was voluntary. In order to professionalise the granular data on mortgages a legal basis is deemed necessary.</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Data sharing with CBS for statistics production (sector accounts).</a:t>
            </a:r>
            <a:endParaRPr lang="en-GB" dirty="0"/>
          </a:p>
          <a:p>
            <a:endParaRPr lang="en-GB" dirty="0"/>
          </a:p>
          <a:p>
            <a:endParaRPr lang="en-GB" dirty="0"/>
          </a:p>
        </p:txBody>
      </p:sp>
      <p:sp>
        <p:nvSpPr>
          <p:cNvPr id="3" name="Footer Placeholder 2"/>
          <p:cNvSpPr>
            <a:spLocks noGrp="1"/>
          </p:cNvSpPr>
          <p:nvPr>
            <p:ph type="ftr" sz="quarter" idx="11"/>
          </p:nvPr>
        </p:nvSpPr>
        <p:spPr/>
        <p:txBody>
          <a:bodyPr/>
          <a:lstStyle/>
          <a:p>
            <a:r>
              <a:rPr lang="en-US" smtClean="0"/>
              <a:t>Bos, Goes, Damhof – Statistics Department – June 2017</a:t>
            </a:r>
            <a:endParaRPr lang="nl-NL"/>
          </a:p>
        </p:txBody>
      </p:sp>
      <p:sp>
        <p:nvSpPr>
          <p:cNvPr id="4" name="Slide Number Placeholder 3"/>
          <p:cNvSpPr>
            <a:spLocks noGrp="1"/>
          </p:cNvSpPr>
          <p:nvPr>
            <p:ph type="sldNum" sz="quarter" idx="12"/>
          </p:nvPr>
        </p:nvSpPr>
        <p:spPr/>
        <p:txBody>
          <a:bodyPr/>
          <a:lstStyle/>
          <a:p>
            <a:r>
              <a:rPr lang="nl-NL" smtClean="0"/>
              <a:t>Page </a:t>
            </a:r>
            <a:fld id="{73EE6724-4521-4EF8-974D-BA1C7F9CD007}" type="slidenum">
              <a:rPr lang="nl-NL" smtClean="0"/>
              <a:pPr/>
              <a:t>7</a:t>
            </a:fld>
            <a:endParaRPr lang="nl-NL" dirty="0"/>
          </a:p>
        </p:txBody>
      </p:sp>
    </p:spTree>
    <p:extLst>
      <p:ext uri="{BB962C8B-B14F-4D97-AF65-F5344CB8AC3E}">
        <p14:creationId xmlns:p14="http://schemas.microsoft.com/office/powerpoint/2010/main" val="1040407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fontScale="90000"/>
          </a:bodyPr>
          <a:lstStyle/>
          <a:p>
            <a:r>
              <a:rPr lang="en-GB" i="1" dirty="0"/>
              <a:t>T</a:t>
            </a:r>
            <a:r>
              <a:rPr lang="en-GB" i="1" dirty="0" smtClean="0"/>
              <a:t>he CBS Mandate</a:t>
            </a:r>
            <a:br>
              <a:rPr lang="en-GB" i="1" dirty="0" smtClean="0"/>
            </a:br>
            <a:endParaRPr lang="en-GB" i="1" dirty="0"/>
          </a:p>
        </p:txBody>
      </p:sp>
      <p:sp>
        <p:nvSpPr>
          <p:cNvPr id="7" name="Tekstvak 7"/>
          <p:cNvSpPr txBox="1">
            <a:spLocks/>
          </p:cNvSpPr>
          <p:nvPr/>
        </p:nvSpPr>
        <p:spPr>
          <a:xfrm>
            <a:off x="406399" y="962024"/>
            <a:ext cx="8042275" cy="4181475"/>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smtClean="0"/>
              <a:t>Since several years, close cooperation between CBS and DNB regarding sharing of (confidential) data.</a:t>
            </a:r>
          </a:p>
          <a:p>
            <a:r>
              <a:rPr lang="en-GB" dirty="0" smtClean="0"/>
              <a:t>Cooperation implies that DNB collects all data on the financial sectors and (if needed) shares the data with CBS.</a:t>
            </a:r>
          </a:p>
          <a:p>
            <a:r>
              <a:rPr lang="en-GB" dirty="0" smtClean="0"/>
              <a:t>CBS Mandate authorizes DNB to collect information from the financial sector on the basis of the competences of CBS written down in the Wet op het CBS.</a:t>
            </a:r>
          </a:p>
          <a:p>
            <a:r>
              <a:rPr lang="en-GB" dirty="0" smtClean="0"/>
              <a:t>Advantages: data needs of both institutions can be combined into one report avoiding double reporting burden. One figure for the financial sector (één-cijfer-gedachte) which leads to more consistency and better communication.</a:t>
            </a:r>
          </a:p>
          <a:p>
            <a:r>
              <a:rPr lang="en-GB" dirty="0" smtClean="0"/>
              <a:t>Sharing data also with supervisory tasks of DNB and AFM, </a:t>
            </a:r>
            <a:r>
              <a:rPr lang="en-GB" dirty="0"/>
              <a:t>c</a:t>
            </a:r>
            <a:r>
              <a:rPr lang="en-GB" dirty="0" smtClean="0"/>
              <a:t>ombining data needs into one data model avoiding double reporting burden.</a:t>
            </a:r>
          </a:p>
          <a:p>
            <a:pPr marL="0" indent="0">
              <a:buNone/>
            </a:pPr>
            <a:endParaRPr lang="en-GB" dirty="0" smtClean="0"/>
          </a:p>
          <a:p>
            <a:pPr marL="0" indent="0">
              <a:buNone/>
            </a:pPr>
            <a:endParaRPr lang="en-GB" dirty="0" smtClean="0"/>
          </a:p>
        </p:txBody>
      </p:sp>
      <p:sp>
        <p:nvSpPr>
          <p:cNvPr id="4" name="Footer Placeholder 3"/>
          <p:cNvSpPr>
            <a:spLocks noGrp="1"/>
          </p:cNvSpPr>
          <p:nvPr>
            <p:ph type="ftr" sz="quarter" idx="11"/>
          </p:nvPr>
        </p:nvSpPr>
        <p:spPr/>
        <p:txBody>
          <a:bodyPr/>
          <a:lstStyle/>
          <a:p>
            <a:r>
              <a:rPr lang="en-US" smtClean="0"/>
              <a:t>Bos, Goes, Damhof – Statistics Department – June 2017</a:t>
            </a:r>
            <a:endParaRPr lang="nl-NL"/>
          </a:p>
        </p:txBody>
      </p:sp>
      <p:sp>
        <p:nvSpPr>
          <p:cNvPr id="5" name="Slide Number Placeholder 4"/>
          <p:cNvSpPr>
            <a:spLocks noGrp="1"/>
          </p:cNvSpPr>
          <p:nvPr>
            <p:ph type="sldNum" sz="quarter" idx="12"/>
          </p:nvPr>
        </p:nvSpPr>
        <p:spPr/>
        <p:txBody>
          <a:bodyPr/>
          <a:lstStyle/>
          <a:p>
            <a:r>
              <a:rPr lang="nl-NL" smtClean="0"/>
              <a:t>Page </a:t>
            </a:r>
            <a:fld id="{73EE6724-4521-4EF8-974D-BA1C7F9CD007}" type="slidenum">
              <a:rPr lang="nl-NL" smtClean="0"/>
              <a:pPr/>
              <a:t>8</a:t>
            </a:fld>
            <a:endParaRPr lang="nl-NL" dirty="0"/>
          </a:p>
        </p:txBody>
      </p:sp>
    </p:spTree>
    <p:extLst>
      <p:ext uri="{BB962C8B-B14F-4D97-AF65-F5344CB8AC3E}">
        <p14:creationId xmlns:p14="http://schemas.microsoft.com/office/powerpoint/2010/main" val="2581347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fontScale="90000"/>
          </a:bodyPr>
          <a:lstStyle/>
          <a:p>
            <a:r>
              <a:rPr lang="en-GB" i="1" dirty="0" smtClean="0"/>
              <a:t>The usage of the RRE data</a:t>
            </a:r>
            <a:br>
              <a:rPr lang="en-GB" i="1" dirty="0" smtClean="0"/>
            </a:br>
            <a:endParaRPr lang="en-GB" i="1" dirty="0"/>
          </a:p>
        </p:txBody>
      </p:sp>
      <p:sp>
        <p:nvSpPr>
          <p:cNvPr id="7" name="Tekstvak 7"/>
          <p:cNvSpPr txBox="1">
            <a:spLocks/>
          </p:cNvSpPr>
          <p:nvPr/>
        </p:nvSpPr>
        <p:spPr>
          <a:xfrm>
            <a:off x="406399" y="817646"/>
            <a:ext cx="8042275" cy="4181475"/>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smtClean="0"/>
              <a:t>Quality improvement and filling data gaps in existing statistical frameworks, e.g. the (financial) accounts of the sector households governed in the ESA regulation and the interest rate statistics governed in the MIR regulation.</a:t>
            </a:r>
          </a:p>
          <a:p>
            <a:endParaRPr lang="en-GB" dirty="0" smtClean="0"/>
          </a:p>
          <a:p>
            <a:r>
              <a:rPr lang="en-GB" dirty="0" smtClean="0"/>
              <a:t>Performing new and improved (statistical) analysis regarding vulnerabilities of the sector households and the financial sector and institutions.</a:t>
            </a:r>
          </a:p>
          <a:p>
            <a:endParaRPr lang="en-GB" dirty="0" smtClean="0"/>
          </a:p>
          <a:p>
            <a:r>
              <a:rPr lang="en-GB" dirty="0" smtClean="0"/>
              <a:t>Calibrating new macro-prudential instruments.</a:t>
            </a:r>
          </a:p>
          <a:p>
            <a:endParaRPr lang="en-GB" dirty="0" smtClean="0"/>
          </a:p>
          <a:p>
            <a:r>
              <a:rPr lang="en-GB" dirty="0" smtClean="0"/>
              <a:t>These goals are in line with the strong recommendations of the European Council, European Systemic Risk Board and the IMF regarding the Dutch RRE mortgage market.</a:t>
            </a:r>
          </a:p>
          <a:p>
            <a:pPr marL="0" indent="0">
              <a:buNone/>
            </a:pPr>
            <a:endParaRPr lang="en-GB" dirty="0" smtClean="0"/>
          </a:p>
        </p:txBody>
      </p:sp>
      <p:sp>
        <p:nvSpPr>
          <p:cNvPr id="4" name="Footer Placeholder 3"/>
          <p:cNvSpPr>
            <a:spLocks noGrp="1"/>
          </p:cNvSpPr>
          <p:nvPr>
            <p:ph type="ftr" sz="quarter" idx="11"/>
          </p:nvPr>
        </p:nvSpPr>
        <p:spPr/>
        <p:txBody>
          <a:bodyPr/>
          <a:lstStyle/>
          <a:p>
            <a:r>
              <a:rPr lang="en-US" smtClean="0"/>
              <a:t>Bos, Goes, Damhof – Statistics Department – June 2017</a:t>
            </a:r>
            <a:endParaRPr lang="nl-NL"/>
          </a:p>
        </p:txBody>
      </p:sp>
      <p:sp>
        <p:nvSpPr>
          <p:cNvPr id="5" name="Slide Number Placeholder 4"/>
          <p:cNvSpPr>
            <a:spLocks noGrp="1"/>
          </p:cNvSpPr>
          <p:nvPr>
            <p:ph type="sldNum" sz="quarter" idx="12"/>
          </p:nvPr>
        </p:nvSpPr>
        <p:spPr/>
        <p:txBody>
          <a:bodyPr/>
          <a:lstStyle/>
          <a:p>
            <a:r>
              <a:rPr lang="nl-NL" smtClean="0"/>
              <a:t>Page </a:t>
            </a:r>
            <a:fld id="{73EE6724-4521-4EF8-974D-BA1C7F9CD007}" type="slidenum">
              <a:rPr lang="nl-NL" smtClean="0"/>
              <a:pPr/>
              <a:t>9</a:t>
            </a:fld>
            <a:endParaRPr lang="nl-NL" dirty="0"/>
          </a:p>
        </p:txBody>
      </p:sp>
    </p:spTree>
    <p:extLst>
      <p:ext uri="{BB962C8B-B14F-4D97-AF65-F5344CB8AC3E}">
        <p14:creationId xmlns:p14="http://schemas.microsoft.com/office/powerpoint/2010/main" val="611622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DNB Huisstijl Lichte Achtergrond 16x9">
  <a:themeElements>
    <a:clrScheme name="DNB">
      <a:dk1>
        <a:sysClr val="windowText" lastClr="000000"/>
      </a:dk1>
      <a:lt1>
        <a:sysClr val="window" lastClr="FFFFFF"/>
      </a:lt1>
      <a:dk2>
        <a:srgbClr val="44546A"/>
      </a:dk2>
      <a:lt2>
        <a:srgbClr val="E7E6E6"/>
      </a:lt2>
      <a:accent1>
        <a:srgbClr val="2FB5E4"/>
      </a:accent1>
      <a:accent2>
        <a:srgbClr val="162257"/>
      </a:accent2>
      <a:accent3>
        <a:srgbClr val="B8450E"/>
      </a:accent3>
      <a:accent4>
        <a:srgbClr val="9B9000"/>
      </a:accent4>
      <a:accent5>
        <a:srgbClr val="D7CCAF"/>
      </a:accent5>
      <a:accent6>
        <a:srgbClr val="003E3B"/>
      </a:accent6>
      <a:hlink>
        <a:srgbClr val="162257"/>
      </a:hlink>
      <a:folHlink>
        <a:srgbClr val="422335"/>
      </a:folHlink>
    </a:clrScheme>
    <a:fontScheme name="DNB">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1.0.5.potx" id="{B270FB89-5B9F-428A-BCB9-6C207FB2C8FE}" vid="{AFFF9D4B-64E8-4DB5-B4AD-056B69DF523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NB-Opmerkingen xmlns="c35f474f-4359-4191-b0ab-4426cb5a6eba" xsi:nil="true"/>
    <EmDate xmlns="c35f474f-4359-4191-b0ab-4426cb5a6eba" xsi:nil="true"/>
    <id6c789cff804afba200fcd377146773 xmlns="c35f474f-4359-4191-b0ab-4426cb5a6eba">
      <Terms xmlns="http://schemas.microsoft.com/office/infopath/2007/PartnerControls">
        <TermInfo xmlns="http://schemas.microsoft.com/office/infopath/2007/PartnerControls">
          <TermName xmlns="http://schemas.microsoft.com/office/infopath/2007/PartnerControls">Statistiek</TermName>
          <TermId xmlns="http://schemas.microsoft.com/office/infopath/2007/PartnerControls">08372b17-7c7a-4a93-a22f-abf489991f02</TermId>
        </TermInfo>
      </Terms>
    </id6c789cff804afba200fcd377146773>
    <DNB-AuteurFix xmlns="c35f474f-4359-4191-b0ab-4426cb5a6eba">
      <ns2:UserInfo xmlns:ns2="c35f474f-4359-4191-b0ab-4426cb5a6eba">
        <ns2:DisplayName>Bos, A.J. (Arjan) (STAT_DSC)</ns2:DisplayName>
        <ns2:AccountId>45</ns2:AccountId>
        <ns2:AccountType>User</ns2:AccountType>
      </ns2:UserInfo>
      <ns2:UserInfo xmlns:ns2="c35f474f-4359-4191-b0ab-4426cb5a6eba">
        <ns2:DisplayName>Damhof, R.D. (Ronald) (STAT_STAT)</ns2:DisplayName>
        <ns2:AccountId>78</ns2:AccountId>
        <ns2:AccountType>User</ns2:AccountType>
      </ns2:UserInfo>
    </DNB-AuteurFix>
    <EmAttachmentNames xmlns="c35f474f-4359-4191-b0ab-4426cb5a6eba" xsi:nil="true"/>
    <DNB-Sjabloon xmlns="c35f474f-4359-4191-b0ab-4426cb5a6eba" xsi:nil="true"/>
    <DNB-Ontvanger xmlns="c35f474f-4359-4191-b0ab-4426cb5a6eba">
      <UserInfo>
        <DisplayName/>
        <AccountId xsi:nil="true"/>
        <AccountType/>
      </UserInfo>
    </DNB-Ontvanger>
    <EmTo xmlns="c35f474f-4359-4191-b0ab-4426cb5a6eba" xsi:nil="true"/>
    <EmAttachCount xmlns="c35f474f-4359-4191-b0ab-4426cb5a6eba" xsi:nil="true"/>
    <DNB-ProjectId xmlns="c35f474f-4359-4191-b0ab-4426cb5a6eba" xsi:nil="true"/>
    <TaxCatchAll xmlns="c73b39cc-0e69-4665-8db4-7ab582043597">
      <Value>23</Value>
      <Value>10</Value>
      <Value>7</Value>
      <Value>6</Value>
      <Value>5</Value>
      <Value>4</Value>
      <Value>3</Value>
    </TaxCatchAll>
    <EmCC xmlns="c35f474f-4359-4191-b0ab-4426cb5a6eba" xsi:nil="true"/>
    <DNB-Publiceren xmlns="c35f474f-4359-4191-b0ab-4426cb5a6eba">true</DNB-Publiceren>
    <DNB-Projectnaam xmlns="c35f474f-4359-4191-b0ab-4426cb5a6eba">AnaCredit</DNB-Projectnaam>
    <DNB-CCOntvanger xmlns="c35f474f-4359-4191-b0ab-4426cb5a6eba">
      <UserInfo>
        <DisplayName/>
        <AccountId xsi:nil="true"/>
        <AccountType/>
      </UserInfo>
    </DNB-CCOntvanger>
    <o1b0d8a7ae5043afbb478d247fa91ac6 xmlns="c35f474f-4359-4191-b0ab-4426cb5a6eba">
      <Terms xmlns="http://schemas.microsoft.com/office/infopath/2007/PartnerControls">
        <TermInfo xmlns="http://schemas.microsoft.com/office/infopath/2007/PartnerControls">
          <TermName xmlns="http://schemas.microsoft.com/office/infopath/2007/PartnerControls">Projecten</TermName>
          <TermId xmlns="http://schemas.microsoft.com/office/infopath/2007/PartnerControls">6b72ff99-9c37-4a58-86d6-c50d28db3af0</TermId>
        </TermInfo>
      </Terms>
    </o1b0d8a7ae5043afbb478d247fa91ac6>
    <DNB-Distributie xmlns="c35f474f-4359-4191-b0ab-4426cb5a6eba">false</DNB-Distributie>
    <EmFromName xmlns="c35f474f-4359-4191-b0ab-4426cb5a6eba" xsi:nil="true"/>
    <c9531dec3dfd46d59bf83d8be7f0a9bb xmlns="c35f474f-4359-4191-b0ab-4426cb5a6eba">
      <Terms xmlns="http://schemas.microsoft.com/office/infopath/2007/PartnerControls">
        <TermInfo xmlns="http://schemas.microsoft.com/office/infopath/2007/PartnerControls">
          <TermName>logisch datamodel</TermName>
          <TermId>b707b081-cf56-4b7c-95b0-71d10ccc3fdf</TermId>
        </TermInfo>
        <TermInfo xmlns="http://schemas.microsoft.com/office/infopath/2007/PartnerControls">
          <TermName>Overleg</TermName>
          <TermId>c3d8b6ce-dfc0-43c0-a82f-4961194d4752</TermId>
        </TermInfo>
      </Terms>
    </c9531dec3dfd46d59bf83d8be7f0a9bb>
    <DNB-Show xmlns="c35f474f-4359-4191-b0ab-4426cb5a6eba">true</DNB-Show>
    <fad229a51b924077bad6f12c552b436b xmlns="c35f474f-4359-4191-b0ab-4426cb5a6eba">
      <Terms xmlns="http://schemas.microsoft.com/office/infopath/2007/PartnerControls">
        <TermInfo xmlns="http://schemas.microsoft.com/office/infopath/2007/PartnerControls">
          <TermName xmlns="http://schemas.microsoft.com/office/infopath/2007/PartnerControls">DNB-UNRESTRICTED</TermName>
          <TermId xmlns="http://schemas.microsoft.com/office/infopath/2007/PartnerControls">2ea0aa57-80a3-4f67-9a8d-cb9c5b6ba549</TermId>
        </TermInfo>
      </Terms>
    </fad229a51b924077bad6f12c552b436b>
    <o647aae0ad2f4ff5acdc41f964aa5af6 xmlns="c35f474f-4359-4191-b0ab-4426cb5a6eba">
      <Terms xmlns="http://schemas.microsoft.com/office/infopath/2007/PartnerControls">
        <TermInfo xmlns="http://schemas.microsoft.com/office/infopath/2007/PartnerControls">
          <TermName xmlns="http://schemas.microsoft.com/office/infopath/2007/PartnerControls">Monetaire en bancaire statistieken</TermName>
          <TermId xmlns="http://schemas.microsoft.com/office/infopath/2007/PartnerControls">5e7e6a2e-438e-4f67-a35e-de9e371d0453</TermId>
        </TermInfo>
      </Terms>
    </o647aae0ad2f4ff5acdc41f964aa5af6>
    <_dlc_DocId xmlns="c73b39cc-0e69-4665-8db4-7ab582043597">P012-1633749633-95</_dlc_DocId>
    <_dlc_DocIdUrl xmlns="c73b39cc-0e69-4665-8db4-7ab582043597">
      <Url>https://projects.sharepoint.dnb.nl/sites/Anacredit/_layouts/15/DocIdRedir.aspx?ID=P012-1633749633-95</Url>
      <Description>P012-1633749633-95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NB Project Document" ma:contentTypeID="0x0101001A9AF98CE4D646E7BAD5E0A615FBC4570033574BA5F6F8485F80DD011BE7D1CFF900EF0BABA043E7D642BEF748368242E2B4" ma:contentTypeVersion="10" ma:contentTypeDescription="" ma:contentTypeScope="" ma:versionID="f17e4a77fdfde903878ef1b3eb83e5c1">
  <xsd:schema xmlns:xsd="http://www.w3.org/2001/XMLSchema" xmlns:xs="http://www.w3.org/2001/XMLSchema" xmlns:p="http://schemas.microsoft.com/office/2006/metadata/properties" xmlns:ns2="c35f474f-4359-4191-b0ab-4426cb5a6eba" xmlns:ns3="c73b39cc-0e69-4665-8db4-7ab582043597" targetNamespace="http://schemas.microsoft.com/office/2006/metadata/properties" ma:root="true" ma:fieldsID="cea0e579385e2cff9b45a5fcd116b3b9" ns2:_="" ns3:_="">
    <xsd:import namespace="c35f474f-4359-4191-b0ab-4426cb5a6eba"/>
    <xsd:import namespace="c73b39cc-0e69-4665-8db4-7ab582043597"/>
    <xsd:element name="properties">
      <xsd:complexType>
        <xsd:sequence>
          <xsd:element name="documentManagement">
            <xsd:complexType>
              <xsd:all>
                <xsd:element ref="ns2:DNB-Projectnaam"/>
                <xsd:element ref="ns2:DNB-ProjectId" minOccurs="0"/>
                <xsd:element ref="ns2:DNB-Publiceren" minOccurs="0"/>
                <xsd:element ref="ns2:DNB-Show"/>
                <xsd:element ref="ns2:DNB-AuteurFix" minOccurs="0"/>
                <xsd:element ref="ns2:DNB-Ontvanger" minOccurs="0"/>
                <xsd:element ref="ns2:DNB-CCOntvanger" minOccurs="0"/>
                <xsd:element ref="ns2:DNB-Opmerkingen" minOccurs="0"/>
                <xsd:element ref="ns2:DNB-Sjabloon" minOccurs="0"/>
                <xsd:element ref="ns2:EmTo" minOccurs="0"/>
                <xsd:element ref="ns2:EmFromName" minOccurs="0"/>
                <xsd:element ref="ns2:EmCC" minOccurs="0"/>
                <xsd:element ref="ns2:EmDate" minOccurs="0"/>
                <xsd:element ref="ns2:EmAttachCount" minOccurs="0"/>
                <xsd:element ref="ns2:EmAttachmentNames" minOccurs="0"/>
                <xsd:element ref="ns2:DNB-Distributie" minOccurs="0"/>
                <xsd:element ref="ns2:fad229a51b924077bad6f12c552b436b" minOccurs="0"/>
                <xsd:element ref="ns2:o647aae0ad2f4ff5acdc41f964aa5af6" minOccurs="0"/>
                <xsd:element ref="ns2:id6c789cff804afba200fcd377146773" minOccurs="0"/>
                <xsd:element ref="ns3:_dlc_DocId" minOccurs="0"/>
                <xsd:element ref="ns3:_dlc_DocIdUrl" minOccurs="0"/>
                <xsd:element ref="ns3:_dlc_DocIdPersistId" minOccurs="0"/>
                <xsd:element ref="ns2:o1b0d8a7ae5043afbb478d247fa91ac6" minOccurs="0"/>
                <xsd:element ref="ns2:c9531dec3dfd46d59bf83d8be7f0a9bb"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5f474f-4359-4191-b0ab-4426cb5a6eba" elementFormDefault="qualified">
    <xsd:import namespace="http://schemas.microsoft.com/office/2006/documentManagement/types"/>
    <xsd:import namespace="http://schemas.microsoft.com/office/infopath/2007/PartnerControls"/>
    <xsd:element name="DNB-Projectnaam" ma:index="2" ma:displayName="Project Name" ma:internalName="DNB_x002d_Projectnaam">
      <xsd:simpleType>
        <xsd:restriction base="dms:Text"/>
      </xsd:simpleType>
    </xsd:element>
    <xsd:element name="DNB-ProjectId" ma:index="4" nillable="true" ma:displayName="Project ID" ma:internalName="DNB_x002d_ProjectId" ma:readOnly="false">
      <xsd:simpleType>
        <xsd:restriction base="dms:Text"/>
      </xsd:simpleType>
    </xsd:element>
    <xsd:element name="DNB-Publiceren" ma:index="5" nillable="true" ma:displayName="Publish" ma:default="False" ma:internalName="DNB_x002d_Publiceren">
      <xsd:simpleType>
        <xsd:restriction base="dms:Boolean"/>
      </xsd:simpleType>
    </xsd:element>
    <xsd:element name="DNB-Show" ma:index="6" ma:displayName="Show" ma:default="True" ma:description="A boolean value that indicates if a listitem is showed in the default view" ma:internalName="DNB_x002d_Show">
      <xsd:simpleType>
        <xsd:restriction base="dms:Boolean"/>
      </xsd:simpleType>
    </xsd:element>
    <xsd:element name="DNB-AuteurFix" ma:index="10" nillable="true" ma:displayName="Author" ma:SearchPeopleOnly="false" ma:internalName="DNB_x002d_AuteurFix">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Ontvanger" ma:index="11" nillable="true" ma:displayName="Recipient" ma:SearchPeopleOnly="false" ma:internalName="DNB_x002d_Ontvang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CCOntvanger" ma:index="12" nillable="true" ma:displayName="CC Recipient" ma:SearchPeopleOnly="false" ma:internalName="DNB_x002d_CCOntvang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Opmerkingen" ma:index="13" nillable="true" ma:displayName="Remarks" ma:hidden="true" ma:internalName="DNB_x002d_Opmerkingen">
      <xsd:simpleType>
        <xsd:restriction base="dms:Note"/>
      </xsd:simpleType>
    </xsd:element>
    <xsd:element name="DNB-Sjabloon" ma:index="14" nillable="true" ma:displayName="Sjabloon" ma:hidden="true" ma:internalName="DNB_x002d_Sjabloon">
      <xsd:simpleType>
        <xsd:restriction base="dms:Text"/>
      </xsd:simpleType>
    </xsd:element>
    <xsd:element name="EmTo" ma:index="15" nillable="true" ma:displayName="E-mail To" ma:hidden="true" ma:internalName="EmTo">
      <xsd:simpleType>
        <xsd:restriction base="dms:Note">
          <xsd:maxLength value="255"/>
        </xsd:restriction>
      </xsd:simpleType>
    </xsd:element>
    <xsd:element name="EmFromName" ma:index="16" nillable="true" ma:displayName="E-mail From" ma:hidden="true" ma:internalName="EmFromName">
      <xsd:simpleType>
        <xsd:restriction base="dms:Text"/>
      </xsd:simpleType>
    </xsd:element>
    <xsd:element name="EmCC" ma:index="17" nillable="true" ma:displayName="E-mail CC" ma:hidden="true" ma:internalName="EmCC">
      <xsd:simpleType>
        <xsd:restriction base="dms:Note">
          <xsd:maxLength value="255"/>
        </xsd:restriction>
      </xsd:simpleType>
    </xsd:element>
    <xsd:element name="EmDate" ma:index="18" nillable="true" ma:displayName="E-mail Date" ma:hidden="true" ma:internalName="EmDate">
      <xsd:simpleType>
        <xsd:restriction base="dms:DateTime"/>
      </xsd:simpleType>
    </xsd:element>
    <xsd:element name="EmAttachCount" ma:index="19" nillable="true" ma:displayName="E-mail Attachment Count" ma:hidden="true" ma:internalName="EmAttachCount">
      <xsd:simpleType>
        <xsd:restriction base="dms:Text"/>
      </xsd:simpleType>
    </xsd:element>
    <xsd:element name="EmAttachmentNames" ma:index="20" nillable="true" ma:displayName="E-mail Attachment Names" ma:hidden="true" ma:internalName="EmAttachmentNames">
      <xsd:simpleType>
        <xsd:restriction base="dms:Note">
          <xsd:maxLength value="255"/>
        </xsd:restriction>
      </xsd:simpleType>
    </xsd:element>
    <xsd:element name="DNB-Distributie" ma:index="21" nillable="true" ma:displayName="Distributie" ma:default="False" ma:hidden="true" ma:internalName="DNB_x002d_Distributie">
      <xsd:simpleType>
        <xsd:restriction base="dms:Boolean"/>
      </xsd:simpleType>
    </xsd:element>
    <xsd:element name="fad229a51b924077bad6f12c552b436b" ma:index="26" ma:taxonomy="true" ma:internalName="DNB_x002d_SecurityLevel_TaxHTField0" ma:taxonomyFieldName="DNB_x002d_SecurityLevel" ma:displayName="Confidentiality" ma:readOnly="false" ma:fieldId="{fad229a5-1b92-4077-bad6-f12c552b436b}" ma:sspId="1e3213a6-3d3a-4fd1-b2e1-5dac641bbf5e" ma:termSetId="d600dd74-336e-46fc-bce3-731836ca1738" ma:anchorId="00000000-0000-0000-0000-000000000000" ma:open="false" ma:isKeyword="false">
      <xsd:complexType>
        <xsd:sequence>
          <xsd:element ref="pc:Terms" minOccurs="0" maxOccurs="1"/>
        </xsd:sequence>
      </xsd:complexType>
    </xsd:element>
    <xsd:element name="o647aae0ad2f4ff5acdc41f964aa5af6" ma:index="28" nillable="true" ma:taxonomy="true" ma:internalName="DNB_x002d_Afdeling_TaxHTField0" ma:taxonomyFieldName="DNB_x002d_Afdeling" ma:displayName="Department" ma:fieldId="{8647aae0-ad2f-4ff5-acdc-41f964aa5af6}" ma:sspId="1e3213a6-3d3a-4fd1-b2e1-5dac641bbf5e" ma:termSetId="f1bb8585-b79d-427a-822a-3c18649c7534" ma:anchorId="b61b89a1-fb9f-476c-9b0d-f5c5c893d3bc" ma:open="false" ma:isKeyword="false">
      <xsd:complexType>
        <xsd:sequence>
          <xsd:element ref="pc:Terms" minOccurs="0" maxOccurs="1"/>
        </xsd:sequence>
      </xsd:complexType>
    </xsd:element>
    <xsd:element name="id6c789cff804afba200fcd377146773" ma:index="30" nillable="true" ma:taxonomy="true" ma:internalName="DNB_x002d_Divisie_TaxHTField0" ma:taxonomyFieldName="DNB_x002d_Divisie" ma:displayName="Division" ma:fieldId="{2d6c789c-ff80-4afb-a200-fcd377146773}" ma:sspId="1e3213a6-3d3a-4fd1-b2e1-5dac641bbf5e" ma:termSetId="f1bb8585-b79d-427a-822a-3c18649c7534" ma:anchorId="b61b89a1-fb9f-476c-9b0d-f5c5c893d3bc" ma:open="false" ma:isKeyword="false">
      <xsd:complexType>
        <xsd:sequence>
          <xsd:element ref="pc:Terms" minOccurs="0" maxOccurs="1"/>
        </xsd:sequence>
      </xsd:complexType>
    </xsd:element>
    <xsd:element name="o1b0d8a7ae5043afbb478d247fa91ac6" ma:index="34" ma:taxonomy="true" ma:internalName="o1b0d8a7ae5043afbb478d247fa91ac6" ma:taxonomyFieldName="DNBProjectLabel" ma:displayName="DNB Label" ma:fieldId="{81b0d8a7-ae50-43af-bb47-8d247fa91ac6}" ma:taxonomyMulti="true" ma:sspId="1e3213a6-3d3a-4fd1-b2e1-5dac641bbf5e" ma:termSetId="4e9423d1-34f4-40fe-9ef1-6e83ad29c3f3" ma:anchorId="00000000-0000-0000-0000-000000000000" ma:open="false" ma:isKeyword="false">
      <xsd:complexType>
        <xsd:sequence>
          <xsd:element ref="pc:Terms" minOccurs="0" maxOccurs="1"/>
        </xsd:sequence>
      </xsd:complexType>
    </xsd:element>
    <xsd:element name="c9531dec3dfd46d59bf83d8be7f0a9bb" ma:index="35" nillable="true" ma:taxonomy="true" ma:internalName="c9531dec3dfd46d59bf83d8be7f0a9bb" ma:taxonomyFieldName="Anacredit_x0020_Label" ma:displayName="AnaCredit Label" ma:default="" ma:fieldId="{c9531dec-3dfd-46d5-9bf8-3d8be7f0a9bb}" ma:taxonomyMulti="true" ma:sspId="1e3213a6-3d3a-4fd1-b2e1-5dac641bbf5e" ma:termSetId="01872b74-99be-4d4f-99db-5b78325b080d"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73b39cc-0e69-4665-8db4-7ab582043597" elementFormDefault="qualified">
    <xsd:import namespace="http://schemas.microsoft.com/office/2006/documentManagement/types"/>
    <xsd:import namespace="http://schemas.microsoft.com/office/infopath/2007/PartnerControls"/>
    <xsd:element name="_dlc_DocId" ma:index="31" nillable="true" ma:displayName="Document ID Value" ma:description="The value of the document ID assigned to this item." ma:internalName="_dlc_DocId" ma:readOnly="true">
      <xsd:simpleType>
        <xsd:restriction base="dms:Text"/>
      </xsd:simpleType>
    </xsd:element>
    <xsd:element name="_dlc_DocIdUrl" ma:index="3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3" nillable="true" ma:displayName="Persist ID" ma:description="Keep ID on add." ma:hidden="true" ma:internalName="_dlc_DocIdPersistId" ma:readOnly="true">
      <xsd:simpleType>
        <xsd:restriction base="dms:Boolean"/>
      </xsd:simpleType>
    </xsd:element>
    <xsd:element name="TaxCatchAll" ma:index="36" nillable="true" ma:displayName="Taxonomy Catch All Column" ma:hidden="true" ma:list="{015961fb-c761-4186-bf55-5c12ba81d4c7}" ma:internalName="TaxCatchAll" ma:showField="CatchAllData" ma:web="c35f474f-4359-4191-b0ab-4426cb5a6eba">
      <xsd:complexType>
        <xsd:complexContent>
          <xsd:extension base="dms:MultiChoiceLookup">
            <xsd:sequence>
              <xsd:element name="Value" type="dms:Lookup" maxOccurs="unbounded" minOccurs="0" nillable="true"/>
            </xsd:sequence>
          </xsd:extension>
        </xsd:complexContent>
      </xsd:complexType>
    </xsd:element>
    <xsd:element name="TaxCatchAllLabel" ma:index="37" nillable="true" ma:displayName="Taxonomy Catch All Column1" ma:hidden="true" ma:list="{015961fb-c761-4186-bf55-5c12ba81d4c7}" ma:internalName="TaxCatchAllLabel" ma:readOnly="true" ma:showField="CatchAllDataLabel" ma:web="c35f474f-4359-4191-b0ab-4426cb5a6e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1e3213a6-3d3a-4fd1-b2e1-5dac641bbf5e" ContentTypeId="0x0101001A9AF98CE4D646E7BAD5E0A615FBC4570033574BA5F6F8485F80DD011BE7D1CFF9"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02F1216-C8C7-4AA4-9E41-D1DDCD017CFC}">
  <ds:schemaRefs>
    <ds:schemaRef ds:uri="http://schemas.microsoft.com/sharepoint/v3/contenttype/forms"/>
  </ds:schemaRefs>
</ds:datastoreItem>
</file>

<file path=customXml/itemProps2.xml><?xml version="1.0" encoding="utf-8"?>
<ds:datastoreItem xmlns:ds="http://schemas.openxmlformats.org/officeDocument/2006/customXml" ds:itemID="{2AFAB603-9D42-497B-817F-5C0E325B0BFD}">
  <ds:schemaRefs>
    <ds:schemaRef ds:uri="http://schemas.microsoft.com/office/infopath/2007/PartnerControls"/>
    <ds:schemaRef ds:uri="http://purl.org/dc/elements/1.1/"/>
    <ds:schemaRef ds:uri="http://www.w3.org/XML/1998/namespace"/>
    <ds:schemaRef ds:uri="http://purl.org/dc/dcmitype/"/>
    <ds:schemaRef ds:uri="http://schemas.microsoft.com/office/2006/documentManagement/types"/>
    <ds:schemaRef ds:uri="http://purl.org/dc/terms/"/>
    <ds:schemaRef ds:uri="http://schemas.openxmlformats.org/package/2006/metadata/core-properties"/>
    <ds:schemaRef ds:uri="c73b39cc-0e69-4665-8db4-7ab582043597"/>
    <ds:schemaRef ds:uri="c35f474f-4359-4191-b0ab-4426cb5a6eba"/>
    <ds:schemaRef ds:uri="http://schemas.microsoft.com/office/2006/metadata/properties"/>
  </ds:schemaRefs>
</ds:datastoreItem>
</file>

<file path=customXml/itemProps3.xml><?xml version="1.0" encoding="utf-8"?>
<ds:datastoreItem xmlns:ds="http://schemas.openxmlformats.org/officeDocument/2006/customXml" ds:itemID="{8CD52E27-0332-427E-BFA7-706E5C92E6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5f474f-4359-4191-b0ab-4426cb5a6eba"/>
    <ds:schemaRef ds:uri="c73b39cc-0e69-4665-8db4-7ab5820435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4CC6D55-E977-46BB-ADF4-F2518C23CB43}">
  <ds:schemaRefs>
    <ds:schemaRef ds:uri="Microsoft.SharePoint.Taxonomy.ContentTypeSync"/>
  </ds:schemaRefs>
</ds:datastoreItem>
</file>

<file path=customXml/itemProps5.xml><?xml version="1.0" encoding="utf-8"?>
<ds:datastoreItem xmlns:ds="http://schemas.openxmlformats.org/officeDocument/2006/customXml" ds:itemID="{A00952AA-041C-4920-924B-9106CAA041C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DNB - 2015 - Format externe communicatie Focus! scores</Template>
  <TotalTime>2617</TotalTime>
  <Words>4051</Words>
  <PresentationFormat>Diavoorstelling (16:9)</PresentationFormat>
  <Paragraphs>635</Paragraphs>
  <Slides>54</Slides>
  <Notes>29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54</vt:i4>
      </vt:variant>
    </vt:vector>
  </HeadingPairs>
  <TitlesOfParts>
    <vt:vector size="61" baseType="lpstr">
      <vt:lpstr>MS Mincho</vt:lpstr>
      <vt:lpstr>Arial</vt:lpstr>
      <vt:lpstr>Calibri</vt:lpstr>
      <vt:lpstr>Times New Roman</vt:lpstr>
      <vt:lpstr>Verdana</vt:lpstr>
      <vt:lpstr>Wingdings</vt:lpstr>
      <vt:lpstr>DNB Huisstijl Lichte Achtergrond 16x9</vt:lpstr>
      <vt:lpstr>Residential Real Estate Mortgage Loans</vt:lpstr>
      <vt:lpstr>Outline of the presentation</vt:lpstr>
      <vt:lpstr>Background</vt:lpstr>
      <vt:lpstr>The first start...</vt:lpstr>
      <vt:lpstr>Some analysis...</vt:lpstr>
      <vt:lpstr>The legal basis</vt:lpstr>
      <vt:lpstr>The reason for the legal basis</vt:lpstr>
      <vt:lpstr>The CBS Mandate </vt:lpstr>
      <vt:lpstr>The usage of the RRE data </vt:lpstr>
      <vt:lpstr>Why now? </vt:lpstr>
      <vt:lpstr>Content</vt:lpstr>
      <vt:lpstr>Overriding principle </vt:lpstr>
      <vt:lpstr>Reporting and observed agents </vt:lpstr>
      <vt:lpstr>Debtors </vt:lpstr>
      <vt:lpstr>Instruments (1/2) </vt:lpstr>
      <vt:lpstr>Instruments (2/2) </vt:lpstr>
      <vt:lpstr>Data attributes (1/2) </vt:lpstr>
      <vt:lpstr>Data attributes (2/2)</vt:lpstr>
      <vt:lpstr>National identifier for resident natural persons</vt:lpstr>
      <vt:lpstr>Position of national identifier in data model</vt:lpstr>
      <vt:lpstr>Architecture and DDA</vt:lpstr>
      <vt:lpstr>What is our mission in data? </vt:lpstr>
      <vt:lpstr>Why did we choose the formal approach </vt:lpstr>
      <vt:lpstr>Why did we choose the formal approach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Logical data model</vt:lpstr>
      <vt:lpstr>A Logical data model reflects the structure of data concepts</vt:lpstr>
      <vt:lpstr>Concepts translate to attributes and entities</vt:lpstr>
      <vt:lpstr>Concepts translate to attributes and entities - Examples</vt:lpstr>
      <vt:lpstr>Relationships are the glue between concepts</vt:lpstr>
      <vt:lpstr>Subtypes partition the applicable attributes</vt:lpstr>
      <vt:lpstr>Subtypes - Example</vt:lpstr>
      <vt:lpstr>LDM – test question 1</vt:lpstr>
      <vt:lpstr>LDM – Answer to test question 1</vt:lpstr>
      <vt:lpstr>LDM – test question 2</vt:lpstr>
      <vt:lpstr>LDM – Answer to test question 2 </vt:lpstr>
      <vt:lpstr>LDM is basis for data delivery agreement</vt:lpstr>
      <vt:lpstr>LDM is basis for content-based validations</vt:lpstr>
      <vt:lpstr>RRE closely follows AnaCredit</vt:lpstr>
      <vt:lpstr>Organisation and planning</vt:lpstr>
      <vt:lpstr>Communication</vt:lpstr>
      <vt:lpstr>Testing and shadow reporting</vt:lpstr>
      <vt:lpstr>Planning and phase-in</vt:lpstr>
      <vt:lpstr>Thank you for your attention.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description/>
  <cp:lastPrinted>2015-04-15T08:11:12Z</cp:lastPrinted>
  <dcterms:created xsi:type="dcterms:W3CDTF">2017-05-23T07:57:21Z</dcterms:created>
  <dcterms:modified xsi:type="dcterms:W3CDTF">2017-06-29T14:51:19Z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0x0101001A9AF98CE4D646E7BAD5E0A615FBC4570033574BA5F6F8485F80DD011BE7D1CFF900EF0BABA043E7D642BEF748368242E2B4</vt:lpwstr>
  </property>
  <property fmtid="{D5CDD505-2E9C-101B-9397-08002B2CF9AE}" pid="3" name="DNB-Divisie">
    <vt:lpwstr>7;#Statistiek|08372b17-7c7a-4a93-a22f-abf489991f02</vt:lpwstr>
  </property>
  <property fmtid="{D5CDD505-2E9C-101B-9397-08002B2CF9AE}" pid="4" name="DNB-SecurityLevel">
    <vt:lpwstr>4;#DNB-UNRESTRICTED|2ea0aa57-80a3-4f67-9a8d-cb9c5b6ba549</vt:lpwstr>
  </property>
  <property fmtid="{D5CDD505-2E9C-101B-9397-08002B2CF9AE}" pid="5" name="DNB-Afdeling">
    <vt:lpwstr>5;#Monetaire en bancaire statistieken|5e7e6a2e-438e-4f67-a35e-de9e371d0453</vt:lpwstr>
  </property>
  <property fmtid="{D5CDD505-2E9C-101B-9397-08002B2CF9AE}" pid="6" name="DNBProjectLabel">
    <vt:lpwstr>6;#Projecten|6b72ff99-9c37-4a58-86d6-c50d28db3af0</vt:lpwstr>
  </property>
  <property fmtid="{D5CDD505-2E9C-101B-9397-08002B2CF9AE}" pid="7" name="Anacredit Label">
    <vt:lpwstr>10;#logisch datamodel|b707b081-cf56-4b7c-95b0-71d10ccc3fdf;#23;#Overleg|c3d8b6ce-dfc0-43c0-a82f-4961194d4752</vt:lpwstr>
  </property>
  <property fmtid="{D5CDD505-2E9C-101B-9397-08002B2CF9AE}" pid="8" name="nfb347e1221645fda76d4c48becd33cd">
    <vt:lpwstr>Lopend|9178452f-7c5d-4617-8a9d-cb6cbffbcbfc</vt:lpwstr>
  </property>
  <property fmtid="{D5CDD505-2E9C-101B-9397-08002B2CF9AE}" pid="9" name="_dlc_DocIdItemGuid">
    <vt:lpwstr>6cd505aa-7584-4d4e-ba8a-41d2f20fd4a1</vt:lpwstr>
  </property>
  <property fmtid="{D5CDD505-2E9C-101B-9397-08002B2CF9AE}" pid="10" name="DNB-Status">
    <vt:lpwstr>3;#Lopend|9178452f-7c5d-4617-8a9d-cb6cbffbcbfc</vt:lpwstr>
  </property>
</Properties>
</file>