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9"/>
  </p:notesMasterIdLst>
  <p:handoutMasterIdLst>
    <p:handoutMasterId r:id="rId10"/>
  </p:handoutMasterIdLst>
  <p:sldIdLst>
    <p:sldId id="883" r:id="rId2"/>
    <p:sldId id="997" r:id="rId3"/>
    <p:sldId id="974" r:id="rId4"/>
    <p:sldId id="1042" r:id="rId5"/>
    <p:sldId id="948" r:id="rId6"/>
    <p:sldId id="1027" r:id="rId7"/>
    <p:sldId id="1041" r:id="rId8"/>
  </p:sldIdLst>
  <p:sldSz cx="24387175" cy="13716000"/>
  <p:notesSz cx="7026275" cy="9312275"/>
  <p:defaultTextStyle>
    <a:defPPr>
      <a:defRPr lang="en-US"/>
    </a:defPPr>
    <a:lvl1pPr marL="0" algn="l" defTabSz="2344796" rtl="0" eaLnBrk="1" latinLnBrk="0" hangingPunct="1">
      <a:defRPr sz="4600" kern="1200">
        <a:solidFill>
          <a:schemeClr val="tx1"/>
        </a:solidFill>
        <a:latin typeface="+mn-lt"/>
        <a:ea typeface="+mn-ea"/>
        <a:cs typeface="+mn-cs"/>
      </a:defRPr>
    </a:lvl1pPr>
    <a:lvl2pPr marL="1172398" algn="l" defTabSz="2344796" rtl="0" eaLnBrk="1" latinLnBrk="0" hangingPunct="1">
      <a:defRPr sz="4600" kern="1200">
        <a:solidFill>
          <a:schemeClr val="tx1"/>
        </a:solidFill>
        <a:latin typeface="+mn-lt"/>
        <a:ea typeface="+mn-ea"/>
        <a:cs typeface="+mn-cs"/>
      </a:defRPr>
    </a:lvl2pPr>
    <a:lvl3pPr marL="2344796" algn="l" defTabSz="2344796" rtl="0" eaLnBrk="1" latinLnBrk="0" hangingPunct="1">
      <a:defRPr sz="4600" kern="1200">
        <a:solidFill>
          <a:schemeClr val="tx1"/>
        </a:solidFill>
        <a:latin typeface="+mn-lt"/>
        <a:ea typeface="+mn-ea"/>
        <a:cs typeface="+mn-cs"/>
      </a:defRPr>
    </a:lvl3pPr>
    <a:lvl4pPr marL="3517194" algn="l" defTabSz="2344796" rtl="0" eaLnBrk="1" latinLnBrk="0" hangingPunct="1">
      <a:defRPr sz="4600" kern="1200">
        <a:solidFill>
          <a:schemeClr val="tx1"/>
        </a:solidFill>
        <a:latin typeface="+mn-lt"/>
        <a:ea typeface="+mn-ea"/>
        <a:cs typeface="+mn-cs"/>
      </a:defRPr>
    </a:lvl4pPr>
    <a:lvl5pPr marL="4689592" algn="l" defTabSz="2344796" rtl="0" eaLnBrk="1" latinLnBrk="0" hangingPunct="1">
      <a:defRPr sz="4600" kern="1200">
        <a:solidFill>
          <a:schemeClr val="tx1"/>
        </a:solidFill>
        <a:latin typeface="+mn-lt"/>
        <a:ea typeface="+mn-ea"/>
        <a:cs typeface="+mn-cs"/>
      </a:defRPr>
    </a:lvl5pPr>
    <a:lvl6pPr marL="5861990" algn="l" defTabSz="2344796" rtl="0" eaLnBrk="1" latinLnBrk="0" hangingPunct="1">
      <a:defRPr sz="4600" kern="1200">
        <a:solidFill>
          <a:schemeClr val="tx1"/>
        </a:solidFill>
        <a:latin typeface="+mn-lt"/>
        <a:ea typeface="+mn-ea"/>
        <a:cs typeface="+mn-cs"/>
      </a:defRPr>
    </a:lvl6pPr>
    <a:lvl7pPr marL="7034388" algn="l" defTabSz="2344796" rtl="0" eaLnBrk="1" latinLnBrk="0" hangingPunct="1">
      <a:defRPr sz="4600" kern="1200">
        <a:solidFill>
          <a:schemeClr val="tx1"/>
        </a:solidFill>
        <a:latin typeface="+mn-lt"/>
        <a:ea typeface="+mn-ea"/>
        <a:cs typeface="+mn-cs"/>
      </a:defRPr>
    </a:lvl7pPr>
    <a:lvl8pPr marL="8206786" algn="l" defTabSz="2344796" rtl="0" eaLnBrk="1" latinLnBrk="0" hangingPunct="1">
      <a:defRPr sz="4600" kern="1200">
        <a:solidFill>
          <a:schemeClr val="tx1"/>
        </a:solidFill>
        <a:latin typeface="+mn-lt"/>
        <a:ea typeface="+mn-ea"/>
        <a:cs typeface="+mn-cs"/>
      </a:defRPr>
    </a:lvl8pPr>
    <a:lvl9pPr marL="9379184" algn="l" defTabSz="2344796" rtl="0" eaLnBrk="1" latinLnBrk="0" hangingPunct="1">
      <a:defRPr sz="4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B91BDC-C98F-412C-BF9F-A6CA5BE685B8}">
          <p14:sldIdLst>
            <p14:sldId id="883"/>
            <p14:sldId id="997"/>
            <p14:sldId id="974"/>
            <p14:sldId id="1042"/>
            <p14:sldId id="948"/>
            <p14:sldId id="1027"/>
            <p14:sldId id="1041"/>
          </p14:sldIdLst>
        </p14:section>
      </p14:sectionLst>
    </p:ex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66FF"/>
    <a:srgbClr val="F668D1"/>
    <a:srgbClr val="66CCFF"/>
    <a:srgbClr val="A5002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7" autoAdjust="0"/>
    <p:restoredTop sz="87931" autoAdjust="0"/>
  </p:normalViewPr>
  <p:slideViewPr>
    <p:cSldViewPr>
      <p:cViewPr varScale="1">
        <p:scale>
          <a:sx n="36" d="100"/>
          <a:sy n="36" d="100"/>
        </p:scale>
        <p:origin x="821" y="34"/>
      </p:cViewPr>
      <p:guideLst>
        <p:guide orient="horz" pos="4320"/>
        <p:guide pos="76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8936"/>
    </p:cViewPr>
  </p:sorterViewPr>
  <p:notesViewPr>
    <p:cSldViewPr>
      <p:cViewPr>
        <p:scale>
          <a:sx n="90" d="100"/>
          <a:sy n="90" d="100"/>
        </p:scale>
        <p:origin x="-2136" y="6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4825" cy="465138"/>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979864" y="1"/>
            <a:ext cx="3044825" cy="465138"/>
          </a:xfrm>
          <a:prstGeom prst="rect">
            <a:avLst/>
          </a:prstGeom>
        </p:spPr>
        <p:txBody>
          <a:bodyPr vert="horz" lIns="91429" tIns="45714" rIns="91429" bIns="45714" rtlCol="0"/>
          <a:lstStyle>
            <a:lvl1pPr algn="r">
              <a:defRPr sz="1200"/>
            </a:lvl1pPr>
          </a:lstStyle>
          <a:p>
            <a:fld id="{749884FE-AD8B-49B0-B3E1-6550D66714C6}" type="datetimeFigureOut">
              <a:rPr lang="en-US" smtClean="0"/>
              <a:pPr/>
              <a:t>10/6/2016</a:t>
            </a:fld>
            <a:endParaRPr lang="en-US" dirty="0"/>
          </a:p>
        </p:txBody>
      </p:sp>
      <p:sp>
        <p:nvSpPr>
          <p:cNvPr id="4" name="Footer Placeholder 3"/>
          <p:cNvSpPr>
            <a:spLocks noGrp="1"/>
          </p:cNvSpPr>
          <p:nvPr>
            <p:ph type="ftr" sz="quarter" idx="2"/>
          </p:nvPr>
        </p:nvSpPr>
        <p:spPr>
          <a:xfrm>
            <a:off x="1" y="8845550"/>
            <a:ext cx="3044825" cy="465138"/>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4" y="8845550"/>
            <a:ext cx="3044825" cy="465138"/>
          </a:xfrm>
          <a:prstGeom prst="rect">
            <a:avLst/>
          </a:prstGeom>
        </p:spPr>
        <p:txBody>
          <a:bodyPr vert="horz" lIns="91429" tIns="45714" rIns="91429" bIns="45714" rtlCol="0" anchor="b"/>
          <a:lstStyle>
            <a:lvl1pPr algn="r">
              <a:defRPr sz="1200"/>
            </a:lvl1pPr>
          </a:lstStyle>
          <a:p>
            <a:fld id="{3F1E9B83-FD67-4601-9DA9-947B31F79BFE}" type="slidenum">
              <a:rPr lang="en-US" smtClean="0"/>
              <a:pPr/>
              <a:t>‹nr.›</a:t>
            </a:fld>
            <a:endParaRPr lang="en-US" dirty="0"/>
          </a:p>
        </p:txBody>
      </p:sp>
    </p:spTree>
    <p:extLst>
      <p:ext uri="{BB962C8B-B14F-4D97-AF65-F5344CB8AC3E}">
        <p14:creationId xmlns:p14="http://schemas.microsoft.com/office/powerpoint/2010/main" val="654521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49" tIns="46674" rIns="93349" bIns="46674" rtlCol="0"/>
          <a:lstStyle>
            <a:lvl1pPr algn="l">
              <a:defRPr sz="1200"/>
            </a:lvl1pPr>
          </a:lstStyle>
          <a:p>
            <a:endParaRPr lang="en-US" dirty="0"/>
          </a:p>
        </p:txBody>
      </p:sp>
      <p:sp>
        <p:nvSpPr>
          <p:cNvPr id="3" name="Date Placeholder 2"/>
          <p:cNvSpPr>
            <a:spLocks noGrp="1"/>
          </p:cNvSpPr>
          <p:nvPr>
            <p:ph type="dt" idx="1"/>
          </p:nvPr>
        </p:nvSpPr>
        <p:spPr>
          <a:xfrm>
            <a:off x="3979931" y="0"/>
            <a:ext cx="3044719" cy="465614"/>
          </a:xfrm>
          <a:prstGeom prst="rect">
            <a:avLst/>
          </a:prstGeom>
        </p:spPr>
        <p:txBody>
          <a:bodyPr vert="horz" lIns="93349" tIns="46674" rIns="93349" bIns="46674" rtlCol="0"/>
          <a:lstStyle>
            <a:lvl1pPr algn="r">
              <a:defRPr sz="1200"/>
            </a:lvl1pPr>
          </a:lstStyle>
          <a:p>
            <a:fld id="{290971A4-1722-4D46-A383-00B3C409E4BF}" type="datetimeFigureOut">
              <a:rPr lang="en-US" smtClean="0"/>
              <a:pPr/>
              <a:t>10/6/2016</a:t>
            </a:fld>
            <a:endParaRPr lang="en-US" dirty="0"/>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3349" tIns="46674" rIns="93349" bIns="46674" rtlCol="0" anchor="ctr"/>
          <a:lstStyle/>
          <a:p>
            <a:endParaRPr lang="en-US" dirty="0"/>
          </a:p>
        </p:txBody>
      </p:sp>
      <p:sp>
        <p:nvSpPr>
          <p:cNvPr id="5" name="Notes Placeholder 4"/>
          <p:cNvSpPr>
            <a:spLocks noGrp="1"/>
          </p:cNvSpPr>
          <p:nvPr>
            <p:ph type="body" sz="quarter" idx="3"/>
          </p:nvPr>
        </p:nvSpPr>
        <p:spPr>
          <a:xfrm>
            <a:off x="702628" y="4423332"/>
            <a:ext cx="5621020" cy="4190524"/>
          </a:xfrm>
          <a:prstGeom prst="rect">
            <a:avLst/>
          </a:prstGeom>
        </p:spPr>
        <p:txBody>
          <a:bodyPr vert="horz" lIns="93349" tIns="46674" rIns="93349" bIns="466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5046"/>
            <a:ext cx="3044719" cy="465614"/>
          </a:xfrm>
          <a:prstGeom prst="rect">
            <a:avLst/>
          </a:prstGeom>
        </p:spPr>
        <p:txBody>
          <a:bodyPr vert="horz" lIns="93349" tIns="46674" rIns="93349" bIns="466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1" y="8845046"/>
            <a:ext cx="3044719" cy="465614"/>
          </a:xfrm>
          <a:prstGeom prst="rect">
            <a:avLst/>
          </a:prstGeom>
        </p:spPr>
        <p:txBody>
          <a:bodyPr vert="horz" lIns="93349" tIns="46674" rIns="93349" bIns="46674" rtlCol="0" anchor="b"/>
          <a:lstStyle>
            <a:lvl1pPr algn="r">
              <a:defRPr sz="1200"/>
            </a:lvl1pPr>
          </a:lstStyle>
          <a:p>
            <a:fld id="{25ECE31F-421C-4B19-8443-3301700B1565}" type="slidenum">
              <a:rPr lang="en-US" smtClean="0"/>
              <a:pPr/>
              <a:t>‹nr.›</a:t>
            </a:fld>
            <a:endParaRPr lang="en-US" dirty="0"/>
          </a:p>
        </p:txBody>
      </p:sp>
    </p:spTree>
    <p:extLst>
      <p:ext uri="{BB962C8B-B14F-4D97-AF65-F5344CB8AC3E}">
        <p14:creationId xmlns:p14="http://schemas.microsoft.com/office/powerpoint/2010/main" val="735681913"/>
      </p:ext>
    </p:extLst>
  </p:cSld>
  <p:clrMap bg1="lt1" tx1="dk1" bg2="lt2" tx2="dk2" accent1="accent1" accent2="accent2" accent3="accent3" accent4="accent4" accent5="accent5" accent6="accent6" hlink="hlink" folHlink="folHlink"/>
  <p:hf sldNum="0" hdr="0" ftr="0" dt="0"/>
  <p:notesStyle>
    <a:lvl1pPr marL="0" algn="l" defTabSz="2344796" rtl="0" eaLnBrk="1" latinLnBrk="0" hangingPunct="1">
      <a:defRPr sz="3100" kern="1200">
        <a:solidFill>
          <a:schemeClr val="tx1"/>
        </a:solidFill>
        <a:latin typeface="+mn-lt"/>
        <a:ea typeface="+mn-ea"/>
        <a:cs typeface="+mn-cs"/>
      </a:defRPr>
    </a:lvl1pPr>
    <a:lvl2pPr marL="1172398" algn="l" defTabSz="2344796" rtl="0" eaLnBrk="1" latinLnBrk="0" hangingPunct="1">
      <a:defRPr sz="3100" kern="1200">
        <a:solidFill>
          <a:schemeClr val="tx1"/>
        </a:solidFill>
        <a:latin typeface="+mn-lt"/>
        <a:ea typeface="+mn-ea"/>
        <a:cs typeface="+mn-cs"/>
      </a:defRPr>
    </a:lvl2pPr>
    <a:lvl3pPr marL="2344796" algn="l" defTabSz="2344796" rtl="0" eaLnBrk="1" latinLnBrk="0" hangingPunct="1">
      <a:defRPr sz="3100" kern="1200">
        <a:solidFill>
          <a:schemeClr val="tx1"/>
        </a:solidFill>
        <a:latin typeface="+mn-lt"/>
        <a:ea typeface="+mn-ea"/>
        <a:cs typeface="+mn-cs"/>
      </a:defRPr>
    </a:lvl3pPr>
    <a:lvl4pPr marL="3517194" algn="l" defTabSz="2344796" rtl="0" eaLnBrk="1" latinLnBrk="0" hangingPunct="1">
      <a:defRPr sz="3100" kern="1200">
        <a:solidFill>
          <a:schemeClr val="tx1"/>
        </a:solidFill>
        <a:latin typeface="+mn-lt"/>
        <a:ea typeface="+mn-ea"/>
        <a:cs typeface="+mn-cs"/>
      </a:defRPr>
    </a:lvl4pPr>
    <a:lvl5pPr marL="4689592" algn="l" defTabSz="2344796" rtl="0" eaLnBrk="1" latinLnBrk="0" hangingPunct="1">
      <a:defRPr sz="3100" kern="1200">
        <a:solidFill>
          <a:schemeClr val="tx1"/>
        </a:solidFill>
        <a:latin typeface="+mn-lt"/>
        <a:ea typeface="+mn-ea"/>
        <a:cs typeface="+mn-cs"/>
      </a:defRPr>
    </a:lvl5pPr>
    <a:lvl6pPr marL="5861990" algn="l" defTabSz="2344796" rtl="0" eaLnBrk="1" latinLnBrk="0" hangingPunct="1">
      <a:defRPr sz="3100" kern="1200">
        <a:solidFill>
          <a:schemeClr val="tx1"/>
        </a:solidFill>
        <a:latin typeface="+mn-lt"/>
        <a:ea typeface="+mn-ea"/>
        <a:cs typeface="+mn-cs"/>
      </a:defRPr>
    </a:lvl6pPr>
    <a:lvl7pPr marL="7034388" algn="l" defTabSz="2344796" rtl="0" eaLnBrk="1" latinLnBrk="0" hangingPunct="1">
      <a:defRPr sz="3100" kern="1200">
        <a:solidFill>
          <a:schemeClr val="tx1"/>
        </a:solidFill>
        <a:latin typeface="+mn-lt"/>
        <a:ea typeface="+mn-ea"/>
        <a:cs typeface="+mn-cs"/>
      </a:defRPr>
    </a:lvl7pPr>
    <a:lvl8pPr marL="8206786" algn="l" defTabSz="2344796" rtl="0" eaLnBrk="1" latinLnBrk="0" hangingPunct="1">
      <a:defRPr sz="3100" kern="1200">
        <a:solidFill>
          <a:schemeClr val="tx1"/>
        </a:solidFill>
        <a:latin typeface="+mn-lt"/>
        <a:ea typeface="+mn-ea"/>
        <a:cs typeface="+mn-cs"/>
      </a:defRPr>
    </a:lvl8pPr>
    <a:lvl9pPr marL="9379184" algn="l" defTabSz="2344796" rtl="0" eaLnBrk="1" latinLnBrk="0" hangingPunct="1">
      <a:defRPr sz="3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2223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will reformat the figures.</a:t>
            </a:r>
          </a:p>
        </p:txBody>
      </p:sp>
    </p:spTree>
    <p:extLst>
      <p:ext uri="{BB962C8B-B14F-4D97-AF65-F5344CB8AC3E}">
        <p14:creationId xmlns:p14="http://schemas.microsoft.com/office/powerpoint/2010/main" val="123717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1171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6830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078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18981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9051913"/>
            <a:ext cx="24387175" cy="2940050"/>
          </a:xfrm>
          <a:blipFill>
            <a:blip r:embed="rId3" cstate="print"/>
            <a:stretch>
              <a:fillRect/>
            </a:stretch>
          </a:blipFill>
          <a:ln>
            <a:noFill/>
          </a:ln>
        </p:spPr>
        <p:txBody>
          <a:bodyPr/>
          <a:lstStyle>
            <a:lvl1pPr>
              <a:defRPr b="1" baseline="0">
                <a:solidFill>
                  <a:schemeClr val="bg1"/>
                </a:solidFill>
                <a:effectLst>
                  <a:outerShdw blurRad="38100" dist="38100" dir="2700000" algn="tl">
                    <a:srgbClr val="000000">
                      <a:alpha val="43137"/>
                    </a:srgbClr>
                  </a:outerShdw>
                </a:effectLst>
              </a:defRPr>
            </a:lvl1pPr>
          </a:lstStyle>
          <a:p>
            <a:r>
              <a:rPr lang="en-US" dirty="0"/>
              <a:t>Title</a:t>
            </a:r>
          </a:p>
        </p:txBody>
      </p:sp>
      <p:sp>
        <p:nvSpPr>
          <p:cNvPr id="3" name="Subtitle 2"/>
          <p:cNvSpPr>
            <a:spLocks noGrp="1"/>
          </p:cNvSpPr>
          <p:nvPr>
            <p:ph type="subTitle" idx="1" hasCustomPrompt="1"/>
          </p:nvPr>
        </p:nvSpPr>
        <p:spPr>
          <a:xfrm>
            <a:off x="0" y="12015686"/>
            <a:ext cx="24387175" cy="1676400"/>
          </a:xfrm>
          <a:solidFill>
            <a:srgbClr val="0065B0"/>
          </a:solidFill>
        </p:spPr>
        <p:txBody>
          <a:bodyPr>
            <a:noAutofit/>
          </a:bodyPr>
          <a:lstStyle>
            <a:lvl1pPr marL="0" indent="0" algn="l">
              <a:buNone/>
              <a:defRPr sz="5600">
                <a:solidFill>
                  <a:schemeClr val="bg1"/>
                </a:solidFill>
                <a:effectLst>
                  <a:outerShdw blurRad="38100" dist="38100" dir="2700000" algn="tl">
                    <a:srgbClr val="000000">
                      <a:alpha val="43137"/>
                    </a:srgbClr>
                  </a:outerShdw>
                </a:effectLst>
              </a:defRPr>
            </a:lvl1pPr>
            <a:lvl2pPr marL="1172398" indent="0" algn="ctr">
              <a:buNone/>
              <a:defRPr>
                <a:solidFill>
                  <a:schemeClr val="tx1">
                    <a:tint val="75000"/>
                  </a:schemeClr>
                </a:solidFill>
              </a:defRPr>
            </a:lvl2pPr>
            <a:lvl3pPr marL="2344796" indent="0" algn="ctr">
              <a:buNone/>
              <a:defRPr>
                <a:solidFill>
                  <a:schemeClr val="tx1">
                    <a:tint val="75000"/>
                  </a:schemeClr>
                </a:solidFill>
              </a:defRPr>
            </a:lvl3pPr>
            <a:lvl4pPr marL="3517194" indent="0" algn="ctr">
              <a:buNone/>
              <a:defRPr>
                <a:solidFill>
                  <a:schemeClr val="tx1">
                    <a:tint val="75000"/>
                  </a:schemeClr>
                </a:solidFill>
              </a:defRPr>
            </a:lvl4pPr>
            <a:lvl5pPr marL="4689592" indent="0" algn="ctr">
              <a:buNone/>
              <a:defRPr>
                <a:solidFill>
                  <a:schemeClr val="tx1">
                    <a:tint val="75000"/>
                  </a:schemeClr>
                </a:solidFill>
              </a:defRPr>
            </a:lvl5pPr>
            <a:lvl6pPr marL="5861990" indent="0" algn="ctr">
              <a:buNone/>
              <a:defRPr>
                <a:solidFill>
                  <a:schemeClr val="tx1">
                    <a:tint val="75000"/>
                  </a:schemeClr>
                </a:solidFill>
              </a:defRPr>
            </a:lvl6pPr>
            <a:lvl7pPr marL="7034388" indent="0" algn="ctr">
              <a:buNone/>
              <a:defRPr>
                <a:solidFill>
                  <a:schemeClr val="tx1">
                    <a:tint val="75000"/>
                  </a:schemeClr>
                </a:solidFill>
              </a:defRPr>
            </a:lvl7pPr>
            <a:lvl8pPr marL="8206786" indent="0" algn="ctr">
              <a:buNone/>
              <a:defRPr>
                <a:solidFill>
                  <a:schemeClr val="tx1">
                    <a:tint val="75000"/>
                  </a:schemeClr>
                </a:solidFill>
              </a:defRPr>
            </a:lvl8pPr>
            <a:lvl9pPr marL="9379184" indent="0" algn="ctr">
              <a:buNone/>
              <a:defRPr>
                <a:solidFill>
                  <a:schemeClr val="tx1">
                    <a:tint val="75000"/>
                  </a:schemeClr>
                </a:solidFill>
              </a:defRPr>
            </a:lvl9pPr>
          </a:lstStyle>
          <a:p>
            <a:r>
              <a:rPr lang="en-US" dirty="0"/>
              <a:t>Sub-title</a:t>
            </a:r>
          </a:p>
        </p:txBody>
      </p:sp>
      <p:sp>
        <p:nvSpPr>
          <p:cNvPr id="9" name="Date Placeholder 8"/>
          <p:cNvSpPr>
            <a:spLocks noGrp="1"/>
          </p:cNvSpPr>
          <p:nvPr>
            <p:ph type="dt" sz="half" idx="10"/>
          </p:nvPr>
        </p:nvSpPr>
        <p:spPr>
          <a:xfrm>
            <a:off x="18290381" y="12712727"/>
            <a:ext cx="5690341" cy="730250"/>
          </a:xfrm>
        </p:spPr>
        <p:txBody>
          <a:bodyPr/>
          <a:lstStyle>
            <a:lvl1pPr algn="r">
              <a:defRPr>
                <a:solidFill>
                  <a:schemeClr val="bg1"/>
                </a:solidFill>
                <a:effectLst>
                  <a:outerShdw blurRad="38100" dist="38100" dir="2700000" algn="tl">
                    <a:srgbClr val="000000">
                      <a:alpha val="43137"/>
                    </a:srgbClr>
                  </a:outerShdw>
                </a:effectLst>
              </a:defRPr>
            </a:lvl1pPr>
          </a:lstStyle>
          <a:p>
            <a:fld id="{934C2E82-4785-4BB5-B49A-29ACDF5F5298}" type="datetime1">
              <a:rPr lang="en-US" smtClean="0"/>
              <a:t>10/6/2016</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E83C2-6F3F-4699-9E76-89F9C6A6FD96}" type="datetime1">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0"/>
            <a:ext cx="5487114"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87"/>
            <a:ext cx="1605489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64694-DA87-4C48-957F-6C081DE8714D}" type="datetime1">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636E3-9292-4A9D-82B2-F22CCD5D97B9}" type="datetime1">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783CB-BB75-41B7-B49A-411747750AA8}" type="slidenum">
              <a:rPr lang="en-US" smtClean="0"/>
              <a:pPr/>
              <a:t>‹nr.›</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8813807"/>
            <a:ext cx="24387175" cy="2724151"/>
          </a:xfrm>
        </p:spPr>
        <p:txBody>
          <a:bodyPr anchor="t"/>
          <a:lstStyle>
            <a:lvl1pPr algn="l">
              <a:defRPr sz="103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926419" y="5813427"/>
            <a:ext cx="20729099" cy="3000374"/>
          </a:xfrm>
        </p:spPr>
        <p:txBody>
          <a:bodyPr anchor="b"/>
          <a:lstStyle>
            <a:lvl1pPr marL="0" indent="0">
              <a:buNone/>
              <a:defRPr sz="5100">
                <a:solidFill>
                  <a:schemeClr val="tx1">
                    <a:tint val="75000"/>
                  </a:schemeClr>
                </a:solidFill>
              </a:defRPr>
            </a:lvl1pPr>
            <a:lvl2pPr marL="1172398" indent="0">
              <a:buNone/>
              <a:defRPr sz="4600">
                <a:solidFill>
                  <a:schemeClr val="tx1">
                    <a:tint val="75000"/>
                  </a:schemeClr>
                </a:solidFill>
              </a:defRPr>
            </a:lvl2pPr>
            <a:lvl3pPr marL="2344796" indent="0">
              <a:buNone/>
              <a:defRPr sz="4100">
                <a:solidFill>
                  <a:schemeClr val="tx1">
                    <a:tint val="75000"/>
                  </a:schemeClr>
                </a:solidFill>
              </a:defRPr>
            </a:lvl3pPr>
            <a:lvl4pPr marL="3517194" indent="0">
              <a:buNone/>
              <a:defRPr sz="3600">
                <a:solidFill>
                  <a:schemeClr val="tx1">
                    <a:tint val="75000"/>
                  </a:schemeClr>
                </a:solidFill>
              </a:defRPr>
            </a:lvl4pPr>
            <a:lvl5pPr marL="4689592" indent="0">
              <a:buNone/>
              <a:defRPr sz="3600">
                <a:solidFill>
                  <a:schemeClr val="tx1">
                    <a:tint val="75000"/>
                  </a:schemeClr>
                </a:solidFill>
              </a:defRPr>
            </a:lvl5pPr>
            <a:lvl6pPr marL="5861990" indent="0">
              <a:buNone/>
              <a:defRPr sz="3600">
                <a:solidFill>
                  <a:schemeClr val="tx1">
                    <a:tint val="75000"/>
                  </a:schemeClr>
                </a:solidFill>
              </a:defRPr>
            </a:lvl6pPr>
            <a:lvl7pPr marL="7034388" indent="0">
              <a:buNone/>
              <a:defRPr sz="3600">
                <a:solidFill>
                  <a:schemeClr val="tx1">
                    <a:tint val="75000"/>
                  </a:schemeClr>
                </a:solidFill>
              </a:defRPr>
            </a:lvl7pPr>
            <a:lvl8pPr marL="8206786" indent="0">
              <a:buNone/>
              <a:defRPr sz="3600">
                <a:solidFill>
                  <a:schemeClr val="tx1">
                    <a:tint val="75000"/>
                  </a:schemeClr>
                </a:solidFill>
              </a:defRPr>
            </a:lvl8pPr>
            <a:lvl9pPr marL="9379184" indent="0">
              <a:buNone/>
              <a:defRPr sz="3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FB772-A459-4310-95C1-7207FFE2AA77}" type="datetime1">
              <a:rPr lang="en-US" smtClean="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5783CB-BB75-41B7-B49A-411747750AA8}" type="slidenum">
              <a:rPr lang="en-US" smtClean="0"/>
              <a:pPr/>
              <a:t>‹nr.›</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359" y="3200400"/>
            <a:ext cx="10771002" cy="9051926"/>
          </a:xfrm>
        </p:spPr>
        <p:txBody>
          <a:bodyPr/>
          <a:lstStyle>
            <a:lvl1pPr>
              <a:defRPr sz="7200"/>
            </a:lvl1pPr>
            <a:lvl2pPr>
              <a:defRPr sz="62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0"/>
            <a:ext cx="10771002" cy="9051926"/>
          </a:xfrm>
        </p:spPr>
        <p:txBody>
          <a:bodyPr/>
          <a:lstStyle>
            <a:lvl1pPr>
              <a:defRPr sz="7200"/>
            </a:lvl1pPr>
            <a:lvl2pPr>
              <a:defRPr sz="6200"/>
            </a:lvl2pPr>
            <a:lvl3pPr>
              <a:defRPr sz="5100"/>
            </a:lvl3pPr>
            <a:lvl4pPr>
              <a:defRPr sz="4600"/>
            </a:lvl4pPr>
            <a:lvl5pPr>
              <a:defRPr sz="4600"/>
            </a:lvl5pPr>
            <a:lvl6pPr>
              <a:defRPr sz="4600"/>
            </a:lvl6pPr>
            <a:lvl7pPr>
              <a:defRPr sz="4600"/>
            </a:lvl7pPr>
            <a:lvl8pPr>
              <a:defRPr sz="4600"/>
            </a:lvl8pPr>
            <a:lvl9pPr>
              <a:defRPr sz="4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10C665-33B2-4505-9FC1-92BC7438D4A7}" type="datetime1">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5783CB-BB75-41B7-B49A-411747750AA8}" type="slidenum">
              <a:rPr lang="en-US" smtClean="0"/>
              <a:pPr/>
              <a:t>‹nr.›</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32"/>
            <a:ext cx="10775238" cy="1279524"/>
          </a:xfrm>
        </p:spPr>
        <p:txBody>
          <a:bodyPr anchor="b"/>
          <a:lstStyle>
            <a:lvl1pPr marL="0" indent="0">
              <a:buNone/>
              <a:defRPr sz="6200" b="1"/>
            </a:lvl1pPr>
            <a:lvl2pPr marL="1172398" indent="0">
              <a:buNone/>
              <a:defRPr sz="5100" b="1"/>
            </a:lvl2pPr>
            <a:lvl3pPr marL="2344796" indent="0">
              <a:buNone/>
              <a:defRPr sz="4600" b="1"/>
            </a:lvl3pPr>
            <a:lvl4pPr marL="3517194" indent="0">
              <a:buNone/>
              <a:defRPr sz="4100" b="1"/>
            </a:lvl4pPr>
            <a:lvl5pPr marL="4689592" indent="0">
              <a:buNone/>
              <a:defRPr sz="4100" b="1"/>
            </a:lvl5pPr>
            <a:lvl6pPr marL="5861990" indent="0">
              <a:buNone/>
              <a:defRPr sz="4100" b="1"/>
            </a:lvl6pPr>
            <a:lvl7pPr marL="7034388" indent="0">
              <a:buNone/>
              <a:defRPr sz="4100" b="1"/>
            </a:lvl7pPr>
            <a:lvl8pPr marL="8206786" indent="0">
              <a:buNone/>
              <a:defRPr sz="4100" b="1"/>
            </a:lvl8pPr>
            <a:lvl9pPr marL="9379184" indent="0">
              <a:buNone/>
              <a:defRPr sz="41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p:spPr>
        <p:txBody>
          <a:bodyPr/>
          <a:lstStyle>
            <a:lvl1pPr>
              <a:defRPr sz="6200"/>
            </a:lvl1pPr>
            <a:lvl2pPr>
              <a:defRPr sz="51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69" y="3070232"/>
            <a:ext cx="10779470" cy="1279524"/>
          </a:xfrm>
        </p:spPr>
        <p:txBody>
          <a:bodyPr anchor="b"/>
          <a:lstStyle>
            <a:lvl1pPr marL="0" indent="0">
              <a:buNone/>
              <a:defRPr sz="6200" b="1"/>
            </a:lvl1pPr>
            <a:lvl2pPr marL="1172398" indent="0">
              <a:buNone/>
              <a:defRPr sz="5100" b="1"/>
            </a:lvl2pPr>
            <a:lvl3pPr marL="2344796" indent="0">
              <a:buNone/>
              <a:defRPr sz="4600" b="1"/>
            </a:lvl3pPr>
            <a:lvl4pPr marL="3517194" indent="0">
              <a:buNone/>
              <a:defRPr sz="4100" b="1"/>
            </a:lvl4pPr>
            <a:lvl5pPr marL="4689592" indent="0">
              <a:buNone/>
              <a:defRPr sz="4100" b="1"/>
            </a:lvl5pPr>
            <a:lvl6pPr marL="5861990" indent="0">
              <a:buNone/>
              <a:defRPr sz="4100" b="1"/>
            </a:lvl6pPr>
            <a:lvl7pPr marL="7034388" indent="0">
              <a:buNone/>
              <a:defRPr sz="4100" b="1"/>
            </a:lvl7pPr>
            <a:lvl8pPr marL="8206786" indent="0">
              <a:buNone/>
              <a:defRPr sz="4100" b="1"/>
            </a:lvl8pPr>
            <a:lvl9pPr marL="9379184" indent="0">
              <a:buNone/>
              <a:defRPr sz="4100" b="1"/>
            </a:lvl9pPr>
          </a:lstStyle>
          <a:p>
            <a:pPr lvl="0"/>
            <a:r>
              <a:rPr lang="en-US"/>
              <a:t>Click to edit Master text styles</a:t>
            </a:r>
          </a:p>
        </p:txBody>
      </p:sp>
      <p:sp>
        <p:nvSpPr>
          <p:cNvPr id="6" name="Content Placeholder 5"/>
          <p:cNvSpPr>
            <a:spLocks noGrp="1"/>
          </p:cNvSpPr>
          <p:nvPr>
            <p:ph sz="quarter" idx="4"/>
          </p:nvPr>
        </p:nvSpPr>
        <p:spPr>
          <a:xfrm>
            <a:off x="12388369" y="4349750"/>
            <a:ext cx="10779470" cy="7902576"/>
          </a:xfrm>
        </p:spPr>
        <p:txBody>
          <a:bodyPr/>
          <a:lstStyle>
            <a:lvl1pPr>
              <a:defRPr sz="6200"/>
            </a:lvl1pPr>
            <a:lvl2pPr>
              <a:defRPr sz="5100"/>
            </a:lvl2pPr>
            <a:lvl3pPr>
              <a:defRPr sz="4600"/>
            </a:lvl3pPr>
            <a:lvl4pPr>
              <a:defRPr sz="4100"/>
            </a:lvl4pPr>
            <a:lvl5pPr>
              <a:defRPr sz="4100"/>
            </a:lvl5pPr>
            <a:lvl6pPr>
              <a:defRPr sz="4100"/>
            </a:lvl6pPr>
            <a:lvl7pPr>
              <a:defRPr sz="4100"/>
            </a:lvl7pPr>
            <a:lvl8pPr>
              <a:defRPr sz="4100"/>
            </a:lvl8pPr>
            <a:lvl9pPr>
              <a:defRPr sz="4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D9DE3C-5B9E-496D-BE01-349058CF964E}" type="datetime1">
              <a:rPr lang="en-US" smtClean="0"/>
              <a:t>10/6/2016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5783CB-BB75-41B7-B49A-411747750AA8}" type="slidenum">
              <a:rPr lang="en-US" smtClean="0"/>
              <a:pPr/>
              <a:t>‹nr.›</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7175" cy="2286000"/>
          </a:xfrm>
        </p:spPr>
        <p:txBody>
          <a:bodyPr/>
          <a:lstStyle>
            <a:lvl1pPr>
              <a:defRPr sz="9200"/>
            </a:lvl1pPr>
          </a:lstStyle>
          <a:p>
            <a:r>
              <a:rPr lang="en-US" dirty="0"/>
              <a:t>Click to edit Master title style</a:t>
            </a:r>
          </a:p>
        </p:txBody>
      </p:sp>
      <p:sp>
        <p:nvSpPr>
          <p:cNvPr id="3" name="Date Placeholder 2"/>
          <p:cNvSpPr>
            <a:spLocks noGrp="1"/>
          </p:cNvSpPr>
          <p:nvPr>
            <p:ph type="dt" sz="half" idx="10"/>
          </p:nvPr>
        </p:nvSpPr>
        <p:spPr/>
        <p:txBody>
          <a:bodyPr/>
          <a:lstStyle/>
          <a:p>
            <a:fld id="{C133D983-DF68-47DF-8148-A6261E585E38}" type="datetime1">
              <a:rPr lang="en-US" smtClean="0"/>
              <a:t>10/6/2016</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7318D-5D0B-402E-89E8-064B6C9933DC}" type="datetime1">
              <a:rPr lang="en-US" smtClean="0"/>
              <a:t>10/6/2016</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546102"/>
            <a:ext cx="9242571" cy="2324100"/>
          </a:xfrm>
        </p:spPr>
        <p:txBody>
          <a:bodyPr anchor="b"/>
          <a:lstStyle>
            <a:lvl1pPr algn="l">
              <a:defRPr sz="5100" b="1"/>
            </a:lvl1pPr>
          </a:lstStyle>
          <a:p>
            <a:r>
              <a:rPr lang="en-US"/>
              <a:t>Click to edit Master title style</a:t>
            </a:r>
          </a:p>
        </p:txBody>
      </p:sp>
      <p:sp>
        <p:nvSpPr>
          <p:cNvPr id="3" name="Content Placeholder 2"/>
          <p:cNvSpPr>
            <a:spLocks noGrp="1"/>
          </p:cNvSpPr>
          <p:nvPr>
            <p:ph idx="1"/>
          </p:nvPr>
        </p:nvSpPr>
        <p:spPr>
          <a:xfrm>
            <a:off x="9534708" y="546101"/>
            <a:ext cx="13633108" cy="11706226"/>
          </a:xfrm>
        </p:spPr>
        <p:txBody>
          <a:bodyPr/>
          <a:lstStyle>
            <a:lvl1pPr>
              <a:defRPr sz="8200"/>
            </a:lvl1pPr>
            <a:lvl2pPr>
              <a:defRPr sz="7200"/>
            </a:lvl2pPr>
            <a:lvl3pPr>
              <a:defRPr sz="62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2870209"/>
            <a:ext cx="8023213" cy="9382126"/>
          </a:xfrm>
        </p:spPr>
        <p:txBody>
          <a:bodyPr/>
          <a:lstStyle>
            <a:lvl1pPr marL="0" indent="0">
              <a:buNone/>
              <a:defRPr sz="3600"/>
            </a:lvl1pPr>
            <a:lvl2pPr marL="1172398" indent="0">
              <a:buNone/>
              <a:defRPr sz="3100"/>
            </a:lvl2pPr>
            <a:lvl3pPr marL="2344796" indent="0">
              <a:buNone/>
              <a:defRPr sz="2600"/>
            </a:lvl3pPr>
            <a:lvl4pPr marL="3517194" indent="0">
              <a:buNone/>
              <a:defRPr sz="2300"/>
            </a:lvl4pPr>
            <a:lvl5pPr marL="4689592" indent="0">
              <a:buNone/>
              <a:defRPr sz="2300"/>
            </a:lvl5pPr>
            <a:lvl6pPr marL="5861990" indent="0">
              <a:buNone/>
              <a:defRPr sz="2300"/>
            </a:lvl6pPr>
            <a:lvl7pPr marL="7034388" indent="0">
              <a:buNone/>
              <a:defRPr sz="2300"/>
            </a:lvl7pPr>
            <a:lvl8pPr marL="8206786" indent="0">
              <a:buNone/>
              <a:defRPr sz="2300"/>
            </a:lvl8pPr>
            <a:lvl9pPr marL="9379184" indent="0">
              <a:buNone/>
              <a:defRPr sz="2300"/>
            </a:lvl9pPr>
          </a:lstStyle>
          <a:p>
            <a:pPr lvl="0"/>
            <a:r>
              <a:rPr lang="en-US"/>
              <a:t>Click to edit Master text styles</a:t>
            </a:r>
          </a:p>
        </p:txBody>
      </p:sp>
      <p:sp>
        <p:nvSpPr>
          <p:cNvPr id="5" name="Date Placeholder 4"/>
          <p:cNvSpPr>
            <a:spLocks noGrp="1"/>
          </p:cNvSpPr>
          <p:nvPr>
            <p:ph type="dt" sz="half" idx="10"/>
          </p:nvPr>
        </p:nvSpPr>
        <p:spPr/>
        <p:txBody>
          <a:bodyPr/>
          <a:lstStyle/>
          <a:p>
            <a:fld id="{3615B6DB-DA4F-417C-A01B-7E5EE452FAF8}" type="datetime1">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9601200"/>
            <a:ext cx="24387175" cy="1133477"/>
          </a:xfrm>
        </p:spPr>
        <p:txBody>
          <a:bodyPr anchor="b"/>
          <a:lstStyle>
            <a:lvl1pPr algn="l">
              <a:defRPr sz="51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p:spPr>
        <p:txBody>
          <a:bodyPr/>
          <a:lstStyle>
            <a:lvl1pPr marL="0" indent="0">
              <a:buNone/>
              <a:defRPr sz="8200"/>
            </a:lvl1pPr>
            <a:lvl2pPr marL="1172398" indent="0">
              <a:buNone/>
              <a:defRPr sz="7200"/>
            </a:lvl2pPr>
            <a:lvl3pPr marL="2344796" indent="0">
              <a:buNone/>
              <a:defRPr sz="6200"/>
            </a:lvl3pPr>
            <a:lvl4pPr marL="3517194" indent="0">
              <a:buNone/>
              <a:defRPr sz="5100"/>
            </a:lvl4pPr>
            <a:lvl5pPr marL="4689592" indent="0">
              <a:buNone/>
              <a:defRPr sz="5100"/>
            </a:lvl5pPr>
            <a:lvl6pPr marL="5861990" indent="0">
              <a:buNone/>
              <a:defRPr sz="5100"/>
            </a:lvl6pPr>
            <a:lvl7pPr marL="7034388" indent="0">
              <a:buNone/>
              <a:defRPr sz="5100"/>
            </a:lvl7pPr>
            <a:lvl8pPr marL="8206786" indent="0">
              <a:buNone/>
              <a:defRPr sz="5100"/>
            </a:lvl8pPr>
            <a:lvl9pPr marL="9379184" indent="0">
              <a:buNone/>
              <a:defRPr sz="5100"/>
            </a:lvl9pPr>
          </a:lstStyle>
          <a:p>
            <a:endParaRPr lang="en-US" dirty="0"/>
          </a:p>
        </p:txBody>
      </p:sp>
      <p:sp>
        <p:nvSpPr>
          <p:cNvPr id="4" name="Text Placeholder 3"/>
          <p:cNvSpPr>
            <a:spLocks noGrp="1"/>
          </p:cNvSpPr>
          <p:nvPr>
            <p:ph type="body" sz="half" idx="2"/>
          </p:nvPr>
        </p:nvSpPr>
        <p:spPr>
          <a:xfrm>
            <a:off x="4780057" y="10734677"/>
            <a:ext cx="14632305" cy="1609723"/>
          </a:xfrm>
        </p:spPr>
        <p:txBody>
          <a:bodyPr/>
          <a:lstStyle>
            <a:lvl1pPr marL="0" indent="0">
              <a:buNone/>
              <a:defRPr sz="3600"/>
            </a:lvl1pPr>
            <a:lvl2pPr marL="1172398" indent="0">
              <a:buNone/>
              <a:defRPr sz="3100"/>
            </a:lvl2pPr>
            <a:lvl3pPr marL="2344796" indent="0">
              <a:buNone/>
              <a:defRPr sz="2600"/>
            </a:lvl3pPr>
            <a:lvl4pPr marL="3517194" indent="0">
              <a:buNone/>
              <a:defRPr sz="2300"/>
            </a:lvl4pPr>
            <a:lvl5pPr marL="4689592" indent="0">
              <a:buNone/>
              <a:defRPr sz="2300"/>
            </a:lvl5pPr>
            <a:lvl6pPr marL="5861990" indent="0">
              <a:buNone/>
              <a:defRPr sz="2300"/>
            </a:lvl6pPr>
            <a:lvl7pPr marL="7034388" indent="0">
              <a:buNone/>
              <a:defRPr sz="2300"/>
            </a:lvl7pPr>
            <a:lvl8pPr marL="8206786" indent="0">
              <a:buNone/>
              <a:defRPr sz="2300"/>
            </a:lvl8pPr>
            <a:lvl9pPr marL="9379184" indent="0">
              <a:buNone/>
              <a:defRPr sz="2300"/>
            </a:lvl9pPr>
          </a:lstStyle>
          <a:p>
            <a:pPr lvl="0"/>
            <a:r>
              <a:rPr lang="en-US"/>
              <a:t>Click to edit Master text styles</a:t>
            </a:r>
          </a:p>
        </p:txBody>
      </p:sp>
      <p:sp>
        <p:nvSpPr>
          <p:cNvPr id="5" name="Date Placeholder 4"/>
          <p:cNvSpPr>
            <a:spLocks noGrp="1"/>
          </p:cNvSpPr>
          <p:nvPr>
            <p:ph type="dt" sz="half" idx="10"/>
          </p:nvPr>
        </p:nvSpPr>
        <p:spPr/>
        <p:txBody>
          <a:bodyPr/>
          <a:lstStyle/>
          <a:p>
            <a:fld id="{A71CBBD9-D1A7-4E01-A42E-15F1DBC8A759}" type="datetime1">
              <a:rPr lang="en-US" smtClean="0"/>
              <a:t>10/6/2016</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49276"/>
            <a:ext cx="24387175" cy="2286000"/>
          </a:xfrm>
          <a:prstGeom prst="rect">
            <a:avLst/>
          </a:prstGeom>
          <a:blipFill>
            <a:blip r:embed="rId13" cstate="print"/>
            <a:stretch>
              <a:fillRect/>
            </a:stretch>
          </a:blipFill>
        </p:spPr>
        <p:txBody>
          <a:bodyPr vert="horz" lIns="234480" tIns="117240" rIns="234480" bIns="117240"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0"/>
            <a:ext cx="21948458" cy="9051926"/>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359" y="12712725"/>
            <a:ext cx="5690341" cy="730250"/>
          </a:xfrm>
          <a:prstGeom prst="rect">
            <a:avLst/>
          </a:prstGeom>
        </p:spPr>
        <p:txBody>
          <a:bodyPr vert="horz" lIns="234480" tIns="117240" rIns="234480" bIns="117240" rtlCol="0" anchor="ctr"/>
          <a:lstStyle>
            <a:lvl1pPr algn="l">
              <a:defRPr sz="3100">
                <a:solidFill>
                  <a:schemeClr val="tx1">
                    <a:tint val="75000"/>
                  </a:schemeClr>
                </a:solidFill>
              </a:defRPr>
            </a:lvl1pPr>
          </a:lstStyle>
          <a:p>
            <a:fld id="{C66EAF4B-C9AF-4C65-9A72-7F45689E52D0}" type="datetime1">
              <a:rPr lang="en-US" smtClean="0"/>
              <a:t>10/6/2016</a:t>
            </a:fld>
            <a:endParaRPr lang="en-US" dirty="0"/>
          </a:p>
        </p:txBody>
      </p:sp>
      <p:sp>
        <p:nvSpPr>
          <p:cNvPr id="5" name="Footer Placeholder 4"/>
          <p:cNvSpPr>
            <a:spLocks noGrp="1"/>
          </p:cNvSpPr>
          <p:nvPr>
            <p:ph type="ftr" sz="quarter" idx="3"/>
          </p:nvPr>
        </p:nvSpPr>
        <p:spPr>
          <a:xfrm>
            <a:off x="8332285" y="12712725"/>
            <a:ext cx="7722605" cy="730250"/>
          </a:xfrm>
          <a:prstGeom prst="rect">
            <a:avLst/>
          </a:prstGeom>
        </p:spPr>
        <p:txBody>
          <a:bodyPr vert="horz" lIns="234480" tIns="117240" rIns="234480" bIns="117240" rtlCol="0" anchor="ctr"/>
          <a:lstStyle>
            <a:lvl1pPr algn="ctr">
              <a:defRPr sz="3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7475" y="12712725"/>
            <a:ext cx="5690341" cy="730250"/>
          </a:xfrm>
          <a:prstGeom prst="rect">
            <a:avLst/>
          </a:prstGeom>
        </p:spPr>
        <p:txBody>
          <a:bodyPr vert="horz" lIns="234480" tIns="117240" rIns="234480" bIns="117240" rtlCol="0" anchor="ctr"/>
          <a:lstStyle>
            <a:lvl1pPr algn="r">
              <a:defRPr sz="3100">
                <a:solidFill>
                  <a:schemeClr val="tx1">
                    <a:tint val="75000"/>
                  </a:schemeClr>
                </a:solidFill>
              </a:defRPr>
            </a:lvl1pPr>
          </a:lstStyle>
          <a:p>
            <a:fld id="{075783CB-BB75-41B7-B49A-411747750AA8}"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hf hdr="0" ftr="0" dt="0"/>
  <p:txStyles>
    <p:titleStyle>
      <a:lvl1pPr algn="ctr" defTabSz="2344796" rtl="0" eaLnBrk="1" latinLnBrk="0" hangingPunct="1">
        <a:spcBef>
          <a:spcPct val="0"/>
        </a:spcBef>
        <a:buNone/>
        <a:defRPr sz="113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879298" indent="-879298" algn="l" defTabSz="2344796" rtl="0" eaLnBrk="1" latinLnBrk="0" hangingPunct="1">
        <a:spcBef>
          <a:spcPct val="20000"/>
        </a:spcBef>
        <a:buFont typeface="Arial" pitchFamily="34" charset="0"/>
        <a:buChar char="•"/>
        <a:defRPr sz="8200" kern="1200">
          <a:solidFill>
            <a:schemeClr val="tx1"/>
          </a:solidFill>
          <a:latin typeface="+mn-lt"/>
          <a:ea typeface="+mn-ea"/>
          <a:cs typeface="+mn-cs"/>
        </a:defRPr>
      </a:lvl1pPr>
      <a:lvl2pPr marL="1905147" indent="-732749" algn="l" defTabSz="2344796" rtl="0" eaLnBrk="1" latinLnBrk="0" hangingPunct="1">
        <a:spcBef>
          <a:spcPct val="20000"/>
        </a:spcBef>
        <a:buFont typeface="Arial" pitchFamily="34" charset="0"/>
        <a:buChar char="–"/>
        <a:defRPr sz="7200" kern="1200">
          <a:solidFill>
            <a:schemeClr val="tx1"/>
          </a:solidFill>
          <a:latin typeface="+mn-lt"/>
          <a:ea typeface="+mn-ea"/>
          <a:cs typeface="+mn-cs"/>
        </a:defRPr>
      </a:lvl2pPr>
      <a:lvl3pPr marL="2930995" indent="-586199" algn="l" defTabSz="2344796" rtl="0" eaLnBrk="1" latinLnBrk="0" hangingPunct="1">
        <a:spcBef>
          <a:spcPct val="20000"/>
        </a:spcBef>
        <a:buFont typeface="Arial" pitchFamily="34" charset="0"/>
        <a:buChar char="•"/>
        <a:defRPr sz="6200" kern="1200">
          <a:solidFill>
            <a:schemeClr val="tx1"/>
          </a:solidFill>
          <a:latin typeface="+mn-lt"/>
          <a:ea typeface="+mn-ea"/>
          <a:cs typeface="+mn-cs"/>
        </a:defRPr>
      </a:lvl3pPr>
      <a:lvl4pPr marL="4103393"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4pPr>
      <a:lvl5pPr marL="5275791"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5pPr>
      <a:lvl6pPr marL="6448189"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6pPr>
      <a:lvl7pPr marL="7620587"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7pPr>
      <a:lvl8pPr marL="8792985"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8pPr>
      <a:lvl9pPr marL="9965383" indent="-586199" algn="l" defTabSz="2344796" rtl="0" eaLnBrk="1" latinLnBrk="0" hangingPunct="1">
        <a:spcBef>
          <a:spcPct val="20000"/>
        </a:spcBef>
        <a:buFont typeface="Arial" pitchFamily="34" charset="0"/>
        <a:buChar char="•"/>
        <a:defRPr sz="5100" kern="1200">
          <a:solidFill>
            <a:schemeClr val="tx1"/>
          </a:solidFill>
          <a:latin typeface="+mn-lt"/>
          <a:ea typeface="+mn-ea"/>
          <a:cs typeface="+mn-cs"/>
        </a:defRPr>
      </a:lvl9pPr>
    </p:bodyStyle>
    <p:otherStyle>
      <a:defPPr>
        <a:defRPr lang="en-US"/>
      </a:defPPr>
      <a:lvl1pPr marL="0" algn="l" defTabSz="2344796" rtl="0" eaLnBrk="1" latinLnBrk="0" hangingPunct="1">
        <a:defRPr sz="4600" kern="1200">
          <a:solidFill>
            <a:schemeClr val="tx1"/>
          </a:solidFill>
          <a:latin typeface="+mn-lt"/>
          <a:ea typeface="+mn-ea"/>
          <a:cs typeface="+mn-cs"/>
        </a:defRPr>
      </a:lvl1pPr>
      <a:lvl2pPr marL="1172398" algn="l" defTabSz="2344796" rtl="0" eaLnBrk="1" latinLnBrk="0" hangingPunct="1">
        <a:defRPr sz="4600" kern="1200">
          <a:solidFill>
            <a:schemeClr val="tx1"/>
          </a:solidFill>
          <a:latin typeface="+mn-lt"/>
          <a:ea typeface="+mn-ea"/>
          <a:cs typeface="+mn-cs"/>
        </a:defRPr>
      </a:lvl2pPr>
      <a:lvl3pPr marL="2344796" algn="l" defTabSz="2344796" rtl="0" eaLnBrk="1" latinLnBrk="0" hangingPunct="1">
        <a:defRPr sz="4600" kern="1200">
          <a:solidFill>
            <a:schemeClr val="tx1"/>
          </a:solidFill>
          <a:latin typeface="+mn-lt"/>
          <a:ea typeface="+mn-ea"/>
          <a:cs typeface="+mn-cs"/>
        </a:defRPr>
      </a:lvl3pPr>
      <a:lvl4pPr marL="3517194" algn="l" defTabSz="2344796" rtl="0" eaLnBrk="1" latinLnBrk="0" hangingPunct="1">
        <a:defRPr sz="4600" kern="1200">
          <a:solidFill>
            <a:schemeClr val="tx1"/>
          </a:solidFill>
          <a:latin typeface="+mn-lt"/>
          <a:ea typeface="+mn-ea"/>
          <a:cs typeface="+mn-cs"/>
        </a:defRPr>
      </a:lvl4pPr>
      <a:lvl5pPr marL="4689592" algn="l" defTabSz="2344796" rtl="0" eaLnBrk="1" latinLnBrk="0" hangingPunct="1">
        <a:defRPr sz="4600" kern="1200">
          <a:solidFill>
            <a:schemeClr val="tx1"/>
          </a:solidFill>
          <a:latin typeface="+mn-lt"/>
          <a:ea typeface="+mn-ea"/>
          <a:cs typeface="+mn-cs"/>
        </a:defRPr>
      </a:lvl5pPr>
      <a:lvl6pPr marL="5861990" algn="l" defTabSz="2344796" rtl="0" eaLnBrk="1" latinLnBrk="0" hangingPunct="1">
        <a:defRPr sz="4600" kern="1200">
          <a:solidFill>
            <a:schemeClr val="tx1"/>
          </a:solidFill>
          <a:latin typeface="+mn-lt"/>
          <a:ea typeface="+mn-ea"/>
          <a:cs typeface="+mn-cs"/>
        </a:defRPr>
      </a:lvl6pPr>
      <a:lvl7pPr marL="7034388" algn="l" defTabSz="2344796" rtl="0" eaLnBrk="1" latinLnBrk="0" hangingPunct="1">
        <a:defRPr sz="4600" kern="1200">
          <a:solidFill>
            <a:schemeClr val="tx1"/>
          </a:solidFill>
          <a:latin typeface="+mn-lt"/>
          <a:ea typeface="+mn-ea"/>
          <a:cs typeface="+mn-cs"/>
        </a:defRPr>
      </a:lvl7pPr>
      <a:lvl8pPr marL="8206786" algn="l" defTabSz="2344796" rtl="0" eaLnBrk="1" latinLnBrk="0" hangingPunct="1">
        <a:defRPr sz="4600" kern="1200">
          <a:solidFill>
            <a:schemeClr val="tx1"/>
          </a:solidFill>
          <a:latin typeface="+mn-lt"/>
          <a:ea typeface="+mn-ea"/>
          <a:cs typeface="+mn-cs"/>
        </a:defRPr>
      </a:lvl8pPr>
      <a:lvl9pPr marL="9379184" algn="l" defTabSz="2344796"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811000"/>
            <a:ext cx="24387175" cy="1924951"/>
          </a:xfrm>
        </p:spPr>
        <p:txBody>
          <a:bodyPr/>
          <a:lstStyle/>
          <a:p>
            <a:r>
              <a:rPr lang="en-US" sz="3600" i="1" dirty="0"/>
              <a:t>Samya Beidas-Strom, Sangyup Choi, Davide Furceri (lead author), Sinem </a:t>
            </a:r>
            <a:r>
              <a:rPr lang="en-US" sz="3600" i="1" dirty="0" err="1"/>
              <a:t>Kılıç</a:t>
            </a:r>
            <a:r>
              <a:rPr lang="en-US" sz="3600" i="1" dirty="0"/>
              <a:t> </a:t>
            </a:r>
            <a:r>
              <a:rPr lang="en-US" sz="3600" i="1" dirty="0" err="1"/>
              <a:t>Çelik</a:t>
            </a:r>
            <a:r>
              <a:rPr lang="en-US" sz="3600" i="1" dirty="0"/>
              <a:t>, Zsoka Koczan, Ksenia Koloskova, Weicheng Lian, with contributions from Jaebin Ahn, Luis </a:t>
            </a:r>
            <a:r>
              <a:rPr lang="en-US" sz="3600" i="1" dirty="0" err="1"/>
              <a:t>Catão</a:t>
            </a:r>
            <a:r>
              <a:rPr lang="en-US" sz="3600" i="1" dirty="0"/>
              <a:t>,  Juan Angel Garcia Morales, Bertrand Gruss, Keiko </a:t>
            </a:r>
            <a:r>
              <a:rPr lang="en-US" sz="3600" i="1" dirty="0" err="1"/>
              <a:t>Honio</a:t>
            </a:r>
            <a:r>
              <a:rPr lang="en-US" sz="3600" i="1" dirty="0"/>
              <a:t>, Ben Hunt, Doug Laxton , Fan Zhang and support from Hao Jiang and Olivia Ma.</a:t>
            </a:r>
            <a:endParaRPr lang="en-US" sz="3600" dirty="0"/>
          </a:p>
        </p:txBody>
      </p:sp>
      <p:sp>
        <p:nvSpPr>
          <p:cNvPr id="2" name="Title 1"/>
          <p:cNvSpPr>
            <a:spLocks noGrp="1"/>
          </p:cNvSpPr>
          <p:nvPr>
            <p:ph type="ctrTitle"/>
          </p:nvPr>
        </p:nvSpPr>
        <p:spPr>
          <a:xfrm>
            <a:off x="1587" y="7926717"/>
            <a:ext cx="24387175" cy="3914763"/>
          </a:xfrm>
        </p:spPr>
        <p:txBody>
          <a:bodyPr>
            <a:normAutofit/>
          </a:bodyPr>
          <a:lstStyle/>
          <a:p>
            <a:r>
              <a:rPr lang="en-US" sz="7400" cap="small" dirty="0"/>
              <a:t>Global Disinflation in an Era of Constrained Monetary Policy</a:t>
            </a:r>
            <a:r>
              <a:rPr lang="en-US" sz="9600" cap="small" dirty="0"/>
              <a:t/>
            </a:r>
            <a:br>
              <a:rPr lang="en-US" sz="9600" cap="small" dirty="0"/>
            </a:br>
            <a:r>
              <a:rPr lang="en-US" sz="5400" i="1" cap="small" dirty="0"/>
              <a:t>19</a:t>
            </a:r>
            <a:r>
              <a:rPr lang="en-US" sz="5400" i="1" cap="small" baseline="30000" dirty="0"/>
              <a:t>th</a:t>
            </a:r>
            <a:r>
              <a:rPr lang="en-US" sz="5400" i="1" cap="small" dirty="0"/>
              <a:t> Annual DNB Research Conference</a:t>
            </a:r>
          </a:p>
        </p:txBody>
      </p:sp>
      <p:grpSp>
        <p:nvGrpSpPr>
          <p:cNvPr id="4" name="Group 59"/>
          <p:cNvGrpSpPr>
            <a:grpSpLocks noChangeAspect="1"/>
          </p:cNvGrpSpPr>
          <p:nvPr/>
        </p:nvGrpSpPr>
        <p:grpSpPr bwMode="auto">
          <a:xfrm>
            <a:off x="-203227" y="91440"/>
            <a:ext cx="4267756" cy="2741386"/>
            <a:chOff x="2350" y="96"/>
            <a:chExt cx="3026" cy="2160"/>
          </a:xfrm>
          <a:effectLst>
            <a:outerShdw blurRad="50800" dist="38100" dir="2700000" algn="tl" rotWithShape="0">
              <a:prstClr val="black">
                <a:alpha val="40000"/>
              </a:prstClr>
            </a:outerShdw>
          </a:effectLst>
        </p:grpSpPr>
        <p:pic>
          <p:nvPicPr>
            <p:cNvPr id="5" name="Picture 3" descr="imflogo"/>
            <p:cNvPicPr>
              <a:picLocks noChangeAspect="1" noChangeArrowheads="1"/>
            </p:cNvPicPr>
            <p:nvPr/>
          </p:nvPicPr>
          <p:blipFill>
            <a:blip r:embed="rId3" cstate="print">
              <a:clrChange>
                <a:clrFrom>
                  <a:srgbClr val="0000FF"/>
                </a:clrFrom>
                <a:clrTo>
                  <a:srgbClr val="0000FF">
                    <a:alpha val="0"/>
                  </a:srgbClr>
                </a:clrTo>
              </a:clrChange>
              <a:lum bright="12000" contrast="12000"/>
              <a:grayscl/>
              <a:biLevel thresh="50000"/>
            </a:blip>
            <a:srcRect b="51111"/>
            <a:stretch>
              <a:fillRect/>
            </a:stretch>
          </p:blipFill>
          <p:spPr bwMode="auto">
            <a:xfrm>
              <a:off x="2352" y="96"/>
              <a:ext cx="3024" cy="1056"/>
            </a:xfrm>
            <a:prstGeom prst="rect">
              <a:avLst/>
            </a:prstGeom>
            <a:noFill/>
            <a:ln w="9525">
              <a:noFill/>
              <a:miter lim="800000"/>
              <a:headEnd/>
              <a:tailEnd/>
            </a:ln>
          </p:spPr>
        </p:pic>
        <p:pic>
          <p:nvPicPr>
            <p:cNvPr id="6" name="Picture 4" descr="imflogo"/>
            <p:cNvPicPr>
              <a:picLocks noChangeAspect="1" noChangeArrowheads="1"/>
            </p:cNvPicPr>
            <p:nvPr/>
          </p:nvPicPr>
          <p:blipFill>
            <a:blip r:embed="rId3" cstate="print">
              <a:clrChange>
                <a:clrFrom>
                  <a:srgbClr val="0000FF"/>
                </a:clrFrom>
                <a:clrTo>
                  <a:srgbClr val="0000FF">
                    <a:alpha val="0"/>
                  </a:srgbClr>
                </a:clrTo>
              </a:clrChange>
              <a:lum bright="12000" contrast="12000"/>
              <a:grayscl/>
              <a:biLevel thresh="50000"/>
            </a:blip>
            <a:srcRect t="48801"/>
            <a:stretch>
              <a:fillRect/>
            </a:stretch>
          </p:blipFill>
          <p:spPr bwMode="auto">
            <a:xfrm>
              <a:off x="2350" y="1150"/>
              <a:ext cx="3024" cy="1106"/>
            </a:xfrm>
            <a:prstGeom prst="rect">
              <a:avLst/>
            </a:prstGeom>
            <a:noFill/>
            <a:ln w="9525">
              <a:noFill/>
              <a:miter lim="800000"/>
              <a:headEnd/>
              <a:tailEnd/>
            </a:ln>
          </p:spPr>
        </p:pic>
      </p:grpSp>
      <p:sp>
        <p:nvSpPr>
          <p:cNvPr id="7" name="TextBox 54"/>
          <p:cNvSpPr txBox="1">
            <a:spLocks noChangeArrowheads="1"/>
          </p:cNvSpPr>
          <p:nvPr/>
        </p:nvSpPr>
        <p:spPr bwMode="auto">
          <a:xfrm>
            <a:off x="3454851" y="503347"/>
            <a:ext cx="19416595" cy="3083703"/>
          </a:xfrm>
          <a:prstGeom prst="rect">
            <a:avLst/>
          </a:prstGeom>
          <a:noFill/>
          <a:ln w="9525">
            <a:noFill/>
            <a:miter lim="800000"/>
            <a:headEnd/>
            <a:tailEnd/>
          </a:ln>
        </p:spPr>
        <p:txBody>
          <a:bodyPr lIns="234480" tIns="117240" rIns="234480" bIns="117240">
            <a:spAutoFit/>
          </a:bodyPr>
          <a:lstStyle/>
          <a:p>
            <a:r>
              <a:rPr lang="nb-NO" sz="5900" b="1" dirty="0">
                <a:ln>
                  <a:solidFill>
                    <a:schemeClr val="tx1"/>
                  </a:solidFill>
                </a:ln>
                <a:solidFill>
                  <a:schemeClr val="bg1"/>
                </a:solidFill>
                <a:effectLst>
                  <a:outerShdw blurRad="38100" dist="38100" dir="2700000" algn="tl">
                    <a:srgbClr val="000000">
                      <a:alpha val="43137"/>
                    </a:srgbClr>
                  </a:outerShdw>
                </a:effectLst>
                <a:latin typeface="Calibri" pitchFamily="-109" charset="0"/>
                <a:cs typeface="Calibri" pitchFamily="-109" charset="0"/>
              </a:rPr>
              <a:t>World Economic Outlook</a:t>
            </a:r>
          </a:p>
          <a:p>
            <a:r>
              <a:rPr lang="nb-NO" sz="5400" b="1" dirty="0">
                <a:ln>
                  <a:solidFill>
                    <a:schemeClr val="tx1"/>
                  </a:solidFill>
                </a:ln>
                <a:solidFill>
                  <a:schemeClr val="bg1"/>
                </a:solidFill>
                <a:effectLst>
                  <a:outerShdw blurRad="38100" dist="38100" dir="2700000" algn="tl">
                    <a:srgbClr val="000000">
                      <a:alpha val="43137"/>
                    </a:srgbClr>
                  </a:outerShdw>
                </a:effectLst>
                <a:latin typeface="Calibri" pitchFamily="-109" charset="0"/>
                <a:cs typeface="Calibri" pitchFamily="-109" charset="0"/>
              </a:rPr>
              <a:t>International Monetary Fund</a:t>
            </a:r>
          </a:p>
          <a:p>
            <a:endParaRPr lang="nb-NO" sz="7200" b="1" dirty="0">
              <a:ln>
                <a:solidFill>
                  <a:schemeClr val="tx1"/>
                </a:solidFill>
              </a:ln>
              <a:solidFill>
                <a:schemeClr val="bg1"/>
              </a:solidFill>
              <a:effectLst>
                <a:outerShdw blurRad="38100" dist="38100" dir="2700000" algn="tl">
                  <a:srgbClr val="000000">
                    <a:alpha val="43137"/>
                  </a:srgbClr>
                </a:outerShdw>
              </a:effectLst>
              <a:latin typeface="Calibri" pitchFamily="-109" charset="0"/>
              <a:cs typeface="Calibri" pitchFamily="-109"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normAutofit/>
          </a:bodyPr>
          <a:lstStyle/>
          <a:p>
            <a:r>
              <a:rPr lang="en-US" sz="6500" dirty="0"/>
              <a:t>Inflation declined in many countries</a:t>
            </a:r>
          </a:p>
        </p:txBody>
      </p:sp>
      <p:sp>
        <p:nvSpPr>
          <p:cNvPr id="10" name="TextBox 9"/>
          <p:cNvSpPr txBox="1"/>
          <p:nvPr/>
        </p:nvSpPr>
        <p:spPr>
          <a:xfrm>
            <a:off x="30106" y="11700728"/>
            <a:ext cx="19173881" cy="2472472"/>
          </a:xfrm>
          <a:prstGeom prst="rect">
            <a:avLst/>
          </a:prstGeom>
          <a:noFill/>
        </p:spPr>
        <p:txBody>
          <a:bodyPr wrap="square" rtlCol="0">
            <a:spAutoFit/>
          </a:bodyPr>
          <a:lstStyle/>
          <a:p>
            <a:r>
              <a:rPr lang="en-US" sz="1600" dirty="0"/>
              <a:t>Sources: </a:t>
            </a:r>
            <a:r>
              <a:rPr lang="en-US" sz="1600" dirty="0" err="1"/>
              <a:t>Haver</a:t>
            </a:r>
            <a:r>
              <a:rPr lang="en-US" sz="1600" dirty="0"/>
              <a:t> Analytics; and IMF staff calculations.</a:t>
            </a:r>
          </a:p>
          <a:p>
            <a:r>
              <a:rPr lang="en-US" sz="1600" dirty="0"/>
              <a:t>Note: Labels in footnotes 1–6 below use International Organization for Standardization (ISO) country codes.</a:t>
            </a:r>
          </a:p>
          <a:p>
            <a:r>
              <a:rPr lang="en-US" sz="1600" baseline="30000" dirty="0"/>
              <a:t>1</a:t>
            </a:r>
            <a:r>
              <a:rPr lang="en-US" sz="1600" dirty="0"/>
              <a:t> AUS, AUT, BEL, CAN, CHE, CZE, DEU, DNK, ESP, EST, FIN, FRA, GRC, HKG, ISL, ITA, IRL, ISR, JPN, KOR, LVA, LTU, LUX, NLD, NOR, NZL, PRT, SGP, SVK, SVN, SWE, GBR, USA.</a:t>
            </a:r>
          </a:p>
          <a:p>
            <a:r>
              <a:rPr lang="en-US" sz="1600" baseline="30000" dirty="0"/>
              <a:t>2 </a:t>
            </a:r>
            <a:r>
              <a:rPr lang="en-US" sz="1600" dirty="0"/>
              <a:t>ARG, BGR, BRA, CHN, CHL, COL, DOM, ECU, EGY, HUN, IND, IDN, JOR, KAZ, MAR, MEX, MYS, PER, PHL, POL, ROU, RUS, THA, TUR, VEN, ZAF. </a:t>
            </a:r>
          </a:p>
          <a:p>
            <a:r>
              <a:rPr lang="en-US" sz="1600" baseline="30000" dirty="0"/>
              <a:t>3 </a:t>
            </a:r>
            <a:r>
              <a:rPr lang="en-US" sz="1600" dirty="0"/>
              <a:t>AUT, BEL, DEU, ESP, EST, FIN, FRA, GRE, IRL, ITA, LTU, LUX, LVA, NLD, PRT, SVK, SVN.</a:t>
            </a:r>
          </a:p>
          <a:p>
            <a:r>
              <a:rPr lang="en-US" sz="1600" baseline="30000" dirty="0"/>
              <a:t>4</a:t>
            </a:r>
            <a:r>
              <a:rPr lang="en-US" sz="1600" dirty="0"/>
              <a:t> CHN, IDN, IND, MYS, PHL, THA.</a:t>
            </a:r>
          </a:p>
          <a:p>
            <a:r>
              <a:rPr lang="en-US" sz="1600" baseline="30000" dirty="0"/>
              <a:t>5  </a:t>
            </a:r>
            <a:r>
              <a:rPr lang="en-US" sz="1600" dirty="0"/>
              <a:t>AUS, CAN, CHE, CZE, DNK, GBR, ISL, ISR, JPN, KOR, NOR, NZL, SGP, SWE, USA.</a:t>
            </a:r>
          </a:p>
          <a:p>
            <a:r>
              <a:rPr lang="en-US" sz="1600" baseline="30000" dirty="0"/>
              <a:t>6</a:t>
            </a:r>
            <a:r>
              <a:rPr lang="en-US" sz="1600" dirty="0"/>
              <a:t> ARG, BGR, BRA, CHL, COL, DOM, ECU, EGY, HUN, JOR, KAZ, MAR, MEX, PER, POL, ROU, RUS, TUR, VEN, ZAF.</a:t>
            </a:r>
          </a:p>
          <a:p>
            <a:endParaRPr lang="en-US" sz="1600" baseline="30000" dirty="0"/>
          </a:p>
          <a:p>
            <a:endParaRPr lang="en-US" sz="1600" dirty="0"/>
          </a:p>
        </p:txBody>
      </p:sp>
      <p:sp>
        <p:nvSpPr>
          <p:cNvPr id="11" name="Slide Number Placeholder 3"/>
          <p:cNvSpPr txBox="1">
            <a:spLocks/>
          </p:cNvSpPr>
          <p:nvPr/>
        </p:nvSpPr>
        <p:spPr>
          <a:xfrm>
            <a:off x="17477475" y="12712725"/>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chemeClr val="tx1">
                    <a:lumMod val="50000"/>
                    <a:lumOff val="50000"/>
                  </a:schemeClr>
                </a:solidFill>
                <a:effectLst/>
                <a:uLnTx/>
                <a:uFillTx/>
                <a:latin typeface="+mn-lt"/>
                <a:ea typeface="+mn-ea"/>
                <a:cs typeface="+mn-cs"/>
              </a:rPr>
              <a:t>11</a:t>
            </a:r>
          </a:p>
        </p:txBody>
      </p:sp>
      <p:sp>
        <p:nvSpPr>
          <p:cNvPr id="26" name="TextBox 25"/>
          <p:cNvSpPr txBox="1"/>
          <p:nvPr/>
        </p:nvSpPr>
        <p:spPr>
          <a:xfrm>
            <a:off x="1982787" y="2209800"/>
            <a:ext cx="18897600" cy="769441"/>
          </a:xfrm>
          <a:prstGeom prst="rect">
            <a:avLst/>
          </a:prstGeom>
          <a:noFill/>
        </p:spPr>
        <p:txBody>
          <a:bodyPr wrap="square" rtlCol="0">
            <a:spAutoFit/>
          </a:bodyPr>
          <a:lstStyle/>
          <a:p>
            <a:pPr algn="ctr"/>
            <a:r>
              <a:rPr lang="en-US" sz="4400" dirty="0"/>
              <a:t>Headline Consumer Price Inflation</a:t>
            </a:r>
            <a:endParaRPr lang="en-US" sz="4400" dirty="0">
              <a:latin typeface="+mj-lt"/>
            </a:endParaRPr>
          </a:p>
        </p:txBody>
      </p:sp>
      <p:pic>
        <p:nvPicPr>
          <p:cNvPr id="27" name="Picture 26" descr="\\Data1\weo\WRK\CHT\s2016weo\Ch3\Figures\_EMF\FIG3_05.emf"/>
          <p:cNvPicPr>
            <a:picLocks/>
          </p:cNvPicPr>
          <p:nvPr/>
        </p:nvPicPr>
        <p:blipFill rotWithShape="1">
          <a:blip r:embed="rId3" cstate="print">
            <a:extLst>
              <a:ext uri="{28A0092B-C50C-407E-A947-70E740481C1C}">
                <a14:useLocalDpi xmlns:a14="http://schemas.microsoft.com/office/drawing/2010/main" val="0"/>
              </a:ext>
            </a:extLst>
          </a:blip>
          <a:srcRect t="37676" r="75976" b="42709"/>
          <a:stretch/>
        </p:blipFill>
        <p:spPr bwMode="auto">
          <a:xfrm>
            <a:off x="9346454" y="2872307"/>
            <a:ext cx="5486400" cy="4572000"/>
          </a:xfrm>
          <a:prstGeom prst="rect">
            <a:avLst/>
          </a:prstGeom>
          <a:noFill/>
          <a:ln>
            <a:noFill/>
          </a:ln>
        </p:spPr>
      </p:pic>
      <p:pic>
        <p:nvPicPr>
          <p:cNvPr id="28" name="Picture 27" descr="\\Data1\weo\WRK\CHT\s2016weo\Ch3\Figures\_EMF\FIG3_05.emf"/>
          <p:cNvPicPr>
            <a:picLocks/>
          </p:cNvPicPr>
          <p:nvPr/>
        </p:nvPicPr>
        <p:blipFill rotWithShape="1">
          <a:blip r:embed="rId3" cstate="print">
            <a:extLst>
              <a:ext uri="{28A0092B-C50C-407E-A947-70E740481C1C}">
                <a14:useLocalDpi xmlns:a14="http://schemas.microsoft.com/office/drawing/2010/main" val="0"/>
              </a:ext>
            </a:extLst>
          </a:blip>
          <a:srcRect l="24664" t="38096" r="50000" b="44011"/>
          <a:stretch/>
        </p:blipFill>
        <p:spPr bwMode="auto">
          <a:xfrm>
            <a:off x="9610615" y="7413647"/>
            <a:ext cx="5486400" cy="4572000"/>
          </a:xfrm>
          <a:prstGeom prst="rect">
            <a:avLst/>
          </a:prstGeom>
          <a:noFill/>
          <a:ln>
            <a:noFill/>
          </a:ln>
        </p:spPr>
      </p:pic>
      <p:pic>
        <p:nvPicPr>
          <p:cNvPr id="29" name="Picture 28" descr="\\Data1\weo\WRK\CHT\s2016weo\Ch3\Figures\_EMF\FIG3_05.emf"/>
          <p:cNvPicPr>
            <a:picLocks/>
          </p:cNvPicPr>
          <p:nvPr/>
        </p:nvPicPr>
        <p:blipFill rotWithShape="1">
          <a:blip r:embed="rId3" cstate="print">
            <a:extLst>
              <a:ext uri="{28A0092B-C50C-407E-A947-70E740481C1C}">
                <a14:useLocalDpi xmlns:a14="http://schemas.microsoft.com/office/drawing/2010/main" val="0"/>
              </a:ext>
            </a:extLst>
          </a:blip>
          <a:srcRect t="16453" r="75976" b="62949"/>
          <a:stretch/>
        </p:blipFill>
        <p:spPr bwMode="auto">
          <a:xfrm>
            <a:off x="3734510" y="2703317"/>
            <a:ext cx="5486400" cy="4572000"/>
          </a:xfrm>
          <a:prstGeom prst="rect">
            <a:avLst/>
          </a:prstGeom>
          <a:noFill/>
          <a:ln>
            <a:noFill/>
          </a:ln>
        </p:spPr>
      </p:pic>
      <p:pic>
        <p:nvPicPr>
          <p:cNvPr id="30" name="Picture 29" descr="\\Data1\weo\WRK\CHT\s2016weo\Ch3\Figures\_EMF\FIG3_05.emf"/>
          <p:cNvPicPr>
            <a:picLocks/>
          </p:cNvPicPr>
          <p:nvPr/>
        </p:nvPicPr>
        <p:blipFill rotWithShape="1">
          <a:blip r:embed="rId3" cstate="print">
            <a:extLst>
              <a:ext uri="{28A0092B-C50C-407E-A947-70E740481C1C}">
                <a14:useLocalDpi xmlns:a14="http://schemas.microsoft.com/office/drawing/2010/main" val="0"/>
              </a:ext>
            </a:extLst>
          </a:blip>
          <a:srcRect l="24024" t="17231" r="50617" b="62064"/>
          <a:stretch/>
        </p:blipFill>
        <p:spPr bwMode="auto">
          <a:xfrm>
            <a:off x="3998671" y="7443278"/>
            <a:ext cx="5486400" cy="4572000"/>
          </a:xfrm>
          <a:prstGeom prst="rect">
            <a:avLst/>
          </a:prstGeom>
          <a:noFill/>
          <a:ln>
            <a:noFill/>
          </a:ln>
        </p:spPr>
      </p:pic>
      <p:pic>
        <p:nvPicPr>
          <p:cNvPr id="31" name="Picture 30" descr="\\Data1\weo\WRK\CHT\s2016weo\Ch3\Figures\_EMF\FIG3_05.emf"/>
          <p:cNvPicPr>
            <a:picLocks/>
          </p:cNvPicPr>
          <p:nvPr/>
        </p:nvPicPr>
        <p:blipFill rotWithShape="1">
          <a:blip r:embed="rId3" cstate="print">
            <a:extLst>
              <a:ext uri="{28A0092B-C50C-407E-A947-70E740481C1C}">
                <a14:useLocalDpi xmlns:a14="http://schemas.microsoft.com/office/drawing/2010/main" val="0"/>
              </a:ext>
            </a:extLst>
          </a:blip>
          <a:srcRect l="23715" t="56367" r="50000" b="21667"/>
          <a:stretch/>
        </p:blipFill>
        <p:spPr bwMode="auto">
          <a:xfrm>
            <a:off x="15322867" y="7244080"/>
            <a:ext cx="5486400" cy="4572000"/>
          </a:xfrm>
          <a:prstGeom prst="rect">
            <a:avLst/>
          </a:prstGeom>
          <a:noFill/>
          <a:ln>
            <a:noFill/>
          </a:ln>
        </p:spPr>
      </p:pic>
      <p:pic>
        <p:nvPicPr>
          <p:cNvPr id="32" name="Picture 31" descr="\\Data1\weo\WRK\CHT\s2016weo\Ch3\Figures\_EMF\FIG3_05.emf"/>
          <p:cNvPicPr>
            <a:picLocks/>
          </p:cNvPicPr>
          <p:nvPr/>
        </p:nvPicPr>
        <p:blipFill rotWithShape="1">
          <a:blip r:embed="rId3" cstate="print">
            <a:extLst>
              <a:ext uri="{28A0092B-C50C-407E-A947-70E740481C1C}">
                <a14:useLocalDpi xmlns:a14="http://schemas.microsoft.com/office/drawing/2010/main" val="0"/>
              </a:ext>
            </a:extLst>
          </a:blip>
          <a:srcRect l="4" t="56694" r="75976" b="21305"/>
          <a:stretch/>
        </p:blipFill>
        <p:spPr bwMode="auto">
          <a:xfrm>
            <a:off x="15241586" y="2719907"/>
            <a:ext cx="5486400" cy="4572000"/>
          </a:xfrm>
          <a:prstGeom prst="rect">
            <a:avLst/>
          </a:prstGeom>
          <a:noFill/>
          <a:ln>
            <a:noFill/>
          </a:ln>
        </p:spPr>
      </p:pic>
      <p:pic>
        <p:nvPicPr>
          <p:cNvPr id="33" name="Picture 32" descr="\\Data1\weo\WRK\CHT\s2016weo\Ch3\Figures\_EMF\FIG3_05.emf"/>
          <p:cNvPicPr>
            <a:picLocks noChangeAspect="1"/>
          </p:cNvPicPr>
          <p:nvPr/>
        </p:nvPicPr>
        <p:blipFill rotWithShape="1">
          <a:blip r:embed="rId3" cstate="print">
            <a:extLst>
              <a:ext uri="{28A0092B-C50C-407E-A947-70E740481C1C}">
                <a14:useLocalDpi xmlns:a14="http://schemas.microsoft.com/office/drawing/2010/main" val="0"/>
              </a:ext>
            </a:extLst>
          </a:blip>
          <a:srcRect t="12234" r="79042" b="82294"/>
          <a:stretch/>
        </p:blipFill>
        <p:spPr bwMode="auto">
          <a:xfrm>
            <a:off x="-150813" y="4739406"/>
            <a:ext cx="4289150" cy="1371600"/>
          </a:xfrm>
          <a:prstGeom prst="rect">
            <a:avLst/>
          </a:prstGeom>
          <a:noFill/>
          <a:ln>
            <a:noFill/>
          </a:ln>
        </p:spPr>
      </p:pic>
      <p:pic>
        <p:nvPicPr>
          <p:cNvPr id="34" name="Picture 33" descr="\\Data1\weo\WRK\CHT\s2016weo\Ch3\Figures\_EMF\FIG3_05.emf"/>
          <p:cNvPicPr>
            <a:picLocks noChangeAspect="1"/>
          </p:cNvPicPr>
          <p:nvPr/>
        </p:nvPicPr>
        <p:blipFill rotWithShape="1">
          <a:blip r:embed="rId3" cstate="print">
            <a:extLst>
              <a:ext uri="{28A0092B-C50C-407E-A947-70E740481C1C}">
                <a14:useLocalDpi xmlns:a14="http://schemas.microsoft.com/office/drawing/2010/main" val="0"/>
              </a:ext>
            </a:extLst>
          </a:blip>
          <a:srcRect l="25361" t="11132" r="50000" b="83408"/>
          <a:stretch/>
        </p:blipFill>
        <p:spPr bwMode="auto">
          <a:xfrm>
            <a:off x="-98348" y="9134976"/>
            <a:ext cx="5053828" cy="137160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6500" dirty="0"/>
              <a:t>Broad-based decline in inflation.</a:t>
            </a:r>
          </a:p>
        </p:txBody>
      </p:sp>
      <p:sp>
        <p:nvSpPr>
          <p:cNvPr id="12" name="Slide Number Placeholder 3"/>
          <p:cNvSpPr txBox="1">
            <a:spLocks/>
          </p:cNvSpPr>
          <p:nvPr/>
        </p:nvSpPr>
        <p:spPr>
          <a:xfrm>
            <a:off x="22949927" y="12771120"/>
            <a:ext cx="990600" cy="622275"/>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chemeClr val="tx1">
                    <a:lumMod val="50000"/>
                    <a:lumOff val="50000"/>
                  </a:schemeClr>
                </a:solidFill>
                <a:effectLst/>
                <a:uLnTx/>
                <a:uFillTx/>
                <a:latin typeface="+mn-lt"/>
                <a:ea typeface="+mn-ea"/>
                <a:cs typeface="+mn-cs"/>
              </a:rPr>
              <a:t>2</a:t>
            </a:r>
          </a:p>
        </p:txBody>
      </p:sp>
      <p:pic>
        <p:nvPicPr>
          <p:cNvPr id="2" name="Picture 1"/>
          <p:cNvPicPr>
            <a:picLocks noChangeAspect="1"/>
          </p:cNvPicPr>
          <p:nvPr/>
        </p:nvPicPr>
        <p:blipFill rotWithShape="1">
          <a:blip r:embed="rId3"/>
          <a:srcRect t="6601"/>
          <a:stretch/>
        </p:blipFill>
        <p:spPr>
          <a:xfrm>
            <a:off x="4497388" y="3276600"/>
            <a:ext cx="14391932" cy="10116794"/>
          </a:xfrm>
          <a:prstGeom prst="rect">
            <a:avLst/>
          </a:prstGeom>
        </p:spPr>
      </p:pic>
      <p:sp>
        <p:nvSpPr>
          <p:cNvPr id="18" name="TextBox 17"/>
          <p:cNvSpPr txBox="1"/>
          <p:nvPr/>
        </p:nvSpPr>
        <p:spPr>
          <a:xfrm>
            <a:off x="-308940" y="2396579"/>
            <a:ext cx="24004587" cy="769441"/>
          </a:xfrm>
          <a:prstGeom prst="rect">
            <a:avLst/>
          </a:prstGeom>
          <a:noFill/>
        </p:spPr>
        <p:txBody>
          <a:bodyPr wrap="square" rtlCol="0">
            <a:spAutoFit/>
          </a:bodyPr>
          <a:lstStyle/>
          <a:p>
            <a:pPr algn="ctr"/>
            <a:r>
              <a:rPr lang="en-US" sz="4400" dirty="0"/>
              <a:t>Number of Countries with Low or Below Expectations Headline Inflation</a:t>
            </a:r>
            <a:endParaRPr lang="en-US" sz="4400" dirty="0">
              <a:latin typeface="+mj-l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4387175" cy="2286000"/>
          </a:xfrm>
        </p:spPr>
        <p:txBody>
          <a:bodyPr>
            <a:normAutofit/>
          </a:bodyPr>
          <a:lstStyle/>
          <a:p>
            <a:r>
              <a:rPr lang="en-US" sz="6500" dirty="0"/>
              <a:t>Weak demand and commodity prices main drivers but…i</a:t>
            </a:r>
            <a:r>
              <a:rPr lang="en-US" sz="6500" b="1" dirty="0"/>
              <a:t>ndustrial slack in large exporters playin</a:t>
            </a:r>
            <a:r>
              <a:rPr lang="en-US" sz="6500" dirty="0"/>
              <a:t>g a significant role</a:t>
            </a:r>
            <a:endParaRPr lang="en-US" sz="6500" b="1" dirty="0"/>
          </a:p>
        </p:txBody>
      </p:sp>
      <p:sp>
        <p:nvSpPr>
          <p:cNvPr id="10" name="Slide Number Placeholder 3"/>
          <p:cNvSpPr txBox="1">
            <a:spLocks/>
          </p:cNvSpPr>
          <p:nvPr/>
        </p:nvSpPr>
        <p:spPr>
          <a:xfrm>
            <a:off x="17477475" y="12712725"/>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1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4</a:t>
            </a:fld>
            <a:endParaRPr kumimoji="0" lang="en-US" sz="31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1" name="TextBox 10"/>
          <p:cNvSpPr txBox="1"/>
          <p:nvPr/>
        </p:nvSpPr>
        <p:spPr>
          <a:xfrm>
            <a:off x="63235" y="11174631"/>
            <a:ext cx="23852187" cy="3293209"/>
          </a:xfrm>
          <a:prstGeom prst="rect">
            <a:avLst/>
          </a:prstGeom>
          <a:noFill/>
        </p:spPr>
        <p:txBody>
          <a:bodyPr wrap="square" rtlCol="0">
            <a:spAutoFit/>
          </a:bodyPr>
          <a:lstStyle/>
          <a:p>
            <a:r>
              <a:rPr lang="en-US" sz="2600" dirty="0"/>
              <a:t>Sources: Consensus Economics; </a:t>
            </a:r>
            <a:r>
              <a:rPr lang="en-US" sz="2600" dirty="0" err="1"/>
              <a:t>Haver</a:t>
            </a:r>
            <a:r>
              <a:rPr lang="en-US" sz="2600" dirty="0"/>
              <a:t> Analytics; </a:t>
            </a:r>
            <a:r>
              <a:rPr lang="en-US" sz="2600" dirty="0" err="1"/>
              <a:t>Organisation</a:t>
            </a:r>
            <a:r>
              <a:rPr lang="en-US" sz="2600" dirty="0"/>
              <a:t> for Economic Co-operation and Development; and IMF staff calculations.</a:t>
            </a:r>
          </a:p>
          <a:p>
            <a:r>
              <a:rPr lang="en-US" sz="2600" dirty="0"/>
              <a:t>Note: Vertical lines denote interquartile ranges. The figure shows the means, medians, and interquartile ranges of coefficients of manufacturing slack from country-specific regressions. See Annex 3.4 for the regression specifications. </a:t>
            </a:r>
          </a:p>
          <a:p>
            <a:r>
              <a:rPr lang="en-US" sz="2600" baseline="30000" dirty="0"/>
              <a:t>1</a:t>
            </a:r>
            <a:r>
              <a:rPr lang="en-US" sz="2600" dirty="0"/>
              <a:t> No controls.</a:t>
            </a:r>
          </a:p>
          <a:p>
            <a:r>
              <a:rPr lang="en-US" sz="2600" baseline="30000" dirty="0"/>
              <a:t>2</a:t>
            </a:r>
            <a:r>
              <a:rPr lang="en-US" sz="2600" dirty="0"/>
              <a:t> Controlling for manufacturing slack in the other two economies, change in oil prices, and global output gap.</a:t>
            </a:r>
          </a:p>
          <a:p>
            <a:r>
              <a:rPr lang="en-US" sz="2600" baseline="30000" dirty="0"/>
              <a:t>3 </a:t>
            </a:r>
            <a:r>
              <a:rPr lang="en-US" sz="2600" dirty="0"/>
              <a:t>Controlling for global output gap and change in oil prices in current and previous four quarters.</a:t>
            </a:r>
          </a:p>
          <a:p>
            <a:endParaRPr lang="en-US" sz="2600" dirty="0"/>
          </a:p>
          <a:p>
            <a:endParaRPr lang="en-US" sz="2600" dirty="0"/>
          </a:p>
        </p:txBody>
      </p:sp>
      <p:sp>
        <p:nvSpPr>
          <p:cNvPr id="19" name="TextBox 18"/>
          <p:cNvSpPr txBox="1"/>
          <p:nvPr/>
        </p:nvSpPr>
        <p:spPr>
          <a:xfrm>
            <a:off x="839787" y="2471858"/>
            <a:ext cx="23012400" cy="1446550"/>
          </a:xfrm>
          <a:prstGeom prst="rect">
            <a:avLst/>
          </a:prstGeom>
          <a:noFill/>
        </p:spPr>
        <p:txBody>
          <a:bodyPr wrap="square" rtlCol="0">
            <a:spAutoFit/>
          </a:bodyPr>
          <a:lstStyle/>
          <a:p>
            <a:pPr algn="ctr"/>
            <a:r>
              <a:rPr lang="en-US" sz="4400" dirty="0"/>
              <a:t>Correlation of Manufacturing Slack in China, Japan, and the United States with Import Price Contribution to Inflation in Other Economies</a:t>
            </a:r>
            <a:endParaRPr lang="en-US" sz="4400" dirty="0">
              <a:latin typeface="+mj-lt"/>
            </a:endParaRPr>
          </a:p>
        </p:txBody>
      </p:sp>
      <p:pic>
        <p:nvPicPr>
          <p:cNvPr id="9" name="Picture 8" descr="\\Data1\weo\WRK\CHT\s2016weo\Ch3\Figures\_EMF\FIG3_14.emf"/>
          <p:cNvPicPr>
            <a:picLocks noChangeAspect="1"/>
          </p:cNvPicPr>
          <p:nvPr/>
        </p:nvPicPr>
        <p:blipFill rotWithShape="1">
          <a:blip r:embed="rId2" cstate="print">
            <a:extLst>
              <a:ext uri="{28A0092B-C50C-407E-A947-70E740481C1C}">
                <a14:useLocalDpi xmlns:a14="http://schemas.microsoft.com/office/drawing/2010/main" val="0"/>
              </a:ext>
            </a:extLst>
          </a:blip>
          <a:srcRect t="22408" b="48160"/>
          <a:stretch/>
        </p:blipFill>
        <p:spPr bwMode="auto">
          <a:xfrm>
            <a:off x="5640387" y="4754781"/>
            <a:ext cx="11056944" cy="6400800"/>
          </a:xfrm>
          <a:prstGeom prst="rect">
            <a:avLst/>
          </a:prstGeom>
          <a:noFill/>
          <a:ln>
            <a:noFill/>
          </a:ln>
        </p:spPr>
      </p:pic>
      <p:pic>
        <p:nvPicPr>
          <p:cNvPr id="13" name="Picture 12" descr="\\Data1\weo\WRK\CHT\s2016weo\Ch3\Figures\_EMF\FIG3_14.emf"/>
          <p:cNvPicPr>
            <a:picLocks noChangeAspect="1"/>
          </p:cNvPicPr>
          <p:nvPr/>
        </p:nvPicPr>
        <p:blipFill rotWithShape="1">
          <a:blip r:embed="rId2" cstate="print">
            <a:extLst>
              <a:ext uri="{28A0092B-C50C-407E-A947-70E740481C1C}">
                <a14:useLocalDpi xmlns:a14="http://schemas.microsoft.com/office/drawing/2010/main" val="0"/>
              </a:ext>
            </a:extLst>
          </a:blip>
          <a:srcRect l="-4824" t="18017" r="4824" b="77062"/>
          <a:stretch/>
        </p:blipFill>
        <p:spPr bwMode="auto">
          <a:xfrm>
            <a:off x="5259387" y="3918408"/>
            <a:ext cx="11056944" cy="1070306"/>
          </a:xfrm>
          <a:prstGeom prst="rect">
            <a:avLst/>
          </a:prstGeom>
          <a:noFill/>
          <a:ln>
            <a:noFill/>
          </a:ln>
        </p:spPr>
      </p:pic>
    </p:spTree>
    <p:extLst>
      <p:ext uri="{BB962C8B-B14F-4D97-AF65-F5344CB8AC3E}">
        <p14:creationId xmlns:p14="http://schemas.microsoft.com/office/powerpoint/2010/main" val="281648624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6500" dirty="0"/>
              <a:t>Should we worry? Are IE becoming unanchored?</a:t>
            </a:r>
            <a:endParaRPr lang="en-US" sz="7200" dirty="0"/>
          </a:p>
        </p:txBody>
      </p:sp>
      <p:sp>
        <p:nvSpPr>
          <p:cNvPr id="9" name="Slide Number Placeholder 3"/>
          <p:cNvSpPr txBox="1">
            <a:spLocks/>
          </p:cNvSpPr>
          <p:nvPr/>
        </p:nvSpPr>
        <p:spPr>
          <a:xfrm>
            <a:off x="17984787" y="12592615"/>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1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5</a:t>
            </a:fld>
            <a:endParaRPr kumimoji="0" lang="en-US" sz="31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4" name="TextBox 13"/>
          <p:cNvSpPr txBox="1"/>
          <p:nvPr/>
        </p:nvSpPr>
        <p:spPr>
          <a:xfrm>
            <a:off x="1449386" y="2428252"/>
            <a:ext cx="21488401" cy="769441"/>
          </a:xfrm>
          <a:prstGeom prst="rect">
            <a:avLst/>
          </a:prstGeom>
          <a:noFill/>
        </p:spPr>
        <p:txBody>
          <a:bodyPr wrap="square" rtlCol="0">
            <a:spAutoFit/>
          </a:bodyPr>
          <a:lstStyle/>
          <a:p>
            <a:pPr algn="ctr"/>
            <a:r>
              <a:rPr lang="en-US" sz="4400" dirty="0"/>
              <a:t>Sensitivity of </a:t>
            </a:r>
            <a:r>
              <a:rPr lang="en-US" sz="4400" i="1" dirty="0"/>
              <a:t>Survey-Based</a:t>
            </a:r>
            <a:r>
              <a:rPr lang="en-US" sz="4400" dirty="0"/>
              <a:t> Inflation Expectations to News</a:t>
            </a:r>
            <a:endParaRPr lang="en-US" sz="4400" dirty="0">
              <a:latin typeface="+mj-lt"/>
            </a:endParaRPr>
          </a:p>
        </p:txBody>
      </p:sp>
      <p:pic>
        <p:nvPicPr>
          <p:cNvPr id="8" name="Picture 7" descr="\\Data1\weo\WRK\CHT\s2016weo\Ch3\Figures\_EMF\FIG3_20.emf"/>
          <p:cNvPicPr>
            <a:picLocks noChangeAspect="1"/>
          </p:cNvPicPr>
          <p:nvPr/>
        </p:nvPicPr>
        <p:blipFill rotWithShape="1">
          <a:blip r:embed="rId3" cstate="print">
            <a:extLst>
              <a:ext uri="{28A0092B-C50C-407E-A947-70E740481C1C}">
                <a14:useLocalDpi xmlns:a14="http://schemas.microsoft.com/office/drawing/2010/main" val="0"/>
              </a:ext>
            </a:extLst>
          </a:blip>
          <a:srcRect t="14702" b="35352"/>
          <a:stretch/>
        </p:blipFill>
        <p:spPr bwMode="auto">
          <a:xfrm>
            <a:off x="6707187" y="3197694"/>
            <a:ext cx="9985884" cy="8460906"/>
          </a:xfrm>
          <a:prstGeom prst="rect">
            <a:avLst/>
          </a:prstGeom>
          <a:noFill/>
          <a:ln>
            <a:noFill/>
          </a:ln>
        </p:spPr>
      </p:pic>
      <p:sp>
        <p:nvSpPr>
          <p:cNvPr id="3" name="TextBox 2"/>
          <p:cNvSpPr txBox="1"/>
          <p:nvPr/>
        </p:nvSpPr>
        <p:spPr>
          <a:xfrm>
            <a:off x="229393" y="11469231"/>
            <a:ext cx="22632987" cy="2246769"/>
          </a:xfrm>
          <a:prstGeom prst="rect">
            <a:avLst/>
          </a:prstGeom>
          <a:noFill/>
        </p:spPr>
        <p:txBody>
          <a:bodyPr wrap="square" rtlCol="0">
            <a:spAutoFit/>
          </a:bodyPr>
          <a:lstStyle/>
          <a:p>
            <a:r>
              <a:rPr lang="en-US" sz="2000" dirty="0"/>
              <a:t>Sources: Consensus Economics; </a:t>
            </a:r>
            <a:r>
              <a:rPr lang="en-US" sz="2000" dirty="0" err="1"/>
              <a:t>Haver</a:t>
            </a:r>
            <a:r>
              <a:rPr lang="en-US" sz="2000" dirty="0"/>
              <a:t> Analytics; and IMF staff calculations.</a:t>
            </a:r>
          </a:p>
          <a:p>
            <a:r>
              <a:rPr lang="en-US" sz="2000" dirty="0"/>
              <a:t>Note: ELB = effective lower bound. ***,**,* denote that the differences in the change in sensitivity of inflation expectations between countries at the ELB and the rest are significant at the 1, 5, and 10 percent confidence level, respectively, using Mood’s median test. The sensitivity of inflation expectations corresponds to the response of inflation expectations to a 1 percentage point unexpected increase in inflation based on time-varying coefficients from country-specific estimations using a </a:t>
            </a:r>
            <a:r>
              <a:rPr lang="en-US" sz="2000" dirty="0" err="1"/>
              <a:t>Kalman</a:t>
            </a:r>
            <a:r>
              <a:rPr lang="en-US" sz="2000" dirty="0"/>
              <a:t> filter. The change in sensitivity is constructed as the average deviation of the median sensitivity across countries from a linear trend (an exponential trend) fitted over the period 1997–2007 for countries at the ELB (not at the ELB). Countries at the ELB are defined as those with policy rates or short-term nominal interest rates of 50 basis points or lower at some point during 2008–15 and include: Canada, the Czech Republic, Estonia, France, Germany, Hong Kong SAR, Italy, Japan, Latvia, Lithuania, the Netherlands, Singapore, the Slovak Republic, Slovenia, Spain, Sweden, Switzerland, the United Kingdom, and the United States.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normAutofit/>
          </a:bodyPr>
          <a:lstStyle/>
          <a:p>
            <a:r>
              <a:rPr lang="en-US" sz="7200" dirty="0"/>
              <a:t>Should we worry? Are IE becoming unanchored?</a:t>
            </a:r>
          </a:p>
        </p:txBody>
      </p:sp>
      <p:sp>
        <p:nvSpPr>
          <p:cNvPr id="10" name="Slide Number Placeholder 3"/>
          <p:cNvSpPr txBox="1">
            <a:spLocks/>
          </p:cNvSpPr>
          <p:nvPr/>
        </p:nvSpPr>
        <p:spPr>
          <a:xfrm>
            <a:off x="17952137" y="12565393"/>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fld id="{075783CB-BB75-41B7-B49A-411747750AA8}" type="slidenum">
              <a:rPr kumimoji="0" lang="en-US" sz="31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2344796" rtl="0" eaLnBrk="1" fontAlgn="auto" latinLnBrk="0" hangingPunct="1">
                <a:lnSpc>
                  <a:spcPct val="100000"/>
                </a:lnSpc>
                <a:spcBef>
                  <a:spcPts val="0"/>
                </a:spcBef>
                <a:spcAft>
                  <a:spcPts val="0"/>
                </a:spcAft>
                <a:buClrTx/>
                <a:buSzTx/>
                <a:buFontTx/>
                <a:buNone/>
                <a:tabLst/>
                <a:defRPr/>
              </a:pPr>
              <a:t>6</a:t>
            </a:fld>
            <a:endParaRPr kumimoji="0" lang="en-US" sz="31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3" name="TextBox 12"/>
          <p:cNvSpPr txBox="1"/>
          <p:nvPr/>
        </p:nvSpPr>
        <p:spPr>
          <a:xfrm>
            <a:off x="3011487" y="2286000"/>
            <a:ext cx="18897600" cy="769441"/>
          </a:xfrm>
          <a:prstGeom prst="rect">
            <a:avLst/>
          </a:prstGeom>
          <a:noFill/>
        </p:spPr>
        <p:txBody>
          <a:bodyPr wrap="square" rtlCol="0">
            <a:spAutoFit/>
          </a:bodyPr>
          <a:lstStyle/>
          <a:p>
            <a:pPr algn="ctr"/>
            <a:r>
              <a:rPr lang="en-US" sz="4400" dirty="0"/>
              <a:t>Sensitivity of </a:t>
            </a:r>
            <a:r>
              <a:rPr lang="en-US" sz="4400" i="1" dirty="0"/>
              <a:t>Marked-Based</a:t>
            </a:r>
            <a:r>
              <a:rPr lang="en-US" sz="4400" dirty="0"/>
              <a:t> Inflation Expectations to Inflation News</a:t>
            </a:r>
            <a:endParaRPr lang="en-US" sz="4400" dirty="0">
              <a:latin typeface="+mj-lt"/>
            </a:endParaRPr>
          </a:p>
        </p:txBody>
      </p:sp>
      <p:pic>
        <p:nvPicPr>
          <p:cNvPr id="8" name="Picture 7" descr="\\Data1\weo\WRK\CHT\s2016weo\Ch3\Figures\_EMF\FIG3_22.emf"/>
          <p:cNvPicPr>
            <a:picLocks noChangeAspect="1"/>
          </p:cNvPicPr>
          <p:nvPr/>
        </p:nvPicPr>
        <p:blipFill rotWithShape="1">
          <a:blip r:embed="rId3" cstate="print">
            <a:extLst>
              <a:ext uri="{28A0092B-C50C-407E-A947-70E740481C1C}">
                <a14:useLocalDpi xmlns:a14="http://schemas.microsoft.com/office/drawing/2010/main" val="0"/>
              </a:ext>
            </a:extLst>
          </a:blip>
          <a:srcRect t="15647" b="33151"/>
          <a:stretch/>
        </p:blipFill>
        <p:spPr bwMode="auto">
          <a:xfrm>
            <a:off x="7389653" y="2657032"/>
            <a:ext cx="10530417" cy="9144000"/>
          </a:xfrm>
          <a:prstGeom prst="rect">
            <a:avLst/>
          </a:prstGeom>
          <a:noFill/>
          <a:ln>
            <a:noFill/>
          </a:ln>
        </p:spPr>
      </p:pic>
      <p:sp>
        <p:nvSpPr>
          <p:cNvPr id="2" name="TextBox 1"/>
          <p:cNvSpPr txBox="1"/>
          <p:nvPr/>
        </p:nvSpPr>
        <p:spPr>
          <a:xfrm>
            <a:off x="230187" y="11795952"/>
            <a:ext cx="22480587" cy="2862322"/>
          </a:xfrm>
          <a:prstGeom prst="rect">
            <a:avLst/>
          </a:prstGeom>
          <a:noFill/>
        </p:spPr>
        <p:txBody>
          <a:bodyPr wrap="square" rtlCol="0">
            <a:spAutoFit/>
          </a:bodyPr>
          <a:lstStyle/>
          <a:p>
            <a:r>
              <a:rPr lang="en-US" sz="2000" dirty="0"/>
              <a:t>Sources: Bloomberg L.P.; Consensus Economics; University of Michigan Consumer Survey; and IMF staff calculations.</a:t>
            </a:r>
          </a:p>
          <a:p>
            <a:r>
              <a:rPr lang="en-US" sz="2000" dirty="0"/>
              <a:t>Note: **,* denote significance at the 5 and 10 percent confidence level, respectively. The figure shows coefficient estimates of inflation expectations on changes in oil price futures (simple average of 1-year-ahead Brent and West Texas Intermediate) controlling for changes in the Chicago Board Options Exchange Volatility Index and scaled by a 50 percent drop in oil price futures. Blue bars denote estimation results using survey-based inflation expectations: “Professional” denotes the results using 5-year-ahead inflation forecasts from Consensus Economics; while “Households” denotes results using inflation expectations (5–10 years) from the Michigan survey. Red bars denote results using market-based inflation expectations based on five year/five year inflation swaps. The effective lower bound (ELB) is defined as starting in 2009. The full sample refers to the period 2004–16. </a:t>
            </a:r>
          </a:p>
          <a:p>
            <a:endParaRPr lang="en-US" sz="2000" dirty="0"/>
          </a:p>
          <a:p>
            <a:endParaRPr lang="en-US" sz="2000" dirty="0"/>
          </a:p>
          <a:p>
            <a:endParaRPr lang="en-US" sz="2000" dirty="0"/>
          </a:p>
        </p:txBody>
      </p:sp>
    </p:spTree>
    <p:extLst>
      <p:ext uri="{BB962C8B-B14F-4D97-AF65-F5344CB8AC3E}">
        <p14:creationId xmlns:p14="http://schemas.microsoft.com/office/powerpoint/2010/main" val="33800475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12938741" y="2143747"/>
            <a:ext cx="14225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18733" y="0"/>
            <a:ext cx="24387175" cy="2286000"/>
          </a:xfrm>
        </p:spPr>
        <p:txBody>
          <a:bodyPr>
            <a:normAutofit/>
          </a:bodyPr>
          <a:lstStyle/>
          <a:p>
            <a:r>
              <a:rPr lang="en-US" sz="7200" dirty="0"/>
              <a:t>Policy implications</a:t>
            </a:r>
          </a:p>
        </p:txBody>
      </p:sp>
      <p:sp>
        <p:nvSpPr>
          <p:cNvPr id="3" name="Content Placeholder 2"/>
          <p:cNvSpPr>
            <a:spLocks noGrp="1"/>
          </p:cNvSpPr>
          <p:nvPr>
            <p:ph idx="1"/>
          </p:nvPr>
        </p:nvSpPr>
        <p:spPr>
          <a:xfrm>
            <a:off x="230186" y="2590800"/>
            <a:ext cx="23412291" cy="9661526"/>
          </a:xfrm>
        </p:spPr>
        <p:txBody>
          <a:bodyPr>
            <a:normAutofit/>
          </a:bodyPr>
          <a:lstStyle/>
          <a:p>
            <a:pPr>
              <a:buFont typeface="Wingdings" panose="05000000000000000000" pitchFamily="2" charset="2"/>
              <a:buChar char="§"/>
            </a:pPr>
            <a:r>
              <a:rPr lang="en-US" sz="4500" i="1" dirty="0"/>
              <a:t>Most likely outcome</a:t>
            </a:r>
            <a:r>
              <a:rPr lang="en-US" sz="4500" dirty="0"/>
              <a:t>: gradual recovery of inflation as commodity prices recover and most measures of medium-term inflation expectations have not declined significantly.</a:t>
            </a:r>
          </a:p>
          <a:p>
            <a:pPr>
              <a:buFont typeface="Wingdings" panose="05000000000000000000" pitchFamily="2" charset="2"/>
              <a:buChar char="§"/>
            </a:pPr>
            <a:r>
              <a:rPr lang="en-US" sz="4500" i="1" dirty="0"/>
              <a:t>Downside risks</a:t>
            </a:r>
            <a:r>
              <a:rPr lang="en-US" sz="4500" dirty="0"/>
              <a:t>: increased sensitivity to downside inflation surprises, increased persistence, slack might be larger than currently estimated.</a:t>
            </a:r>
          </a:p>
          <a:p>
            <a:pPr>
              <a:buFont typeface="Wingdings" panose="05000000000000000000" pitchFamily="2" charset="2"/>
              <a:buChar char="§"/>
            </a:pPr>
            <a:endParaRPr lang="en-US" sz="4500" dirty="0"/>
          </a:p>
          <a:p>
            <a:pPr>
              <a:buFont typeface="Wingdings" panose="05000000000000000000" pitchFamily="2" charset="2"/>
              <a:buChar char="§"/>
            </a:pPr>
            <a:endParaRPr lang="en-US" sz="4500" dirty="0"/>
          </a:p>
          <a:p>
            <a:pPr>
              <a:buFont typeface="Wingdings" panose="05000000000000000000" pitchFamily="2" charset="2"/>
              <a:buChar char="§"/>
            </a:pPr>
            <a:r>
              <a:rPr lang="en-US" sz="4500" i="1" dirty="0"/>
              <a:t>Comprehensive and coordinated approach: </a:t>
            </a:r>
            <a:r>
              <a:rPr lang="en-US" sz="4500" dirty="0"/>
              <a:t>monetary accommodation, fiscal policy, structural reform; reducing industrial slack.</a:t>
            </a:r>
          </a:p>
          <a:p>
            <a:pPr>
              <a:buFont typeface="Wingdings" panose="05000000000000000000" pitchFamily="2" charset="2"/>
              <a:buChar char="§"/>
            </a:pPr>
            <a:r>
              <a:rPr lang="en-US" sz="4500" i="1" dirty="0"/>
              <a:t>In countries where MT IE shifted down</a:t>
            </a:r>
            <a:r>
              <a:rPr lang="en-US" sz="4500" dirty="0"/>
              <a:t>: more aggressive approach, including a modest and temporary overshooting </a:t>
            </a:r>
            <a:r>
              <a:rPr lang="en-US" sz="4500"/>
              <a:t>of target.</a:t>
            </a:r>
            <a:endParaRPr lang="en-US" sz="4500" dirty="0"/>
          </a:p>
          <a:p>
            <a:pPr>
              <a:buFont typeface="Wingdings" panose="05000000000000000000" pitchFamily="2" charset="2"/>
              <a:buChar char="§"/>
            </a:pPr>
            <a:endParaRPr lang="en-US" sz="4500" dirty="0"/>
          </a:p>
        </p:txBody>
      </p:sp>
      <p:sp>
        <p:nvSpPr>
          <p:cNvPr id="10" name="Slide Number Placeholder 3"/>
          <p:cNvSpPr txBox="1">
            <a:spLocks/>
          </p:cNvSpPr>
          <p:nvPr/>
        </p:nvSpPr>
        <p:spPr>
          <a:xfrm>
            <a:off x="17952137" y="12565393"/>
            <a:ext cx="5690341" cy="730250"/>
          </a:xfrm>
          <a:prstGeom prst="rect">
            <a:avLst/>
          </a:prstGeom>
        </p:spPr>
        <p:txBody>
          <a:bodyPr/>
          <a:lstStyle/>
          <a:p>
            <a:pPr marL="0" marR="0" lvl="0" indent="0" algn="r" defTabSz="2344796"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chemeClr val="tx1">
                    <a:lumMod val="50000"/>
                    <a:lumOff val="50000"/>
                  </a:schemeClr>
                </a:solidFill>
                <a:effectLst/>
                <a:uLnTx/>
                <a:uFillTx/>
                <a:latin typeface="+mn-lt"/>
                <a:ea typeface="+mn-ea"/>
                <a:cs typeface="+mn-cs"/>
              </a:rPr>
              <a:t>33</a:t>
            </a:r>
          </a:p>
        </p:txBody>
      </p:sp>
    </p:spTree>
    <p:extLst>
      <p:ext uri="{BB962C8B-B14F-4D97-AF65-F5344CB8AC3E}">
        <p14:creationId xmlns:p14="http://schemas.microsoft.com/office/powerpoint/2010/main" val="3086738305"/>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39450</TotalTime>
  <Words>817</Words>
  <Application>Microsoft Office PowerPoint</Application>
  <PresentationFormat>Aangepast</PresentationFormat>
  <Paragraphs>46</Paragraphs>
  <Slides>7</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Wingdings</vt:lpstr>
      <vt:lpstr>1_Office Theme</vt:lpstr>
      <vt:lpstr>Global Disinflation in an Era of Constrained Monetary Policy 19th Annual DNB Research Conference</vt:lpstr>
      <vt:lpstr>Inflation declined in many countries</vt:lpstr>
      <vt:lpstr>Broad-based decline in inflation.</vt:lpstr>
      <vt:lpstr>Weak demand and commodity prices main drivers but…industrial slack in large exporters playing a significant role</vt:lpstr>
      <vt:lpstr>Should we worry? Are IE becoming unanchored?</vt:lpstr>
      <vt:lpstr>Should we worry? Are IE becoming unanchored?</vt:lpstr>
      <vt:lpstr>Policy implications</vt:lpstr>
    </vt:vector>
  </TitlesOfParts>
  <Company>International Monetary Fund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ebang</dc:creator>
  <cp:lastModifiedBy>Kok- Stuijfzand, J.H.M. (Jolanda) (EBO_CONJ)</cp:lastModifiedBy>
  <cp:revision>3378</cp:revision>
  <dcterms:created xsi:type="dcterms:W3CDTF">2011-07-14T15:01:22Z</dcterms:created>
  <dcterms:modified xsi:type="dcterms:W3CDTF">2016-10-06T07:26:45Z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