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30"/>
  </p:sldMasterIdLst>
  <p:notesMasterIdLst>
    <p:notesMasterId r:id="rId51"/>
  </p:notesMasterIdLst>
  <p:sldIdLst>
    <p:sldId id="262" r:id="rId31"/>
    <p:sldId id="267" r:id="rId32"/>
    <p:sldId id="277" r:id="rId33"/>
    <p:sldId id="283" r:id="rId34"/>
    <p:sldId id="285" r:id="rId35"/>
    <p:sldId id="286" r:id="rId36"/>
    <p:sldId id="276" r:id="rId37"/>
    <p:sldId id="274" r:id="rId38"/>
    <p:sldId id="278" r:id="rId39"/>
    <p:sldId id="279" r:id="rId40"/>
    <p:sldId id="281" r:id="rId41"/>
    <p:sldId id="282" r:id="rId42"/>
    <p:sldId id="268" r:id="rId43"/>
    <p:sldId id="269" r:id="rId44"/>
    <p:sldId id="287" r:id="rId45"/>
    <p:sldId id="288" r:id="rId46"/>
    <p:sldId id="289" r:id="rId47"/>
    <p:sldId id="292" r:id="rId48"/>
    <p:sldId id="290" r:id="rId49"/>
    <p:sldId id="293" r:id="rId50"/>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4" userDrawn="1">
          <p15:clr>
            <a:srgbClr val="A4A3A4"/>
          </p15:clr>
        </p15:guide>
        <p15:guide id="2" pos="2880" userDrawn="1">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E5C"/>
    <a:srgbClr val="F08785"/>
    <a:srgbClr val="F5B5B5"/>
    <a:srgbClr val="94E5BA"/>
    <a:srgbClr val="99E7B7"/>
    <a:srgbClr val="4AD480"/>
    <a:srgbClr val="578BF7"/>
    <a:srgbClr val="3B54F5"/>
    <a:srgbClr val="73C2FA"/>
    <a:srgbClr val="C9E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380329-7502-4A40-9FD0-50A5774F71B0}" v="1" dt="2026-07-14T12:39:13.533"/>
    <p1510:client id="{5FC3C858-54F0-44D2-9A5E-BCFB9321858C}" v="2" dt="2026-07-14T09:22:33.997"/>
    <p1510:client id="{78EC1536-F54A-C870-8A3D-4E7EBECC3DBA}" v="3" dt="2026-07-15T09:56:44.030"/>
    <p1510:client id="{83B73D85-AE39-343C-287F-D6FE51CC4A16}" v="537" dt="2026-07-15T09:46:37.172"/>
    <p1510:client id="{D11CAACF-2615-4690-8311-12BAEEDA1F5C}" v="49" dt="2026-07-15T08:34:20.927"/>
    <p1510:client id="{DDE720CB-2A75-43A1-991C-9926CA762A5C}" v="9" dt="2026-07-15T09:04:14.21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6" autoAdjust="0"/>
    <p:restoredTop sz="94676" autoAdjust="0"/>
  </p:normalViewPr>
  <p:slideViewPr>
    <p:cSldViewPr snapToGrid="0" showGuides="1">
      <p:cViewPr varScale="1">
        <p:scale>
          <a:sx n="98" d="100"/>
          <a:sy n="98" d="100"/>
        </p:scale>
        <p:origin x="344" y="60"/>
      </p:cViewPr>
      <p:guideLst>
        <p:guide orient="horz" pos="2164"/>
        <p:guide pos="2880"/>
        <p:guide orient="horz" pos="162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9.xml"/><Relationship Id="rId21" Type="http://schemas.openxmlformats.org/officeDocument/2006/relationships/customXml" Target="../customXml/item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viewProps" Target="viewProps.xml"/><Relationship Id="rId5" Type="http://schemas.openxmlformats.org/officeDocument/2006/relationships/customXml" Target="../customXml/item5.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Master" Target="slideMasters/slideMaster1.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microsoft.com/office/2015/10/relationships/revisionInfo" Target="revisionInfo.xml"/><Relationship Id="rId8" Type="http://schemas.openxmlformats.org/officeDocument/2006/relationships/customXml" Target="../customXml/item8.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20" Type="http://schemas.openxmlformats.org/officeDocument/2006/relationships/customXml" Target="../customXml/item20.xml"/><Relationship Id="rId41" Type="http://schemas.openxmlformats.org/officeDocument/2006/relationships/slide" Target="slides/slide11.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6.xml"/><Relationship Id="rId49"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0D5B51-A3C5-4FC7-8A0D-54EFEFAFACD3}" type="datetimeFigureOut">
              <a:rPr lang="nl-NL" smtClean="0"/>
              <a:t>15-7-2026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13F78-5509-4637-B397-C3DEABA56153}" type="slidenum">
              <a:rPr lang="nl-NL" smtClean="0"/>
              <a:t>‹#›</a:t>
            </a:fld>
            <a:endParaRPr lang="nl-NL"/>
          </a:p>
        </p:txBody>
      </p:sp>
    </p:spTree>
    <p:extLst>
      <p:ext uri="{BB962C8B-B14F-4D97-AF65-F5344CB8AC3E}">
        <p14:creationId xmlns:p14="http://schemas.microsoft.com/office/powerpoint/2010/main" val="4138850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pagina (Blauw)">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72981F-0950-11BF-7532-49B71F309AFC}"/>
              </a:ext>
            </a:extLst>
          </p:cNvPr>
          <p:cNvSpPr/>
          <p:nvPr userDrawn="1"/>
        </p:nvSpPr>
        <p:spPr>
          <a:xfrm>
            <a:off x="0" y="151200"/>
            <a:ext cx="9144000" cy="4992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a:extLst>
              <a:ext uri="{FF2B5EF4-FFF2-40B4-BE49-F238E27FC236}">
                <a16:creationId xmlns:a16="http://schemas.microsoft.com/office/drawing/2014/main" id="{C5DDF5EA-C147-3529-8853-16D86285A654}"/>
              </a:ext>
            </a:extLst>
          </p:cNvPr>
          <p:cNvPicPr>
            <a:picLocks noChangeAspect="1"/>
          </p:cNvPicPr>
          <p:nvPr userDrawn="1"/>
        </p:nvPicPr>
        <p:blipFill>
          <a:blip r:embed="rId2"/>
          <a:srcRect t="2940"/>
          <a:stretch>
            <a:fillRect/>
          </a:stretch>
        </p:blipFill>
        <p:spPr>
          <a:xfrm>
            <a:off x="0" y="151200"/>
            <a:ext cx="7287816" cy="4992300"/>
          </a:xfrm>
          <a:custGeom>
            <a:avLst/>
            <a:gdLst>
              <a:gd name="connsiteX0" fmla="*/ 0 w 7287816"/>
              <a:gd name="connsiteY0" fmla="*/ 0 h 4992300"/>
              <a:gd name="connsiteX1" fmla="*/ 7287816 w 7287816"/>
              <a:gd name="connsiteY1" fmla="*/ 0 h 4992300"/>
              <a:gd name="connsiteX2" fmla="*/ 7287816 w 7287816"/>
              <a:gd name="connsiteY2" fmla="*/ 4992300 h 4992300"/>
              <a:gd name="connsiteX3" fmla="*/ 0 w 7287816"/>
              <a:gd name="connsiteY3" fmla="*/ 4992300 h 4992300"/>
            </a:gdLst>
            <a:ahLst/>
            <a:cxnLst>
              <a:cxn ang="0">
                <a:pos x="connsiteX0" y="connsiteY0"/>
              </a:cxn>
              <a:cxn ang="0">
                <a:pos x="connsiteX1" y="connsiteY1"/>
              </a:cxn>
              <a:cxn ang="0">
                <a:pos x="connsiteX2" y="connsiteY2"/>
              </a:cxn>
              <a:cxn ang="0">
                <a:pos x="connsiteX3" y="connsiteY3"/>
              </a:cxn>
            </a:cxnLst>
            <a:rect l="l" t="t" r="r" b="b"/>
            <a:pathLst>
              <a:path w="7287816" h="4992300">
                <a:moveTo>
                  <a:pt x="0" y="0"/>
                </a:moveTo>
                <a:lnTo>
                  <a:pt x="7287816" y="0"/>
                </a:lnTo>
                <a:lnTo>
                  <a:pt x="7287816" y="4992300"/>
                </a:lnTo>
                <a:lnTo>
                  <a:pt x="0" y="4992300"/>
                </a:lnTo>
                <a:close/>
              </a:path>
            </a:pathLst>
          </a:custGeom>
        </p:spPr>
      </p:pic>
      <p:sp>
        <p:nvSpPr>
          <p:cNvPr id="2" name="Date" descr="{&quot;templafy&quot;:{&quot;id&quot;:&quot;5dd3b82e-2207-48a4-b81d-ad36075067c5&quot;}}">
            <a:extLst>
              <a:ext uri="{FF2B5EF4-FFF2-40B4-BE49-F238E27FC236}">
                <a16:creationId xmlns:a16="http://schemas.microsoft.com/office/drawing/2014/main" id="{13E8B1FD-06D3-1D3D-95CE-2EDFCFDCBF39}"/>
              </a:ext>
            </a:extLst>
          </p:cNvPr>
          <p:cNvSpPr/>
          <p:nvPr userDrawn="1"/>
        </p:nvSpPr>
        <p:spPr>
          <a:xfrm>
            <a:off x="510148" y="1958690"/>
            <a:ext cx="5447738" cy="25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GB" sz="1350" dirty="0"/>
          </a:p>
        </p:txBody>
      </p:sp>
      <p:sp>
        <p:nvSpPr>
          <p:cNvPr id="9" name="Text Placeholder 7">
            <a:extLst>
              <a:ext uri="{FF2B5EF4-FFF2-40B4-BE49-F238E27FC236}">
                <a16:creationId xmlns:a16="http://schemas.microsoft.com/office/drawing/2014/main" id="{D4DF47EF-6FD3-8974-6347-19105660ECB2}"/>
              </a:ext>
            </a:extLst>
          </p:cNvPr>
          <p:cNvSpPr>
            <a:spLocks noGrp="1"/>
          </p:cNvSpPr>
          <p:nvPr>
            <p:ph type="body" sz="quarter" idx="10"/>
          </p:nvPr>
        </p:nvSpPr>
        <p:spPr>
          <a:xfrm>
            <a:off x="510148" y="2698579"/>
            <a:ext cx="5447738" cy="7686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Autofit/>
          </a:bodyPr>
          <a:lstStyle>
            <a:lvl1pPr>
              <a:lnSpc>
                <a:spcPct val="80000"/>
              </a:lnSpc>
              <a:defRPr lang="en-US" sz="3000" kern="1200" dirty="0" smtClean="0">
                <a:solidFill>
                  <a:schemeClr val="lt1"/>
                </a:solidFill>
              </a:defRPr>
            </a:lvl1pPr>
            <a:lvl2pPr>
              <a:defRPr lang="en-US" sz="1800" dirty="0" smtClean="0">
                <a:solidFill>
                  <a:schemeClr val="lt1"/>
                </a:solidFill>
              </a:defRPr>
            </a:lvl2pPr>
            <a:lvl3pPr>
              <a:defRPr lang="en-US" sz="1800" dirty="0" smtClean="0">
                <a:solidFill>
                  <a:schemeClr val="lt1"/>
                </a:solidFill>
              </a:defRPr>
            </a:lvl3pPr>
            <a:lvl4pPr>
              <a:defRPr lang="en-US" sz="1800" dirty="0" smtClean="0">
                <a:solidFill>
                  <a:schemeClr val="lt1"/>
                </a:solidFill>
              </a:defRPr>
            </a:lvl4pPr>
            <a:lvl5pPr>
              <a:defRPr lang="nl-NL" sz="1800" dirty="0">
                <a:solidFill>
                  <a:schemeClr val="lt1"/>
                </a:solidFill>
              </a:defRPr>
            </a:lvl5pPr>
          </a:lstStyle>
          <a:p>
            <a:pPr lvl="0">
              <a:lnSpc>
                <a:spcPct val="80000"/>
              </a:lnSpc>
            </a:pPr>
            <a:r>
              <a:rPr lang="en-US" dirty="0"/>
              <a:t>Click to edit Master text styles</a:t>
            </a:r>
          </a:p>
        </p:txBody>
      </p:sp>
      <p:sp>
        <p:nvSpPr>
          <p:cNvPr id="12" name="Text Placeholder 10">
            <a:extLst>
              <a:ext uri="{FF2B5EF4-FFF2-40B4-BE49-F238E27FC236}">
                <a16:creationId xmlns:a16="http://schemas.microsoft.com/office/drawing/2014/main" id="{030CB566-3812-DE5A-43D8-70D05DBFCA29}"/>
              </a:ext>
            </a:extLst>
          </p:cNvPr>
          <p:cNvSpPr>
            <a:spLocks noGrp="1"/>
          </p:cNvSpPr>
          <p:nvPr>
            <p:ph type="body" sz="quarter" idx="11"/>
          </p:nvPr>
        </p:nvSpPr>
        <p:spPr>
          <a:xfrm>
            <a:off x="510148" y="3467204"/>
            <a:ext cx="5447738" cy="39676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lvl1pPr>
              <a:defRPr lang="en-US" sz="2100" kern="12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nl-NL" sz="1800">
                <a:solidFill>
                  <a:schemeClr val="lt1"/>
                </a:solidFill>
              </a:defRPr>
            </a:lvl5pPr>
          </a:lstStyle>
          <a:p>
            <a:pPr lvl="0"/>
            <a:r>
              <a:rPr lang="en-US" dirty="0"/>
              <a:t>Click to edit Master text styles</a:t>
            </a:r>
          </a:p>
        </p:txBody>
      </p:sp>
      <p:sp>
        <p:nvSpPr>
          <p:cNvPr id="7" name="Name" descr="{&quot;templafy&quot;:{&quot;id&quot;:&quot;c66a10ff-110d-45bb-a084-08d8996966d3&quot;}}">
            <a:extLst>
              <a:ext uri="{FF2B5EF4-FFF2-40B4-BE49-F238E27FC236}">
                <a16:creationId xmlns:a16="http://schemas.microsoft.com/office/drawing/2014/main" id="{52D0E052-B47A-F199-16AA-C3924F12888B}"/>
              </a:ext>
            </a:extLst>
          </p:cNvPr>
          <p:cNvSpPr/>
          <p:nvPr userDrawn="1"/>
        </p:nvSpPr>
        <p:spPr>
          <a:xfrm>
            <a:off x="5016501" y="4323734"/>
            <a:ext cx="36040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1050" dirty="0"/>
          </a:p>
        </p:txBody>
      </p:sp>
      <p:pic>
        <p:nvPicPr>
          <p:cNvPr id="8" name="Picture 7">
            <a:extLst>
              <a:ext uri="{FF2B5EF4-FFF2-40B4-BE49-F238E27FC236}">
                <a16:creationId xmlns:a16="http://schemas.microsoft.com/office/drawing/2014/main" id="{C9B6EEF4-3C3C-7A6D-E9EA-3EEA93F2D239}"/>
              </a:ext>
            </a:extLst>
          </p:cNvPr>
          <p:cNvPicPr>
            <a:picLocks noChangeAspect="1"/>
          </p:cNvPicPr>
          <p:nvPr userDrawn="1"/>
        </p:nvPicPr>
        <p:blipFill>
          <a:blip r:embed="rId3"/>
          <a:stretch>
            <a:fillRect/>
          </a:stretch>
        </p:blipFill>
        <p:spPr>
          <a:xfrm>
            <a:off x="422117" y="3863231"/>
            <a:ext cx="2232000" cy="829474"/>
          </a:xfrm>
          <a:prstGeom prst="rect">
            <a:avLst/>
          </a:prstGeom>
        </p:spPr>
      </p:pic>
    </p:spTree>
    <p:extLst>
      <p:ext uri="{BB962C8B-B14F-4D97-AF65-F5344CB8AC3E}">
        <p14:creationId xmlns:p14="http://schemas.microsoft.com/office/powerpoint/2010/main" val="117110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leurverloop rech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ABE741-2488-CF81-B0CC-FE756926756B}"/>
              </a:ext>
            </a:extLst>
          </p:cNvPr>
          <p:cNvSpPr/>
          <p:nvPr userDrawn="1"/>
        </p:nvSpPr>
        <p:spPr>
          <a:xfrm>
            <a:off x="0" y="151200"/>
            <a:ext cx="9144000" cy="499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Freeform: Shape 4">
            <a:extLst>
              <a:ext uri="{FF2B5EF4-FFF2-40B4-BE49-F238E27FC236}">
                <a16:creationId xmlns:a16="http://schemas.microsoft.com/office/drawing/2014/main" id="{ED49BE91-596B-DA89-FBE1-69E2C2785275}"/>
              </a:ext>
            </a:extLst>
          </p:cNvPr>
          <p:cNvSpPr/>
          <p:nvPr userDrawn="1"/>
        </p:nvSpPr>
        <p:spPr>
          <a:xfrm>
            <a:off x="6084000" y="151200"/>
            <a:ext cx="3060000" cy="4992300"/>
          </a:xfrm>
          <a:custGeom>
            <a:avLst/>
            <a:gdLst>
              <a:gd name="connsiteX0" fmla="*/ 0 w 3060000"/>
              <a:gd name="connsiteY0" fmla="*/ 0 h 4992300"/>
              <a:gd name="connsiteX1" fmla="*/ 3060000 w 3060000"/>
              <a:gd name="connsiteY1" fmla="*/ 0 h 4992300"/>
              <a:gd name="connsiteX2" fmla="*/ 3060000 w 3060000"/>
              <a:gd name="connsiteY2" fmla="*/ 4992300 h 4992300"/>
              <a:gd name="connsiteX3" fmla="*/ 0 w 3060000"/>
              <a:gd name="connsiteY3" fmla="*/ 4992300 h 4992300"/>
            </a:gdLst>
            <a:ahLst/>
            <a:cxnLst>
              <a:cxn ang="0">
                <a:pos x="connsiteX0" y="connsiteY0"/>
              </a:cxn>
              <a:cxn ang="0">
                <a:pos x="connsiteX1" y="connsiteY1"/>
              </a:cxn>
              <a:cxn ang="0">
                <a:pos x="connsiteX2" y="connsiteY2"/>
              </a:cxn>
              <a:cxn ang="0">
                <a:pos x="connsiteX3" y="connsiteY3"/>
              </a:cxn>
            </a:cxnLst>
            <a:rect l="l" t="t" r="r" b="b"/>
            <a:pathLst>
              <a:path w="3060000" h="4992300">
                <a:moveTo>
                  <a:pt x="0" y="0"/>
                </a:moveTo>
                <a:lnTo>
                  <a:pt x="3060000" y="0"/>
                </a:lnTo>
                <a:lnTo>
                  <a:pt x="3060000" y="4992300"/>
                </a:lnTo>
                <a:lnTo>
                  <a:pt x="0" y="4992300"/>
                </a:lnTo>
                <a:close/>
              </a:path>
            </a:pathLst>
          </a:cu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Title 11">
            <a:extLst>
              <a:ext uri="{FF2B5EF4-FFF2-40B4-BE49-F238E27FC236}">
                <a16:creationId xmlns:a16="http://schemas.microsoft.com/office/drawing/2014/main" id="{344EEB74-3D0D-D422-4997-5FF839E9590C}"/>
              </a:ext>
            </a:extLst>
          </p:cNvPr>
          <p:cNvSpPr>
            <a:spLocks noGrp="1"/>
          </p:cNvSpPr>
          <p:nvPr>
            <p:ph type="title"/>
          </p:nvPr>
        </p:nvSpPr>
        <p:spPr>
          <a:xfrm>
            <a:off x="6594541" y="435548"/>
            <a:ext cx="2016000" cy="1086405"/>
          </a:xfrm>
        </p:spPr>
        <p:txBody>
          <a:bodyPr/>
          <a:lstStyle/>
          <a:p>
            <a:r>
              <a:rPr lang="en-US" dirty="0"/>
              <a:t>Click to edit Master title style</a:t>
            </a:r>
            <a:endParaRPr lang="en-GB" dirty="0"/>
          </a:p>
        </p:txBody>
      </p:sp>
      <p:sp>
        <p:nvSpPr>
          <p:cNvPr id="20" name="Text Placeholder 15">
            <a:extLst>
              <a:ext uri="{FF2B5EF4-FFF2-40B4-BE49-F238E27FC236}">
                <a16:creationId xmlns:a16="http://schemas.microsoft.com/office/drawing/2014/main" id="{9A456415-937D-EDA0-96CE-C076141B8580}"/>
              </a:ext>
            </a:extLst>
          </p:cNvPr>
          <p:cNvSpPr>
            <a:spLocks noGrp="1"/>
          </p:cNvSpPr>
          <p:nvPr>
            <p:ph type="body" sz="quarter" idx="14"/>
          </p:nvPr>
        </p:nvSpPr>
        <p:spPr>
          <a:xfrm>
            <a:off x="6628918" y="1796022"/>
            <a:ext cx="2016000" cy="25830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Content Placeholder 5">
            <a:extLst>
              <a:ext uri="{FF2B5EF4-FFF2-40B4-BE49-F238E27FC236}">
                <a16:creationId xmlns:a16="http://schemas.microsoft.com/office/drawing/2014/main" id="{C97DF92B-D572-18ED-78FB-C6F41FFC6EDC}"/>
              </a:ext>
            </a:extLst>
          </p:cNvPr>
          <p:cNvSpPr>
            <a:spLocks noGrp="1"/>
          </p:cNvSpPr>
          <p:nvPr>
            <p:ph sz="quarter" idx="15" hasCustomPrompt="1"/>
          </p:nvPr>
        </p:nvSpPr>
        <p:spPr>
          <a:xfrm>
            <a:off x="511199" y="435548"/>
            <a:ext cx="5062259" cy="3943520"/>
          </a:xfrm>
        </p:spPr>
        <p:txBody>
          <a:bodyPr/>
          <a:lstStyle/>
          <a:p>
            <a:r>
              <a:rPr lang="en-GB" dirty="0" err="1"/>
              <a:t>Klikken</a:t>
            </a:r>
            <a:r>
              <a:rPr lang="en-GB" dirty="0"/>
              <a:t> om </a:t>
            </a:r>
            <a:r>
              <a:rPr lang="en-GB" dirty="0" err="1"/>
              <a:t>tekst</a:t>
            </a:r>
            <a:r>
              <a:rPr lang="en-GB" dirty="0"/>
              <a:t> of </a:t>
            </a:r>
            <a:r>
              <a:rPr lang="en-GB" dirty="0" err="1"/>
              <a:t>afbeelding</a:t>
            </a:r>
            <a:r>
              <a:rPr lang="en-GB" dirty="0"/>
              <a:t> toe </a:t>
            </a:r>
            <a:r>
              <a:rPr lang="en-GB" dirty="0" err="1"/>
              <a:t>te</a:t>
            </a:r>
            <a:r>
              <a:rPr lang="en-GB" dirty="0"/>
              <a:t> </a:t>
            </a:r>
            <a:r>
              <a:rPr lang="en-GB" dirty="0" err="1"/>
              <a:t>voegen</a:t>
            </a:r>
            <a:endParaRPr lang="en-GB" dirty="0"/>
          </a:p>
        </p:txBody>
      </p:sp>
      <p:sp>
        <p:nvSpPr>
          <p:cNvPr id="2" name="Slide Number Placeholder 2">
            <a:extLst>
              <a:ext uri="{FF2B5EF4-FFF2-40B4-BE49-F238E27FC236}">
                <a16:creationId xmlns:a16="http://schemas.microsoft.com/office/drawing/2014/main" id="{30A54039-8A90-CDCC-05F5-A87EB2B97B19}"/>
              </a:ext>
            </a:extLst>
          </p:cNvPr>
          <p:cNvSpPr>
            <a:spLocks noGrp="1"/>
          </p:cNvSpPr>
          <p:nvPr>
            <p:ph type="sldNum" sz="quarter" idx="10"/>
          </p:nvPr>
        </p:nvSpPr>
        <p:spPr>
          <a:xfrm>
            <a:off x="8119110" y="4741067"/>
            <a:ext cx="519115" cy="197644"/>
          </a:xfrm>
        </p:spPr>
        <p:txBody>
          <a:bodyPr/>
          <a:lstStyle>
            <a:lvl1pPr>
              <a:defRPr>
                <a:solidFill>
                  <a:schemeClr val="bg1"/>
                </a:solidFill>
              </a:defRPr>
            </a:lvl1pPr>
          </a:lstStyle>
          <a:p>
            <a:fld id="{A57ACD69-77E0-4B27-BE9A-0E1A45A60CED}" type="slidenum">
              <a:rPr lang="en-US" smtClean="0"/>
              <a:pPr/>
              <a:t>‹#›</a:t>
            </a:fld>
            <a:endParaRPr lang="en-GB" dirty="0"/>
          </a:p>
        </p:txBody>
      </p:sp>
      <p:pic>
        <p:nvPicPr>
          <p:cNvPr id="3" name="Picture 2">
            <a:extLst>
              <a:ext uri="{FF2B5EF4-FFF2-40B4-BE49-F238E27FC236}">
                <a16:creationId xmlns:a16="http://schemas.microsoft.com/office/drawing/2014/main" id="{35D098EA-EC7A-7110-6DD7-A06000A8E16E}"/>
              </a:ext>
            </a:extLst>
          </p:cNvPr>
          <p:cNvPicPr>
            <a:picLocks noChangeAspect="1"/>
          </p:cNvPicPr>
          <p:nvPr userDrawn="1"/>
        </p:nvPicPr>
        <p:blipFill>
          <a:blip r:embed="rId2"/>
          <a:stretch>
            <a:fillRect/>
          </a:stretch>
        </p:blipFill>
        <p:spPr>
          <a:xfrm>
            <a:off x="464270" y="4583856"/>
            <a:ext cx="1112901" cy="414000"/>
          </a:xfrm>
          <a:prstGeom prst="rect">
            <a:avLst/>
          </a:prstGeom>
        </p:spPr>
      </p:pic>
    </p:spTree>
    <p:extLst>
      <p:ext uri="{BB962C8B-B14F-4D97-AF65-F5344CB8AC3E}">
        <p14:creationId xmlns:p14="http://schemas.microsoft.com/office/powerpoint/2010/main" val="303977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39B93F-4960-5CF8-D79E-C97A2C76BE87}"/>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Picture 2">
            <a:extLst>
              <a:ext uri="{FF2B5EF4-FFF2-40B4-BE49-F238E27FC236}">
                <a16:creationId xmlns:a16="http://schemas.microsoft.com/office/drawing/2014/main" id="{35D098EA-EC7A-7110-6DD7-A06000A8E16E}"/>
              </a:ext>
            </a:extLst>
          </p:cNvPr>
          <p:cNvPicPr>
            <a:picLocks noChangeAspect="1"/>
          </p:cNvPicPr>
          <p:nvPr userDrawn="1"/>
        </p:nvPicPr>
        <p:blipFill>
          <a:blip r:embed="rId2"/>
          <a:stretch>
            <a:fillRect/>
          </a:stretch>
        </p:blipFill>
        <p:spPr>
          <a:xfrm>
            <a:off x="464270" y="4583856"/>
            <a:ext cx="1112901" cy="414000"/>
          </a:xfrm>
          <a:prstGeom prst="rect">
            <a:avLst/>
          </a:prstGeom>
        </p:spPr>
      </p:pic>
    </p:spTree>
    <p:extLst>
      <p:ext uri="{BB962C8B-B14F-4D97-AF65-F5344CB8AC3E}">
        <p14:creationId xmlns:p14="http://schemas.microsoft.com/office/powerpoint/2010/main" val="4212695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pic>
        <p:nvPicPr>
          <p:cNvPr id="5" name="Graphic 4" hidden="1">
            <a:extLst>
              <a:ext uri="{FF2B5EF4-FFF2-40B4-BE49-F238E27FC236}">
                <a16:creationId xmlns:a16="http://schemas.microsoft.com/office/drawing/2014/main" id="{20B60159-27EF-393C-8AB6-40BE1DCA8F2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0" y="0"/>
            <a:ext cx="9144000" cy="5143500"/>
          </a:xfrm>
          <a:prstGeom prst="rect">
            <a:avLst/>
          </a:prstGeom>
        </p:spPr>
      </p:pic>
      <p:sp>
        <p:nvSpPr>
          <p:cNvPr id="7" name="Picture Placeholder 6">
            <a:extLst>
              <a:ext uri="{FF2B5EF4-FFF2-40B4-BE49-F238E27FC236}">
                <a16:creationId xmlns:a16="http://schemas.microsoft.com/office/drawing/2014/main" id="{A241DF0A-F250-CC7C-A747-38D0DEF4E13D}"/>
              </a:ext>
            </a:extLst>
          </p:cNvPr>
          <p:cNvSpPr>
            <a:spLocks noGrp="1"/>
          </p:cNvSpPr>
          <p:nvPr>
            <p:ph type="pic" sz="quarter" idx="11"/>
          </p:nvPr>
        </p:nvSpPr>
        <p:spPr>
          <a:xfrm>
            <a:off x="0" y="151200"/>
            <a:ext cx="9144000" cy="4992300"/>
          </a:xfrm>
          <a:custGeom>
            <a:avLst/>
            <a:gdLst>
              <a:gd name="connsiteX0" fmla="*/ 1311232 w 9144000"/>
              <a:gd name="connsiteY0" fmla="*/ 4784368 h 4992300"/>
              <a:gd name="connsiteX1" fmla="*/ 1311255 w 9144000"/>
              <a:gd name="connsiteY1" fmla="*/ 4784413 h 4992300"/>
              <a:gd name="connsiteX2" fmla="*/ 1311208 w 9144000"/>
              <a:gd name="connsiteY2" fmla="*/ 4784413 h 4992300"/>
              <a:gd name="connsiteX3" fmla="*/ 1202473 w 9144000"/>
              <a:gd name="connsiteY3" fmla="*/ 4771089 h 4992300"/>
              <a:gd name="connsiteX4" fmla="*/ 1208231 w 9144000"/>
              <a:gd name="connsiteY4" fmla="*/ 4771089 h 4992300"/>
              <a:gd name="connsiteX5" fmla="*/ 1215845 w 9144000"/>
              <a:gd name="connsiteY5" fmla="*/ 4777846 h 4992300"/>
              <a:gd name="connsiteX6" fmla="*/ 1207042 w 9144000"/>
              <a:gd name="connsiteY6" fmla="*/ 4784460 h 4992300"/>
              <a:gd name="connsiteX7" fmla="*/ 1202473 w 9144000"/>
              <a:gd name="connsiteY7" fmla="*/ 4784460 h 4992300"/>
              <a:gd name="connsiteX8" fmla="*/ 1247252 w 9144000"/>
              <a:gd name="connsiteY8" fmla="*/ 4770660 h 4992300"/>
              <a:gd name="connsiteX9" fmla="*/ 1260005 w 9144000"/>
              <a:gd name="connsiteY9" fmla="*/ 4784651 h 4992300"/>
              <a:gd name="connsiteX10" fmla="*/ 1246871 w 9144000"/>
              <a:gd name="connsiteY10" fmla="*/ 4798784 h 4992300"/>
              <a:gd name="connsiteX11" fmla="*/ 1234261 w 9144000"/>
              <a:gd name="connsiteY11" fmla="*/ 4784556 h 4992300"/>
              <a:gd name="connsiteX12" fmla="*/ 1247252 w 9144000"/>
              <a:gd name="connsiteY12" fmla="*/ 4770660 h 4992300"/>
              <a:gd name="connsiteX13" fmla="*/ 1420466 w 9144000"/>
              <a:gd name="connsiteY13" fmla="*/ 4767044 h 4992300"/>
              <a:gd name="connsiteX14" fmla="*/ 1420466 w 9144000"/>
              <a:gd name="connsiteY14" fmla="*/ 4802305 h 4992300"/>
              <a:gd name="connsiteX15" fmla="*/ 1441689 w 9144000"/>
              <a:gd name="connsiteY15" fmla="*/ 4802305 h 4992300"/>
              <a:gd name="connsiteX16" fmla="*/ 1441689 w 9144000"/>
              <a:gd name="connsiteY16" fmla="*/ 4798213 h 4992300"/>
              <a:gd name="connsiteX17" fmla="*/ 1425272 w 9144000"/>
              <a:gd name="connsiteY17" fmla="*/ 4798213 h 4992300"/>
              <a:gd name="connsiteX18" fmla="*/ 1425272 w 9144000"/>
              <a:gd name="connsiteY18" fmla="*/ 4786649 h 4992300"/>
              <a:gd name="connsiteX19" fmla="*/ 1439452 w 9144000"/>
              <a:gd name="connsiteY19" fmla="*/ 4786649 h 4992300"/>
              <a:gd name="connsiteX20" fmla="*/ 1439452 w 9144000"/>
              <a:gd name="connsiteY20" fmla="*/ 4782557 h 4992300"/>
              <a:gd name="connsiteX21" fmla="*/ 1425224 w 9144000"/>
              <a:gd name="connsiteY21" fmla="*/ 4782557 h 4992300"/>
              <a:gd name="connsiteX22" fmla="*/ 1425224 w 9144000"/>
              <a:gd name="connsiteY22" fmla="*/ 4771089 h 4992300"/>
              <a:gd name="connsiteX23" fmla="*/ 1440547 w 9144000"/>
              <a:gd name="connsiteY23" fmla="*/ 4771089 h 4992300"/>
              <a:gd name="connsiteX24" fmla="*/ 1440547 w 9144000"/>
              <a:gd name="connsiteY24" fmla="*/ 4767044 h 4992300"/>
              <a:gd name="connsiteX25" fmla="*/ 1391343 w 9144000"/>
              <a:gd name="connsiteY25" fmla="*/ 4767044 h 4992300"/>
              <a:gd name="connsiteX26" fmla="*/ 1391343 w 9144000"/>
              <a:gd name="connsiteY26" fmla="*/ 4802305 h 4992300"/>
              <a:gd name="connsiteX27" fmla="*/ 1412566 w 9144000"/>
              <a:gd name="connsiteY27" fmla="*/ 4802305 h 4992300"/>
              <a:gd name="connsiteX28" fmla="*/ 1412566 w 9144000"/>
              <a:gd name="connsiteY28" fmla="*/ 4798213 h 4992300"/>
              <a:gd name="connsiteX29" fmla="*/ 1396101 w 9144000"/>
              <a:gd name="connsiteY29" fmla="*/ 4798213 h 4992300"/>
              <a:gd name="connsiteX30" fmla="*/ 1396101 w 9144000"/>
              <a:gd name="connsiteY30" fmla="*/ 4786649 h 4992300"/>
              <a:gd name="connsiteX31" fmla="*/ 1410330 w 9144000"/>
              <a:gd name="connsiteY31" fmla="*/ 4786649 h 4992300"/>
              <a:gd name="connsiteX32" fmla="*/ 1410330 w 9144000"/>
              <a:gd name="connsiteY32" fmla="*/ 4782557 h 4992300"/>
              <a:gd name="connsiteX33" fmla="*/ 1396101 w 9144000"/>
              <a:gd name="connsiteY33" fmla="*/ 4782557 h 4992300"/>
              <a:gd name="connsiteX34" fmla="*/ 1396101 w 9144000"/>
              <a:gd name="connsiteY34" fmla="*/ 4771089 h 4992300"/>
              <a:gd name="connsiteX35" fmla="*/ 1411424 w 9144000"/>
              <a:gd name="connsiteY35" fmla="*/ 4771089 h 4992300"/>
              <a:gd name="connsiteX36" fmla="*/ 1411424 w 9144000"/>
              <a:gd name="connsiteY36" fmla="*/ 4767044 h 4992300"/>
              <a:gd name="connsiteX37" fmla="*/ 1356129 w 9144000"/>
              <a:gd name="connsiteY37" fmla="*/ 4767044 h 4992300"/>
              <a:gd name="connsiteX38" fmla="*/ 1356129 w 9144000"/>
              <a:gd name="connsiteY38" fmla="*/ 4771231 h 4992300"/>
              <a:gd name="connsiteX39" fmla="*/ 1367883 w 9144000"/>
              <a:gd name="connsiteY39" fmla="*/ 4771231 h 4992300"/>
              <a:gd name="connsiteX40" fmla="*/ 1367883 w 9144000"/>
              <a:gd name="connsiteY40" fmla="*/ 4802305 h 4992300"/>
              <a:gd name="connsiteX41" fmla="*/ 1372689 w 9144000"/>
              <a:gd name="connsiteY41" fmla="*/ 4802305 h 4992300"/>
              <a:gd name="connsiteX42" fmla="*/ 1372689 w 9144000"/>
              <a:gd name="connsiteY42" fmla="*/ 4771231 h 4992300"/>
              <a:gd name="connsiteX43" fmla="*/ 1384443 w 9144000"/>
              <a:gd name="connsiteY43" fmla="*/ 4771231 h 4992300"/>
              <a:gd name="connsiteX44" fmla="*/ 1384443 w 9144000"/>
              <a:gd name="connsiteY44" fmla="*/ 4767044 h 4992300"/>
              <a:gd name="connsiteX45" fmla="*/ 1297170 w 9144000"/>
              <a:gd name="connsiteY45" fmla="*/ 4767044 h 4992300"/>
              <a:gd name="connsiteX46" fmla="*/ 1308686 w 9144000"/>
              <a:gd name="connsiteY46" fmla="*/ 4788934 h 4992300"/>
              <a:gd name="connsiteX47" fmla="*/ 1308686 w 9144000"/>
              <a:gd name="connsiteY47" fmla="*/ 4802305 h 4992300"/>
              <a:gd name="connsiteX48" fmla="*/ 1313444 w 9144000"/>
              <a:gd name="connsiteY48" fmla="*/ 4802305 h 4992300"/>
              <a:gd name="connsiteX49" fmla="*/ 1313444 w 9144000"/>
              <a:gd name="connsiteY49" fmla="*/ 4788934 h 4992300"/>
              <a:gd name="connsiteX50" fmla="*/ 1325722 w 9144000"/>
              <a:gd name="connsiteY50" fmla="*/ 4767044 h 4992300"/>
              <a:gd name="connsiteX51" fmla="*/ 1320487 w 9144000"/>
              <a:gd name="connsiteY51" fmla="*/ 4767044 h 4992300"/>
              <a:gd name="connsiteX52" fmla="*/ 1311232 w 9144000"/>
              <a:gd name="connsiteY52" fmla="*/ 4784368 h 4992300"/>
              <a:gd name="connsiteX53" fmla="*/ 1302547 w 9144000"/>
              <a:gd name="connsiteY53" fmla="*/ 4767044 h 4992300"/>
              <a:gd name="connsiteX54" fmla="*/ 1197620 w 9144000"/>
              <a:gd name="connsiteY54" fmla="*/ 4767044 h 4992300"/>
              <a:gd name="connsiteX55" fmla="*/ 1197620 w 9144000"/>
              <a:gd name="connsiteY55" fmla="*/ 4802305 h 4992300"/>
              <a:gd name="connsiteX56" fmla="*/ 1202426 w 9144000"/>
              <a:gd name="connsiteY56" fmla="*/ 4802305 h 4992300"/>
              <a:gd name="connsiteX57" fmla="*/ 1202426 w 9144000"/>
              <a:gd name="connsiteY57" fmla="*/ 4788600 h 4992300"/>
              <a:gd name="connsiteX58" fmla="*/ 1206709 w 9144000"/>
              <a:gd name="connsiteY58" fmla="*/ 4788600 h 4992300"/>
              <a:gd name="connsiteX59" fmla="*/ 1209754 w 9144000"/>
              <a:gd name="connsiteY59" fmla="*/ 4788362 h 4992300"/>
              <a:gd name="connsiteX60" fmla="*/ 1219414 w 9144000"/>
              <a:gd name="connsiteY60" fmla="*/ 4802258 h 4992300"/>
              <a:gd name="connsiteX61" fmla="*/ 1225077 w 9144000"/>
              <a:gd name="connsiteY61" fmla="*/ 4802258 h 4992300"/>
              <a:gd name="connsiteX62" fmla="*/ 1225124 w 9144000"/>
              <a:gd name="connsiteY62" fmla="*/ 4802305 h 4992300"/>
              <a:gd name="connsiteX63" fmla="*/ 1214560 w 9144000"/>
              <a:gd name="connsiteY63" fmla="*/ 4787173 h 4992300"/>
              <a:gd name="connsiteX64" fmla="*/ 1220842 w 9144000"/>
              <a:gd name="connsiteY64" fmla="*/ 4777513 h 4992300"/>
              <a:gd name="connsiteX65" fmla="*/ 1209278 w 9144000"/>
              <a:gd name="connsiteY65" fmla="*/ 4767044 h 4992300"/>
              <a:gd name="connsiteX66" fmla="*/ 1129619 w 9144000"/>
              <a:gd name="connsiteY66" fmla="*/ 4767044 h 4992300"/>
              <a:gd name="connsiteX67" fmla="*/ 1129619 w 9144000"/>
              <a:gd name="connsiteY67" fmla="*/ 4802305 h 4992300"/>
              <a:gd name="connsiteX68" fmla="*/ 1150842 w 9144000"/>
              <a:gd name="connsiteY68" fmla="*/ 4802305 h 4992300"/>
              <a:gd name="connsiteX69" fmla="*/ 1150842 w 9144000"/>
              <a:gd name="connsiteY69" fmla="*/ 4798213 h 4992300"/>
              <a:gd name="connsiteX70" fmla="*/ 1134425 w 9144000"/>
              <a:gd name="connsiteY70" fmla="*/ 4798213 h 4992300"/>
              <a:gd name="connsiteX71" fmla="*/ 1134378 w 9144000"/>
              <a:gd name="connsiteY71" fmla="*/ 4798213 h 4992300"/>
              <a:gd name="connsiteX72" fmla="*/ 1134378 w 9144000"/>
              <a:gd name="connsiteY72" fmla="*/ 4786649 h 4992300"/>
              <a:gd name="connsiteX73" fmla="*/ 1148606 w 9144000"/>
              <a:gd name="connsiteY73" fmla="*/ 4786649 h 4992300"/>
              <a:gd name="connsiteX74" fmla="*/ 1148606 w 9144000"/>
              <a:gd name="connsiteY74" fmla="*/ 4782557 h 4992300"/>
              <a:gd name="connsiteX75" fmla="*/ 1134378 w 9144000"/>
              <a:gd name="connsiteY75" fmla="*/ 4782557 h 4992300"/>
              <a:gd name="connsiteX76" fmla="*/ 1134378 w 9144000"/>
              <a:gd name="connsiteY76" fmla="*/ 4771089 h 4992300"/>
              <a:gd name="connsiteX77" fmla="*/ 1149700 w 9144000"/>
              <a:gd name="connsiteY77" fmla="*/ 4771089 h 4992300"/>
              <a:gd name="connsiteX78" fmla="*/ 1149700 w 9144000"/>
              <a:gd name="connsiteY78" fmla="*/ 4767044 h 4992300"/>
              <a:gd name="connsiteX79" fmla="*/ 1449541 w 9144000"/>
              <a:gd name="connsiteY79" fmla="*/ 4766996 h 4992300"/>
              <a:gd name="connsiteX80" fmla="*/ 1449541 w 9144000"/>
              <a:gd name="connsiteY80" fmla="*/ 4802258 h 4992300"/>
              <a:gd name="connsiteX81" fmla="*/ 1454299 w 9144000"/>
              <a:gd name="connsiteY81" fmla="*/ 4802258 h 4992300"/>
              <a:gd name="connsiteX82" fmla="*/ 1454299 w 9144000"/>
              <a:gd name="connsiteY82" fmla="*/ 4777275 h 4992300"/>
              <a:gd name="connsiteX83" fmla="*/ 1454157 w 9144000"/>
              <a:gd name="connsiteY83" fmla="*/ 4774515 h 4992300"/>
              <a:gd name="connsiteX84" fmla="*/ 1463864 w 9144000"/>
              <a:gd name="connsiteY84" fmla="*/ 4802258 h 4992300"/>
              <a:gd name="connsiteX85" fmla="*/ 1470146 w 9144000"/>
              <a:gd name="connsiteY85" fmla="*/ 4802258 h 4992300"/>
              <a:gd name="connsiteX86" fmla="*/ 1481185 w 9144000"/>
              <a:gd name="connsiteY86" fmla="*/ 4774087 h 4992300"/>
              <a:gd name="connsiteX87" fmla="*/ 1481090 w 9144000"/>
              <a:gd name="connsiteY87" fmla="*/ 4777180 h 4992300"/>
              <a:gd name="connsiteX88" fmla="*/ 1481090 w 9144000"/>
              <a:gd name="connsiteY88" fmla="*/ 4802258 h 4992300"/>
              <a:gd name="connsiteX89" fmla="*/ 1485897 w 9144000"/>
              <a:gd name="connsiteY89" fmla="*/ 4802258 h 4992300"/>
              <a:gd name="connsiteX90" fmla="*/ 1485897 w 9144000"/>
              <a:gd name="connsiteY90" fmla="*/ 4766996 h 4992300"/>
              <a:gd name="connsiteX91" fmla="*/ 1479615 w 9144000"/>
              <a:gd name="connsiteY91" fmla="*/ 4766996 h 4992300"/>
              <a:gd name="connsiteX92" fmla="*/ 1479615 w 9144000"/>
              <a:gd name="connsiteY92" fmla="*/ 4767044 h 4992300"/>
              <a:gd name="connsiteX93" fmla="*/ 1467195 w 9144000"/>
              <a:gd name="connsiteY93" fmla="*/ 4798403 h 4992300"/>
              <a:gd name="connsiteX94" fmla="*/ 1456155 w 9144000"/>
              <a:gd name="connsiteY94" fmla="*/ 4767282 h 4992300"/>
              <a:gd name="connsiteX95" fmla="*/ 1456060 w 9144000"/>
              <a:gd name="connsiteY95" fmla="*/ 4766996 h 4992300"/>
              <a:gd name="connsiteX96" fmla="*/ 1158313 w 9144000"/>
              <a:gd name="connsiteY96" fmla="*/ 4766996 h 4992300"/>
              <a:gd name="connsiteX97" fmla="*/ 1158313 w 9144000"/>
              <a:gd name="connsiteY97" fmla="*/ 4789885 h 4992300"/>
              <a:gd name="connsiteX98" fmla="*/ 1172589 w 9144000"/>
              <a:gd name="connsiteY98" fmla="*/ 4802829 h 4992300"/>
              <a:gd name="connsiteX99" fmla="*/ 1186675 w 9144000"/>
              <a:gd name="connsiteY99" fmla="*/ 4788553 h 4992300"/>
              <a:gd name="connsiteX100" fmla="*/ 1186675 w 9144000"/>
              <a:gd name="connsiteY100" fmla="*/ 4766996 h 4992300"/>
              <a:gd name="connsiteX101" fmla="*/ 1182011 w 9144000"/>
              <a:gd name="connsiteY101" fmla="*/ 4766996 h 4992300"/>
              <a:gd name="connsiteX102" fmla="*/ 1182011 w 9144000"/>
              <a:gd name="connsiteY102" fmla="*/ 4788410 h 4992300"/>
              <a:gd name="connsiteX103" fmla="*/ 1182059 w 9144000"/>
              <a:gd name="connsiteY103" fmla="*/ 4788458 h 4992300"/>
              <a:gd name="connsiteX104" fmla="*/ 1172637 w 9144000"/>
              <a:gd name="connsiteY104" fmla="*/ 4798641 h 4992300"/>
              <a:gd name="connsiteX105" fmla="*/ 1163262 w 9144000"/>
              <a:gd name="connsiteY105" fmla="*/ 4789552 h 4992300"/>
              <a:gd name="connsiteX106" fmla="*/ 1163262 w 9144000"/>
              <a:gd name="connsiteY106" fmla="*/ 4766996 h 4992300"/>
              <a:gd name="connsiteX107" fmla="*/ 1340711 w 9144000"/>
              <a:gd name="connsiteY107" fmla="*/ 4766616 h 4992300"/>
              <a:gd name="connsiteX108" fmla="*/ 1330147 w 9144000"/>
              <a:gd name="connsiteY108" fmla="*/ 4775324 h 4992300"/>
              <a:gd name="connsiteX109" fmla="*/ 1339664 w 9144000"/>
              <a:gd name="connsiteY109" fmla="*/ 4785983 h 4992300"/>
              <a:gd name="connsiteX110" fmla="*/ 1347040 w 9144000"/>
              <a:gd name="connsiteY110" fmla="*/ 4793216 h 4992300"/>
              <a:gd name="connsiteX111" fmla="*/ 1339141 w 9144000"/>
              <a:gd name="connsiteY111" fmla="*/ 4798594 h 4992300"/>
              <a:gd name="connsiteX112" fmla="*/ 1331146 w 9144000"/>
              <a:gd name="connsiteY112" fmla="*/ 4796833 h 4992300"/>
              <a:gd name="connsiteX113" fmla="*/ 1330766 w 9144000"/>
              <a:gd name="connsiteY113" fmla="*/ 4796690 h 4992300"/>
              <a:gd name="connsiteX114" fmla="*/ 1329100 w 9144000"/>
              <a:gd name="connsiteY114" fmla="*/ 4800592 h 4992300"/>
              <a:gd name="connsiteX115" fmla="*/ 1329433 w 9144000"/>
              <a:gd name="connsiteY115" fmla="*/ 4800735 h 4992300"/>
              <a:gd name="connsiteX116" fmla="*/ 1339236 w 9144000"/>
              <a:gd name="connsiteY116" fmla="*/ 4802876 h 4992300"/>
              <a:gd name="connsiteX117" fmla="*/ 1351751 w 9144000"/>
              <a:gd name="connsiteY117" fmla="*/ 4792931 h 4992300"/>
              <a:gd name="connsiteX118" fmla="*/ 1341901 w 9144000"/>
              <a:gd name="connsiteY118" fmla="*/ 4781891 h 4992300"/>
              <a:gd name="connsiteX119" fmla="*/ 1341806 w 9144000"/>
              <a:gd name="connsiteY119" fmla="*/ 4781891 h 4992300"/>
              <a:gd name="connsiteX120" fmla="*/ 1334668 w 9144000"/>
              <a:gd name="connsiteY120" fmla="*/ 4775181 h 4992300"/>
              <a:gd name="connsiteX121" fmla="*/ 1340759 w 9144000"/>
              <a:gd name="connsiteY121" fmla="*/ 4770708 h 4992300"/>
              <a:gd name="connsiteX122" fmla="*/ 1347801 w 9144000"/>
              <a:gd name="connsiteY122" fmla="*/ 4771993 h 4992300"/>
              <a:gd name="connsiteX123" fmla="*/ 1348182 w 9144000"/>
              <a:gd name="connsiteY123" fmla="*/ 4772136 h 4992300"/>
              <a:gd name="connsiteX124" fmla="*/ 1349562 w 9144000"/>
              <a:gd name="connsiteY124" fmla="*/ 4768471 h 4992300"/>
              <a:gd name="connsiteX125" fmla="*/ 1349229 w 9144000"/>
              <a:gd name="connsiteY125" fmla="*/ 4768329 h 4992300"/>
              <a:gd name="connsiteX126" fmla="*/ 1340711 w 9144000"/>
              <a:gd name="connsiteY126" fmla="*/ 4766616 h 4992300"/>
              <a:gd name="connsiteX127" fmla="*/ 1282085 w 9144000"/>
              <a:gd name="connsiteY127" fmla="*/ 4766616 h 4992300"/>
              <a:gd name="connsiteX128" fmla="*/ 1271521 w 9144000"/>
              <a:gd name="connsiteY128" fmla="*/ 4775324 h 4992300"/>
              <a:gd name="connsiteX129" fmla="*/ 1281038 w 9144000"/>
              <a:gd name="connsiteY129" fmla="*/ 4785983 h 4992300"/>
              <a:gd name="connsiteX130" fmla="*/ 1288414 w 9144000"/>
              <a:gd name="connsiteY130" fmla="*/ 4793216 h 4992300"/>
              <a:gd name="connsiteX131" fmla="*/ 1280515 w 9144000"/>
              <a:gd name="connsiteY131" fmla="*/ 4798594 h 4992300"/>
              <a:gd name="connsiteX132" fmla="*/ 1272520 w 9144000"/>
              <a:gd name="connsiteY132" fmla="*/ 4796833 h 4992300"/>
              <a:gd name="connsiteX133" fmla="*/ 1272140 w 9144000"/>
              <a:gd name="connsiteY133" fmla="*/ 4796690 h 4992300"/>
              <a:gd name="connsiteX134" fmla="*/ 1270474 w 9144000"/>
              <a:gd name="connsiteY134" fmla="*/ 4800592 h 4992300"/>
              <a:gd name="connsiteX135" fmla="*/ 1270807 w 9144000"/>
              <a:gd name="connsiteY135" fmla="*/ 4800735 h 4992300"/>
              <a:gd name="connsiteX136" fmla="*/ 1280610 w 9144000"/>
              <a:gd name="connsiteY136" fmla="*/ 4802876 h 4992300"/>
              <a:gd name="connsiteX137" fmla="*/ 1293125 w 9144000"/>
              <a:gd name="connsiteY137" fmla="*/ 4792931 h 4992300"/>
              <a:gd name="connsiteX138" fmla="*/ 1283275 w 9144000"/>
              <a:gd name="connsiteY138" fmla="*/ 4781891 h 4992300"/>
              <a:gd name="connsiteX139" fmla="*/ 1283179 w 9144000"/>
              <a:gd name="connsiteY139" fmla="*/ 4781891 h 4992300"/>
              <a:gd name="connsiteX140" fmla="*/ 1276042 w 9144000"/>
              <a:gd name="connsiteY140" fmla="*/ 4775181 h 4992300"/>
              <a:gd name="connsiteX141" fmla="*/ 1282133 w 9144000"/>
              <a:gd name="connsiteY141" fmla="*/ 4770708 h 4992300"/>
              <a:gd name="connsiteX142" fmla="*/ 1289175 w 9144000"/>
              <a:gd name="connsiteY142" fmla="*/ 4771993 h 4992300"/>
              <a:gd name="connsiteX143" fmla="*/ 1289556 w 9144000"/>
              <a:gd name="connsiteY143" fmla="*/ 4772136 h 4992300"/>
              <a:gd name="connsiteX144" fmla="*/ 1290936 w 9144000"/>
              <a:gd name="connsiteY144" fmla="*/ 4768471 h 4992300"/>
              <a:gd name="connsiteX145" fmla="*/ 1290603 w 9144000"/>
              <a:gd name="connsiteY145" fmla="*/ 4768329 h 4992300"/>
              <a:gd name="connsiteX146" fmla="*/ 1282085 w 9144000"/>
              <a:gd name="connsiteY146" fmla="*/ 4766616 h 4992300"/>
              <a:gd name="connsiteX147" fmla="*/ 1247680 w 9144000"/>
              <a:gd name="connsiteY147" fmla="*/ 4766568 h 4992300"/>
              <a:gd name="connsiteX148" fmla="*/ 1229502 w 9144000"/>
              <a:gd name="connsiteY148" fmla="*/ 4784603 h 4992300"/>
              <a:gd name="connsiteX149" fmla="*/ 1246776 w 9144000"/>
              <a:gd name="connsiteY149" fmla="*/ 4802876 h 4992300"/>
              <a:gd name="connsiteX150" fmla="*/ 1264811 w 9144000"/>
              <a:gd name="connsiteY150" fmla="*/ 4784698 h 4992300"/>
              <a:gd name="connsiteX151" fmla="*/ 1247680 w 9144000"/>
              <a:gd name="connsiteY151" fmla="*/ 4766568 h 4992300"/>
              <a:gd name="connsiteX152" fmla="*/ 507049 w 9144000"/>
              <a:gd name="connsiteY152" fmla="*/ 4475388 h 4992300"/>
              <a:gd name="connsiteX153" fmla="*/ 507049 w 9144000"/>
              <a:gd name="connsiteY153" fmla="*/ 4731782 h 4992300"/>
              <a:gd name="connsiteX154" fmla="*/ 1532673 w 9144000"/>
              <a:gd name="connsiteY154" fmla="*/ 4731782 h 4992300"/>
              <a:gd name="connsiteX155" fmla="*/ 1532673 w 9144000"/>
              <a:gd name="connsiteY155" fmla="*/ 4475388 h 4992300"/>
              <a:gd name="connsiteX156" fmla="*/ 0 w 9144000"/>
              <a:gd name="connsiteY156" fmla="*/ 0 h 4992300"/>
              <a:gd name="connsiteX157" fmla="*/ 9144000 w 9144000"/>
              <a:gd name="connsiteY157" fmla="*/ 0 h 4992300"/>
              <a:gd name="connsiteX158" fmla="*/ 9144000 w 9144000"/>
              <a:gd name="connsiteY158" fmla="*/ 4992300 h 4992300"/>
              <a:gd name="connsiteX159" fmla="*/ 0 w 9144000"/>
              <a:gd name="connsiteY159" fmla="*/ 4992300 h 49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9144000" h="4992300">
                <a:moveTo>
                  <a:pt x="1311232" y="4784368"/>
                </a:moveTo>
                <a:lnTo>
                  <a:pt x="1311255" y="4784413"/>
                </a:lnTo>
                <a:lnTo>
                  <a:pt x="1311208" y="4784413"/>
                </a:lnTo>
                <a:close/>
                <a:moveTo>
                  <a:pt x="1202473" y="4771089"/>
                </a:moveTo>
                <a:lnTo>
                  <a:pt x="1208231" y="4771089"/>
                </a:lnTo>
                <a:cubicBezTo>
                  <a:pt x="1213656" y="4771089"/>
                  <a:pt x="1215845" y="4773040"/>
                  <a:pt x="1215845" y="4777846"/>
                </a:cubicBezTo>
                <a:cubicBezTo>
                  <a:pt x="1215845" y="4782367"/>
                  <a:pt x="1213038" y="4784460"/>
                  <a:pt x="1207042" y="4784460"/>
                </a:cubicBezTo>
                <a:lnTo>
                  <a:pt x="1202473" y="4784460"/>
                </a:lnTo>
                <a:close/>
                <a:moveTo>
                  <a:pt x="1247252" y="4770660"/>
                </a:moveTo>
                <a:cubicBezTo>
                  <a:pt x="1255008" y="4770660"/>
                  <a:pt x="1260005" y="4775800"/>
                  <a:pt x="1260005" y="4784651"/>
                </a:cubicBezTo>
                <a:cubicBezTo>
                  <a:pt x="1260005" y="4793502"/>
                  <a:pt x="1255104" y="4798784"/>
                  <a:pt x="1246871" y="4798784"/>
                </a:cubicBezTo>
                <a:cubicBezTo>
                  <a:pt x="1241066" y="4798784"/>
                  <a:pt x="1234261" y="4795072"/>
                  <a:pt x="1234261" y="4784556"/>
                </a:cubicBezTo>
                <a:cubicBezTo>
                  <a:pt x="1234261" y="4775990"/>
                  <a:pt x="1239495" y="4770660"/>
                  <a:pt x="1247252" y="4770660"/>
                </a:cubicBezTo>
                <a:close/>
                <a:moveTo>
                  <a:pt x="1420466" y="4767044"/>
                </a:moveTo>
                <a:lnTo>
                  <a:pt x="1420466" y="4802305"/>
                </a:lnTo>
                <a:lnTo>
                  <a:pt x="1441689" y="4802305"/>
                </a:lnTo>
                <a:lnTo>
                  <a:pt x="1441689" y="4798213"/>
                </a:lnTo>
                <a:lnTo>
                  <a:pt x="1425272" y="4798213"/>
                </a:lnTo>
                <a:lnTo>
                  <a:pt x="1425272" y="4786649"/>
                </a:lnTo>
                <a:lnTo>
                  <a:pt x="1439452" y="4786649"/>
                </a:lnTo>
                <a:lnTo>
                  <a:pt x="1439452" y="4782557"/>
                </a:lnTo>
                <a:lnTo>
                  <a:pt x="1425224" y="4782557"/>
                </a:lnTo>
                <a:lnTo>
                  <a:pt x="1425224" y="4771089"/>
                </a:lnTo>
                <a:lnTo>
                  <a:pt x="1440547" y="4771089"/>
                </a:lnTo>
                <a:lnTo>
                  <a:pt x="1440547" y="4767044"/>
                </a:lnTo>
                <a:close/>
                <a:moveTo>
                  <a:pt x="1391343" y="4767044"/>
                </a:moveTo>
                <a:lnTo>
                  <a:pt x="1391343" y="4802305"/>
                </a:lnTo>
                <a:lnTo>
                  <a:pt x="1412566" y="4802305"/>
                </a:lnTo>
                <a:lnTo>
                  <a:pt x="1412566" y="4798213"/>
                </a:lnTo>
                <a:lnTo>
                  <a:pt x="1396101" y="4798213"/>
                </a:lnTo>
                <a:lnTo>
                  <a:pt x="1396101" y="4786649"/>
                </a:lnTo>
                <a:lnTo>
                  <a:pt x="1410330" y="4786649"/>
                </a:lnTo>
                <a:lnTo>
                  <a:pt x="1410330" y="4782557"/>
                </a:lnTo>
                <a:lnTo>
                  <a:pt x="1396101" y="4782557"/>
                </a:lnTo>
                <a:lnTo>
                  <a:pt x="1396101" y="4771089"/>
                </a:lnTo>
                <a:lnTo>
                  <a:pt x="1411424" y="4771089"/>
                </a:lnTo>
                <a:lnTo>
                  <a:pt x="1411424" y="4767044"/>
                </a:lnTo>
                <a:close/>
                <a:moveTo>
                  <a:pt x="1356129" y="4767044"/>
                </a:moveTo>
                <a:lnTo>
                  <a:pt x="1356129" y="4771231"/>
                </a:lnTo>
                <a:lnTo>
                  <a:pt x="1367883" y="4771231"/>
                </a:lnTo>
                <a:lnTo>
                  <a:pt x="1367883" y="4802305"/>
                </a:lnTo>
                <a:lnTo>
                  <a:pt x="1372689" y="4802305"/>
                </a:lnTo>
                <a:lnTo>
                  <a:pt x="1372689" y="4771231"/>
                </a:lnTo>
                <a:lnTo>
                  <a:pt x="1384443" y="4771231"/>
                </a:lnTo>
                <a:lnTo>
                  <a:pt x="1384443" y="4767044"/>
                </a:lnTo>
                <a:close/>
                <a:moveTo>
                  <a:pt x="1297170" y="4767044"/>
                </a:moveTo>
                <a:lnTo>
                  <a:pt x="1308686" y="4788934"/>
                </a:lnTo>
                <a:lnTo>
                  <a:pt x="1308686" y="4802305"/>
                </a:lnTo>
                <a:lnTo>
                  <a:pt x="1313444" y="4802305"/>
                </a:lnTo>
                <a:lnTo>
                  <a:pt x="1313444" y="4788934"/>
                </a:lnTo>
                <a:lnTo>
                  <a:pt x="1325722" y="4767044"/>
                </a:lnTo>
                <a:lnTo>
                  <a:pt x="1320487" y="4767044"/>
                </a:lnTo>
                <a:lnTo>
                  <a:pt x="1311232" y="4784368"/>
                </a:lnTo>
                <a:lnTo>
                  <a:pt x="1302547" y="4767044"/>
                </a:lnTo>
                <a:close/>
                <a:moveTo>
                  <a:pt x="1197620" y="4767044"/>
                </a:moveTo>
                <a:lnTo>
                  <a:pt x="1197620" y="4802305"/>
                </a:lnTo>
                <a:lnTo>
                  <a:pt x="1202426" y="4802305"/>
                </a:lnTo>
                <a:lnTo>
                  <a:pt x="1202426" y="4788600"/>
                </a:lnTo>
                <a:lnTo>
                  <a:pt x="1206709" y="4788600"/>
                </a:lnTo>
                <a:cubicBezTo>
                  <a:pt x="1207708" y="4788600"/>
                  <a:pt x="1208897" y="4788505"/>
                  <a:pt x="1209754" y="4788362"/>
                </a:cubicBezTo>
                <a:lnTo>
                  <a:pt x="1219414" y="4802258"/>
                </a:lnTo>
                <a:lnTo>
                  <a:pt x="1225077" y="4802258"/>
                </a:lnTo>
                <a:lnTo>
                  <a:pt x="1225124" y="4802305"/>
                </a:lnTo>
                <a:lnTo>
                  <a:pt x="1214560" y="4787173"/>
                </a:lnTo>
                <a:cubicBezTo>
                  <a:pt x="1218605" y="4785460"/>
                  <a:pt x="1220842" y="4782034"/>
                  <a:pt x="1220842" y="4777513"/>
                </a:cubicBezTo>
                <a:cubicBezTo>
                  <a:pt x="1220842" y="4770851"/>
                  <a:pt x="1216654" y="4767044"/>
                  <a:pt x="1209278" y="4767044"/>
                </a:cubicBezTo>
                <a:close/>
                <a:moveTo>
                  <a:pt x="1129619" y="4767044"/>
                </a:moveTo>
                <a:lnTo>
                  <a:pt x="1129619" y="4802305"/>
                </a:lnTo>
                <a:lnTo>
                  <a:pt x="1150842" y="4802305"/>
                </a:lnTo>
                <a:lnTo>
                  <a:pt x="1150842" y="4798213"/>
                </a:lnTo>
                <a:lnTo>
                  <a:pt x="1134425" y="4798213"/>
                </a:lnTo>
                <a:lnTo>
                  <a:pt x="1134378" y="4798213"/>
                </a:lnTo>
                <a:lnTo>
                  <a:pt x="1134378" y="4786649"/>
                </a:lnTo>
                <a:lnTo>
                  <a:pt x="1148606" y="4786649"/>
                </a:lnTo>
                <a:lnTo>
                  <a:pt x="1148606" y="4782557"/>
                </a:lnTo>
                <a:lnTo>
                  <a:pt x="1134378" y="4782557"/>
                </a:lnTo>
                <a:lnTo>
                  <a:pt x="1134378" y="4771089"/>
                </a:lnTo>
                <a:lnTo>
                  <a:pt x="1149700" y="4771089"/>
                </a:lnTo>
                <a:lnTo>
                  <a:pt x="1149700" y="4767044"/>
                </a:lnTo>
                <a:close/>
                <a:moveTo>
                  <a:pt x="1449541" y="4766996"/>
                </a:moveTo>
                <a:lnTo>
                  <a:pt x="1449541" y="4802258"/>
                </a:lnTo>
                <a:lnTo>
                  <a:pt x="1454299" y="4802258"/>
                </a:lnTo>
                <a:lnTo>
                  <a:pt x="1454299" y="4777275"/>
                </a:lnTo>
                <a:lnTo>
                  <a:pt x="1454157" y="4774515"/>
                </a:lnTo>
                <a:lnTo>
                  <a:pt x="1463864" y="4802258"/>
                </a:lnTo>
                <a:lnTo>
                  <a:pt x="1470146" y="4802258"/>
                </a:lnTo>
                <a:lnTo>
                  <a:pt x="1481185" y="4774087"/>
                </a:lnTo>
                <a:lnTo>
                  <a:pt x="1481090" y="4777180"/>
                </a:lnTo>
                <a:lnTo>
                  <a:pt x="1481090" y="4802258"/>
                </a:lnTo>
                <a:lnTo>
                  <a:pt x="1485897" y="4802258"/>
                </a:lnTo>
                <a:lnTo>
                  <a:pt x="1485897" y="4766996"/>
                </a:lnTo>
                <a:lnTo>
                  <a:pt x="1479615" y="4766996"/>
                </a:lnTo>
                <a:lnTo>
                  <a:pt x="1479615" y="4767044"/>
                </a:lnTo>
                <a:lnTo>
                  <a:pt x="1467195" y="4798403"/>
                </a:lnTo>
                <a:lnTo>
                  <a:pt x="1456155" y="4767282"/>
                </a:lnTo>
                <a:lnTo>
                  <a:pt x="1456060" y="4766996"/>
                </a:lnTo>
                <a:close/>
                <a:moveTo>
                  <a:pt x="1158313" y="4766996"/>
                </a:moveTo>
                <a:lnTo>
                  <a:pt x="1158313" y="4789885"/>
                </a:lnTo>
                <a:cubicBezTo>
                  <a:pt x="1158313" y="4801163"/>
                  <a:pt x="1167260" y="4802829"/>
                  <a:pt x="1172589" y="4802829"/>
                </a:cubicBezTo>
                <a:cubicBezTo>
                  <a:pt x="1176824" y="4802829"/>
                  <a:pt x="1186675" y="4801449"/>
                  <a:pt x="1186675" y="4788553"/>
                </a:cubicBezTo>
                <a:lnTo>
                  <a:pt x="1186675" y="4766996"/>
                </a:lnTo>
                <a:lnTo>
                  <a:pt x="1182011" y="4766996"/>
                </a:lnTo>
                <a:lnTo>
                  <a:pt x="1182011" y="4788410"/>
                </a:lnTo>
                <a:lnTo>
                  <a:pt x="1182059" y="4788458"/>
                </a:lnTo>
                <a:cubicBezTo>
                  <a:pt x="1182059" y="4795215"/>
                  <a:pt x="1178918" y="4798641"/>
                  <a:pt x="1172637" y="4798641"/>
                </a:cubicBezTo>
                <a:cubicBezTo>
                  <a:pt x="1166355" y="4798641"/>
                  <a:pt x="1163262" y="4795596"/>
                  <a:pt x="1163262" y="4789552"/>
                </a:cubicBezTo>
                <a:lnTo>
                  <a:pt x="1163262" y="4766996"/>
                </a:lnTo>
                <a:close/>
                <a:moveTo>
                  <a:pt x="1340711" y="4766616"/>
                </a:moveTo>
                <a:cubicBezTo>
                  <a:pt x="1334287" y="4766616"/>
                  <a:pt x="1330147" y="4770042"/>
                  <a:pt x="1330147" y="4775324"/>
                </a:cubicBezTo>
                <a:cubicBezTo>
                  <a:pt x="1330147" y="4781605"/>
                  <a:pt x="1335191" y="4783937"/>
                  <a:pt x="1339664" y="4785983"/>
                </a:cubicBezTo>
                <a:cubicBezTo>
                  <a:pt x="1343614" y="4787839"/>
                  <a:pt x="1347040" y="4789409"/>
                  <a:pt x="1347040" y="4793216"/>
                </a:cubicBezTo>
                <a:cubicBezTo>
                  <a:pt x="1347040" y="4798213"/>
                  <a:pt x="1340997" y="4798594"/>
                  <a:pt x="1339141" y="4798594"/>
                </a:cubicBezTo>
                <a:cubicBezTo>
                  <a:pt x="1335810" y="4798594"/>
                  <a:pt x="1333573" y="4797880"/>
                  <a:pt x="1331146" y="4796833"/>
                </a:cubicBezTo>
                <a:lnTo>
                  <a:pt x="1330766" y="4796690"/>
                </a:lnTo>
                <a:lnTo>
                  <a:pt x="1329100" y="4800592"/>
                </a:lnTo>
                <a:lnTo>
                  <a:pt x="1329433" y="4800735"/>
                </a:lnTo>
                <a:cubicBezTo>
                  <a:pt x="1331432" y="4801782"/>
                  <a:pt x="1334192" y="4802876"/>
                  <a:pt x="1339236" y="4802876"/>
                </a:cubicBezTo>
                <a:cubicBezTo>
                  <a:pt x="1346945" y="4802876"/>
                  <a:pt x="1351751" y="4799069"/>
                  <a:pt x="1351751" y="4792931"/>
                </a:cubicBezTo>
                <a:cubicBezTo>
                  <a:pt x="1351751" y="4786792"/>
                  <a:pt x="1346517" y="4784127"/>
                  <a:pt x="1341901" y="4781891"/>
                </a:cubicBezTo>
                <a:lnTo>
                  <a:pt x="1341806" y="4781891"/>
                </a:lnTo>
                <a:cubicBezTo>
                  <a:pt x="1337951" y="4780035"/>
                  <a:pt x="1334668" y="4778417"/>
                  <a:pt x="1334668" y="4775181"/>
                </a:cubicBezTo>
                <a:cubicBezTo>
                  <a:pt x="1334668" y="4771279"/>
                  <a:pt x="1338475" y="4770708"/>
                  <a:pt x="1340759" y="4770708"/>
                </a:cubicBezTo>
                <a:cubicBezTo>
                  <a:pt x="1343899" y="4770708"/>
                  <a:pt x="1345803" y="4771279"/>
                  <a:pt x="1347801" y="4771993"/>
                </a:cubicBezTo>
                <a:lnTo>
                  <a:pt x="1348182" y="4772136"/>
                </a:lnTo>
                <a:lnTo>
                  <a:pt x="1349562" y="4768471"/>
                </a:lnTo>
                <a:lnTo>
                  <a:pt x="1349229" y="4768329"/>
                </a:lnTo>
                <a:cubicBezTo>
                  <a:pt x="1347183" y="4767425"/>
                  <a:pt x="1344756" y="4766616"/>
                  <a:pt x="1340711" y="4766616"/>
                </a:cubicBezTo>
                <a:close/>
                <a:moveTo>
                  <a:pt x="1282085" y="4766616"/>
                </a:moveTo>
                <a:cubicBezTo>
                  <a:pt x="1275661" y="4766616"/>
                  <a:pt x="1271521" y="4770042"/>
                  <a:pt x="1271521" y="4775324"/>
                </a:cubicBezTo>
                <a:cubicBezTo>
                  <a:pt x="1271521" y="4781605"/>
                  <a:pt x="1276565" y="4783937"/>
                  <a:pt x="1281038" y="4785983"/>
                </a:cubicBezTo>
                <a:cubicBezTo>
                  <a:pt x="1284988" y="4787839"/>
                  <a:pt x="1288414" y="4789409"/>
                  <a:pt x="1288414" y="4793216"/>
                </a:cubicBezTo>
                <a:cubicBezTo>
                  <a:pt x="1288414" y="4798213"/>
                  <a:pt x="1282371" y="4798594"/>
                  <a:pt x="1280515" y="4798594"/>
                </a:cubicBezTo>
                <a:cubicBezTo>
                  <a:pt x="1277231" y="4798594"/>
                  <a:pt x="1274947" y="4797880"/>
                  <a:pt x="1272520" y="4796833"/>
                </a:cubicBezTo>
                <a:lnTo>
                  <a:pt x="1272140" y="4796690"/>
                </a:lnTo>
                <a:lnTo>
                  <a:pt x="1270474" y="4800592"/>
                </a:lnTo>
                <a:lnTo>
                  <a:pt x="1270807" y="4800735"/>
                </a:lnTo>
                <a:cubicBezTo>
                  <a:pt x="1272806" y="4801782"/>
                  <a:pt x="1275566" y="4802876"/>
                  <a:pt x="1280610" y="4802876"/>
                </a:cubicBezTo>
                <a:cubicBezTo>
                  <a:pt x="1288319" y="4802876"/>
                  <a:pt x="1293125" y="4799069"/>
                  <a:pt x="1293125" y="4792931"/>
                </a:cubicBezTo>
                <a:cubicBezTo>
                  <a:pt x="1293125" y="4786792"/>
                  <a:pt x="1287891" y="4784127"/>
                  <a:pt x="1283275" y="4781891"/>
                </a:cubicBezTo>
                <a:lnTo>
                  <a:pt x="1283179" y="4781891"/>
                </a:lnTo>
                <a:cubicBezTo>
                  <a:pt x="1279325" y="4780035"/>
                  <a:pt x="1276042" y="4778417"/>
                  <a:pt x="1276042" y="4775181"/>
                </a:cubicBezTo>
                <a:cubicBezTo>
                  <a:pt x="1276042" y="4771279"/>
                  <a:pt x="1279848" y="4770708"/>
                  <a:pt x="1282133" y="4770708"/>
                </a:cubicBezTo>
                <a:cubicBezTo>
                  <a:pt x="1285273" y="4770708"/>
                  <a:pt x="1287177" y="4771279"/>
                  <a:pt x="1289175" y="4771993"/>
                </a:cubicBezTo>
                <a:lnTo>
                  <a:pt x="1289556" y="4772136"/>
                </a:lnTo>
                <a:lnTo>
                  <a:pt x="1290936" y="4768471"/>
                </a:lnTo>
                <a:lnTo>
                  <a:pt x="1290603" y="4768329"/>
                </a:lnTo>
                <a:cubicBezTo>
                  <a:pt x="1288557" y="4767425"/>
                  <a:pt x="1286082" y="4766616"/>
                  <a:pt x="1282085" y="4766616"/>
                </a:cubicBezTo>
                <a:close/>
                <a:moveTo>
                  <a:pt x="1247680" y="4766568"/>
                </a:moveTo>
                <a:cubicBezTo>
                  <a:pt x="1236831" y="4766568"/>
                  <a:pt x="1229502" y="4773516"/>
                  <a:pt x="1229502" y="4784603"/>
                </a:cubicBezTo>
                <a:cubicBezTo>
                  <a:pt x="1229502" y="4795691"/>
                  <a:pt x="1235831" y="4802876"/>
                  <a:pt x="1246776" y="4802876"/>
                </a:cubicBezTo>
                <a:cubicBezTo>
                  <a:pt x="1257721" y="4802876"/>
                  <a:pt x="1264811" y="4795738"/>
                  <a:pt x="1264811" y="4784698"/>
                </a:cubicBezTo>
                <a:cubicBezTo>
                  <a:pt x="1264811" y="4773516"/>
                  <a:pt x="1258530" y="4766568"/>
                  <a:pt x="1247680" y="4766568"/>
                </a:cubicBezTo>
                <a:close/>
                <a:moveTo>
                  <a:pt x="507049" y="4475388"/>
                </a:moveTo>
                <a:lnTo>
                  <a:pt x="507049" y="4731782"/>
                </a:lnTo>
                <a:lnTo>
                  <a:pt x="1532673" y="4731782"/>
                </a:lnTo>
                <a:lnTo>
                  <a:pt x="1532673" y="4475388"/>
                </a:lnTo>
                <a:close/>
                <a:moveTo>
                  <a:pt x="0" y="0"/>
                </a:moveTo>
                <a:lnTo>
                  <a:pt x="9144000" y="0"/>
                </a:lnTo>
                <a:lnTo>
                  <a:pt x="9144000" y="4992300"/>
                </a:lnTo>
                <a:lnTo>
                  <a:pt x="0" y="4992300"/>
                </a:lnTo>
                <a:close/>
              </a:path>
            </a:pathLst>
          </a:custGeom>
          <a:solidFill>
            <a:schemeClr val="bg1">
              <a:lumMod val="85000"/>
            </a:schemeClr>
          </a:solidFill>
        </p:spPr>
        <p:txBody>
          <a:bodyPr wrap="square" anchor="ctr">
            <a:noAutofit/>
          </a:bodyPr>
          <a:lstStyle>
            <a:lvl1pPr algn="ctr">
              <a:defRPr/>
            </a:lvl1pPr>
          </a:lstStyle>
          <a:p>
            <a:endParaRPr lang="en-GB" dirty="0"/>
          </a:p>
        </p:txBody>
      </p:sp>
      <p:sp>
        <p:nvSpPr>
          <p:cNvPr id="3" name="Slide Number Placeholder 2">
            <a:extLst>
              <a:ext uri="{FF2B5EF4-FFF2-40B4-BE49-F238E27FC236}">
                <a16:creationId xmlns:a16="http://schemas.microsoft.com/office/drawing/2014/main" id="{9045AAFA-A32B-E135-3205-E19E12948EC9}"/>
              </a:ext>
            </a:extLst>
          </p:cNvPr>
          <p:cNvSpPr>
            <a:spLocks noGrp="1"/>
          </p:cNvSpPr>
          <p:nvPr>
            <p:ph type="sldNum" sz="quarter" idx="10"/>
          </p:nvPr>
        </p:nvSpPr>
        <p:spPr/>
        <p:txBody>
          <a:bodyPr/>
          <a:lstStyle>
            <a:lvl1pPr>
              <a:defRPr sz="1000">
                <a:solidFill>
                  <a:schemeClr val="bg1"/>
                </a:solidFill>
              </a:defRPr>
            </a:lvl1pPr>
          </a:lstStyle>
          <a:p>
            <a:fld id="{A57ACD69-77E0-4B27-BE9A-0E1A45A60CED}" type="slidenum">
              <a:rPr lang="en-US" smtClean="0"/>
              <a:pPr/>
              <a:t>‹#›</a:t>
            </a:fld>
            <a:endParaRPr lang="en-GB" dirty="0"/>
          </a:p>
        </p:txBody>
      </p:sp>
      <p:sp>
        <p:nvSpPr>
          <p:cNvPr id="4" name="Title 3">
            <a:extLst>
              <a:ext uri="{FF2B5EF4-FFF2-40B4-BE49-F238E27FC236}">
                <a16:creationId xmlns:a16="http://schemas.microsoft.com/office/drawing/2014/main" id="{567CDBB1-23E6-E1D2-68A9-BF87B547C29F}"/>
              </a:ext>
            </a:extLst>
          </p:cNvPr>
          <p:cNvSpPr>
            <a:spLocks noGrp="1"/>
          </p:cNvSpPr>
          <p:nvPr>
            <p:ph type="title"/>
          </p:nvPr>
        </p:nvSpPr>
        <p:spPr/>
        <p:txBody>
          <a:bodyPr/>
          <a:lstStyle/>
          <a:p>
            <a:r>
              <a:rPr lang="en-US"/>
              <a:t>Click to edit Master title style</a:t>
            </a:r>
            <a:endParaRPr lang="en-GB"/>
          </a:p>
        </p:txBody>
      </p:sp>
      <p:pic>
        <p:nvPicPr>
          <p:cNvPr id="2" name="Picture 1">
            <a:extLst>
              <a:ext uri="{FF2B5EF4-FFF2-40B4-BE49-F238E27FC236}">
                <a16:creationId xmlns:a16="http://schemas.microsoft.com/office/drawing/2014/main" id="{6C8B0A42-0931-8049-5EBA-A717B69D39D4}"/>
              </a:ext>
            </a:extLst>
          </p:cNvPr>
          <p:cNvPicPr>
            <a:picLocks noChangeAspect="1"/>
          </p:cNvPicPr>
          <p:nvPr userDrawn="1"/>
        </p:nvPicPr>
        <p:blipFill>
          <a:blip r:embed="rId3"/>
          <a:stretch>
            <a:fillRect/>
          </a:stretch>
        </p:blipFill>
        <p:spPr>
          <a:xfrm>
            <a:off x="464270" y="4583856"/>
            <a:ext cx="1112901" cy="414000"/>
          </a:xfrm>
          <a:prstGeom prst="rect">
            <a:avLst/>
          </a:prstGeom>
        </p:spPr>
      </p:pic>
    </p:spTree>
    <p:extLst>
      <p:ext uri="{BB962C8B-B14F-4D97-AF65-F5344CB8AC3E}">
        <p14:creationId xmlns:p14="http://schemas.microsoft.com/office/powerpoint/2010/main" val="197894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orpagina (Roo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671FAB-65E6-606E-8018-4C0A1300A34D}"/>
              </a:ext>
            </a:extLst>
          </p:cNvPr>
          <p:cNvSpPr/>
          <p:nvPr userDrawn="1"/>
        </p:nvSpPr>
        <p:spPr>
          <a:xfrm>
            <a:off x="0" y="151200"/>
            <a:ext cx="9144000" cy="4992300"/>
          </a:xfrm>
          <a:prstGeom prst="rect">
            <a:avLst/>
          </a:prstGeom>
          <a:solidFill>
            <a:srgbClr val="E8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Picture 10">
            <a:extLst>
              <a:ext uri="{FF2B5EF4-FFF2-40B4-BE49-F238E27FC236}">
                <a16:creationId xmlns:a16="http://schemas.microsoft.com/office/drawing/2014/main" id="{93057464-881F-F2AC-F644-69FCD8F89F54}"/>
              </a:ext>
            </a:extLst>
          </p:cNvPr>
          <p:cNvPicPr>
            <a:picLocks noChangeAspect="1"/>
          </p:cNvPicPr>
          <p:nvPr userDrawn="1"/>
        </p:nvPicPr>
        <p:blipFill>
          <a:blip r:embed="rId2"/>
          <a:srcRect t="2940"/>
          <a:stretch>
            <a:fillRect/>
          </a:stretch>
        </p:blipFill>
        <p:spPr>
          <a:xfrm>
            <a:off x="7143" y="151200"/>
            <a:ext cx="7287816" cy="4992300"/>
          </a:xfrm>
          <a:custGeom>
            <a:avLst/>
            <a:gdLst>
              <a:gd name="connsiteX0" fmla="*/ 0 w 7287816"/>
              <a:gd name="connsiteY0" fmla="*/ 0 h 4992300"/>
              <a:gd name="connsiteX1" fmla="*/ 7287816 w 7287816"/>
              <a:gd name="connsiteY1" fmla="*/ 0 h 4992300"/>
              <a:gd name="connsiteX2" fmla="*/ 7287816 w 7287816"/>
              <a:gd name="connsiteY2" fmla="*/ 4992300 h 4992300"/>
              <a:gd name="connsiteX3" fmla="*/ 0 w 7287816"/>
              <a:gd name="connsiteY3" fmla="*/ 4992300 h 4992300"/>
            </a:gdLst>
            <a:ahLst/>
            <a:cxnLst>
              <a:cxn ang="0">
                <a:pos x="connsiteX0" y="connsiteY0"/>
              </a:cxn>
              <a:cxn ang="0">
                <a:pos x="connsiteX1" y="connsiteY1"/>
              </a:cxn>
              <a:cxn ang="0">
                <a:pos x="connsiteX2" y="connsiteY2"/>
              </a:cxn>
              <a:cxn ang="0">
                <a:pos x="connsiteX3" y="connsiteY3"/>
              </a:cxn>
            </a:cxnLst>
            <a:rect l="l" t="t" r="r" b="b"/>
            <a:pathLst>
              <a:path w="7287816" h="4992300">
                <a:moveTo>
                  <a:pt x="0" y="0"/>
                </a:moveTo>
                <a:lnTo>
                  <a:pt x="7287816" y="0"/>
                </a:lnTo>
                <a:lnTo>
                  <a:pt x="7287816" y="4992300"/>
                </a:lnTo>
                <a:lnTo>
                  <a:pt x="0" y="4992300"/>
                </a:lnTo>
                <a:close/>
              </a:path>
            </a:pathLst>
          </a:custGeom>
        </p:spPr>
      </p:pic>
      <p:sp>
        <p:nvSpPr>
          <p:cNvPr id="2" name="Date" descr="{&quot;templafy&quot;:{&quot;id&quot;:&quot;4eff147e-540e-40e0-9a8a-434db4ad5eea&quot;}}">
            <a:extLst>
              <a:ext uri="{FF2B5EF4-FFF2-40B4-BE49-F238E27FC236}">
                <a16:creationId xmlns:a16="http://schemas.microsoft.com/office/drawing/2014/main" id="{7117D016-A9C1-0D64-7742-87E04443954D}"/>
              </a:ext>
            </a:extLst>
          </p:cNvPr>
          <p:cNvSpPr/>
          <p:nvPr userDrawn="1"/>
        </p:nvSpPr>
        <p:spPr>
          <a:xfrm>
            <a:off x="510148" y="1958690"/>
            <a:ext cx="5447738" cy="25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GB" sz="1350" dirty="0"/>
          </a:p>
        </p:txBody>
      </p:sp>
      <p:sp>
        <p:nvSpPr>
          <p:cNvPr id="6" name="Name" descr="{&quot;templafy&quot;:{&quot;id&quot;:&quot;2a83376c-8637-41f0-b364-e4c48768fd86&quot;}}">
            <a:extLst>
              <a:ext uri="{FF2B5EF4-FFF2-40B4-BE49-F238E27FC236}">
                <a16:creationId xmlns:a16="http://schemas.microsoft.com/office/drawing/2014/main" id="{AAB0EDA1-4786-D955-7C08-6004CACDF60D}"/>
              </a:ext>
            </a:extLst>
          </p:cNvPr>
          <p:cNvSpPr/>
          <p:nvPr userDrawn="1"/>
        </p:nvSpPr>
        <p:spPr>
          <a:xfrm>
            <a:off x="5016501" y="4323734"/>
            <a:ext cx="36040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1050" dirty="0"/>
          </a:p>
        </p:txBody>
      </p:sp>
      <p:sp>
        <p:nvSpPr>
          <p:cNvPr id="7" name="Text Placeholder 7">
            <a:extLst>
              <a:ext uri="{FF2B5EF4-FFF2-40B4-BE49-F238E27FC236}">
                <a16:creationId xmlns:a16="http://schemas.microsoft.com/office/drawing/2014/main" id="{2F6A2E02-FE9F-8F1C-E68C-AD2498C70382}"/>
              </a:ext>
            </a:extLst>
          </p:cNvPr>
          <p:cNvSpPr>
            <a:spLocks noGrp="1"/>
          </p:cNvSpPr>
          <p:nvPr>
            <p:ph type="body" sz="quarter" idx="10"/>
          </p:nvPr>
        </p:nvSpPr>
        <p:spPr>
          <a:xfrm>
            <a:off x="510148" y="2698579"/>
            <a:ext cx="5447738" cy="768625"/>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ct val="80000"/>
              </a:lnSpc>
              <a:defRPr lang="en-US" sz="3000" kern="1200" dirty="0" smtClean="0">
                <a:solidFill>
                  <a:schemeClr val="lt1"/>
                </a:solidFill>
              </a:defRPr>
            </a:lvl1pPr>
            <a:lvl2pPr>
              <a:defRPr lang="en-US" sz="1800" dirty="0" smtClean="0">
                <a:solidFill>
                  <a:schemeClr val="lt1"/>
                </a:solidFill>
              </a:defRPr>
            </a:lvl2pPr>
            <a:lvl3pPr>
              <a:defRPr lang="en-US" sz="1800" dirty="0" smtClean="0">
                <a:solidFill>
                  <a:schemeClr val="lt1"/>
                </a:solidFill>
              </a:defRPr>
            </a:lvl3pPr>
            <a:lvl4pPr>
              <a:defRPr lang="en-US" sz="1800" dirty="0" smtClean="0">
                <a:solidFill>
                  <a:schemeClr val="lt1"/>
                </a:solidFill>
              </a:defRPr>
            </a:lvl4pPr>
            <a:lvl5pPr>
              <a:defRPr lang="nl-NL" sz="1800" dirty="0">
                <a:solidFill>
                  <a:schemeClr val="lt1"/>
                </a:solidFill>
              </a:defRPr>
            </a:lvl5pPr>
          </a:lstStyle>
          <a:p>
            <a:pPr lvl="0">
              <a:lnSpc>
                <a:spcPct val="80000"/>
              </a:lnSpc>
            </a:pPr>
            <a:r>
              <a:rPr lang="en-US" dirty="0"/>
              <a:t>Click to edit Master text styles</a:t>
            </a:r>
          </a:p>
        </p:txBody>
      </p:sp>
      <p:sp>
        <p:nvSpPr>
          <p:cNvPr id="8" name="Text Placeholder 10">
            <a:extLst>
              <a:ext uri="{FF2B5EF4-FFF2-40B4-BE49-F238E27FC236}">
                <a16:creationId xmlns:a16="http://schemas.microsoft.com/office/drawing/2014/main" id="{51935EC3-995D-0FFA-88BA-DD3C556D994F}"/>
              </a:ext>
            </a:extLst>
          </p:cNvPr>
          <p:cNvSpPr>
            <a:spLocks noGrp="1"/>
          </p:cNvSpPr>
          <p:nvPr>
            <p:ph type="body" sz="quarter" idx="11"/>
          </p:nvPr>
        </p:nvSpPr>
        <p:spPr>
          <a:xfrm>
            <a:off x="510148" y="3467204"/>
            <a:ext cx="5447738" cy="39676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lvl1pPr>
              <a:defRPr lang="en-US" sz="2100" kern="12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nl-NL" sz="1800">
                <a:solidFill>
                  <a:schemeClr val="lt1"/>
                </a:solidFill>
              </a:defRPr>
            </a:lvl5pPr>
          </a:lstStyle>
          <a:p>
            <a:pPr lvl="0"/>
            <a:r>
              <a:rPr lang="en-US" dirty="0"/>
              <a:t>Click to edit Master text styles</a:t>
            </a:r>
          </a:p>
        </p:txBody>
      </p:sp>
      <p:pic>
        <p:nvPicPr>
          <p:cNvPr id="4" name="Picture 3">
            <a:extLst>
              <a:ext uri="{FF2B5EF4-FFF2-40B4-BE49-F238E27FC236}">
                <a16:creationId xmlns:a16="http://schemas.microsoft.com/office/drawing/2014/main" id="{EA11D493-990D-DF6A-4681-8C646C86BE78}"/>
              </a:ext>
            </a:extLst>
          </p:cNvPr>
          <p:cNvPicPr>
            <a:picLocks noChangeAspect="1"/>
          </p:cNvPicPr>
          <p:nvPr userDrawn="1"/>
        </p:nvPicPr>
        <p:blipFill>
          <a:blip r:embed="rId3"/>
          <a:stretch>
            <a:fillRect/>
          </a:stretch>
        </p:blipFill>
        <p:spPr>
          <a:xfrm>
            <a:off x="422117" y="3863231"/>
            <a:ext cx="2232000" cy="829474"/>
          </a:xfrm>
          <a:prstGeom prst="rect">
            <a:avLst/>
          </a:prstGeom>
        </p:spPr>
      </p:pic>
    </p:spTree>
    <p:extLst>
      <p:ext uri="{BB962C8B-B14F-4D97-AF65-F5344CB8AC3E}">
        <p14:creationId xmlns:p14="http://schemas.microsoft.com/office/powerpoint/2010/main" val="188713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orpagina (Groen)">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08D4FD-3524-A95A-2881-7EB032A9ACD4}"/>
              </a:ext>
            </a:extLst>
          </p:cNvPr>
          <p:cNvSpPr/>
          <p:nvPr userDrawn="1"/>
        </p:nvSpPr>
        <p:spPr>
          <a:xfrm>
            <a:off x="0" y="151200"/>
            <a:ext cx="9144000" cy="4992300"/>
          </a:xfrm>
          <a:custGeom>
            <a:avLst/>
            <a:gdLst>
              <a:gd name="connsiteX0" fmla="*/ 0 w 9144000"/>
              <a:gd name="connsiteY0" fmla="*/ 0 h 4992300"/>
              <a:gd name="connsiteX1" fmla="*/ 9144000 w 9144000"/>
              <a:gd name="connsiteY1" fmla="*/ 0 h 4992300"/>
              <a:gd name="connsiteX2" fmla="*/ 9144000 w 9144000"/>
              <a:gd name="connsiteY2" fmla="*/ 4992300 h 4992300"/>
              <a:gd name="connsiteX3" fmla="*/ 0 w 9144000"/>
              <a:gd name="connsiteY3" fmla="*/ 4992300 h 4992300"/>
            </a:gdLst>
            <a:ahLst/>
            <a:cxnLst>
              <a:cxn ang="0">
                <a:pos x="connsiteX0" y="connsiteY0"/>
              </a:cxn>
              <a:cxn ang="0">
                <a:pos x="connsiteX1" y="connsiteY1"/>
              </a:cxn>
              <a:cxn ang="0">
                <a:pos x="connsiteX2" y="connsiteY2"/>
              </a:cxn>
              <a:cxn ang="0">
                <a:pos x="connsiteX3" y="connsiteY3"/>
              </a:cxn>
            </a:cxnLst>
            <a:rect l="l" t="t" r="r" b="b"/>
            <a:pathLst>
              <a:path w="9144000" h="4992300">
                <a:moveTo>
                  <a:pt x="0" y="0"/>
                </a:moveTo>
                <a:lnTo>
                  <a:pt x="9144000" y="0"/>
                </a:lnTo>
                <a:lnTo>
                  <a:pt x="9144000" y="4992300"/>
                </a:lnTo>
                <a:lnTo>
                  <a:pt x="0" y="49923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pic>
        <p:nvPicPr>
          <p:cNvPr id="3" name="Green">
            <a:extLst>
              <a:ext uri="{FF2B5EF4-FFF2-40B4-BE49-F238E27FC236}">
                <a16:creationId xmlns:a16="http://schemas.microsoft.com/office/drawing/2014/main" id="{6E25C3DD-D417-C9BA-4E18-CFCAC91E6901}"/>
              </a:ext>
            </a:extLst>
          </p:cNvPr>
          <p:cNvPicPr>
            <a:picLocks noChangeAspect="1"/>
          </p:cNvPicPr>
          <p:nvPr userDrawn="1"/>
        </p:nvPicPr>
        <p:blipFill>
          <a:blip r:embed="rId2"/>
          <a:stretch>
            <a:fillRect/>
          </a:stretch>
        </p:blipFill>
        <p:spPr>
          <a:xfrm>
            <a:off x="0" y="200968"/>
            <a:ext cx="8153842" cy="4942800"/>
          </a:xfrm>
          <a:prstGeom prst="rect">
            <a:avLst/>
          </a:prstGeom>
        </p:spPr>
      </p:pic>
      <p:sp>
        <p:nvSpPr>
          <p:cNvPr id="2" name="Date" descr="{&quot;templafy&quot;:{&quot;id&quot;:&quot;854f4dad-007a-4664-9309-a4edb9216dbf&quot;}}">
            <a:extLst>
              <a:ext uri="{FF2B5EF4-FFF2-40B4-BE49-F238E27FC236}">
                <a16:creationId xmlns:a16="http://schemas.microsoft.com/office/drawing/2014/main" id="{026F991B-FA14-5DAA-0AA7-CAD46A865395}"/>
              </a:ext>
            </a:extLst>
          </p:cNvPr>
          <p:cNvSpPr/>
          <p:nvPr userDrawn="1"/>
        </p:nvSpPr>
        <p:spPr>
          <a:xfrm>
            <a:off x="510148" y="1958690"/>
            <a:ext cx="5447738" cy="25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GB" sz="1350" dirty="0"/>
          </a:p>
        </p:txBody>
      </p:sp>
      <p:sp>
        <p:nvSpPr>
          <p:cNvPr id="7" name="Text Placeholder 7">
            <a:extLst>
              <a:ext uri="{FF2B5EF4-FFF2-40B4-BE49-F238E27FC236}">
                <a16:creationId xmlns:a16="http://schemas.microsoft.com/office/drawing/2014/main" id="{67FA8EFE-4C47-FCE3-B6AC-5447FCFDCFB6}"/>
              </a:ext>
            </a:extLst>
          </p:cNvPr>
          <p:cNvSpPr>
            <a:spLocks noGrp="1"/>
          </p:cNvSpPr>
          <p:nvPr>
            <p:ph type="body" sz="quarter" idx="10"/>
          </p:nvPr>
        </p:nvSpPr>
        <p:spPr>
          <a:xfrm>
            <a:off x="510148" y="2698579"/>
            <a:ext cx="5447738" cy="768625"/>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ct val="80000"/>
              </a:lnSpc>
              <a:defRPr lang="en-US" sz="3000" kern="1200" dirty="0" smtClean="0">
                <a:solidFill>
                  <a:schemeClr val="lt1"/>
                </a:solidFill>
              </a:defRPr>
            </a:lvl1pPr>
            <a:lvl2pPr>
              <a:defRPr lang="en-US" sz="1800" dirty="0" smtClean="0">
                <a:solidFill>
                  <a:schemeClr val="lt1"/>
                </a:solidFill>
              </a:defRPr>
            </a:lvl2pPr>
            <a:lvl3pPr>
              <a:defRPr lang="en-US" sz="1800" dirty="0" smtClean="0">
                <a:solidFill>
                  <a:schemeClr val="lt1"/>
                </a:solidFill>
              </a:defRPr>
            </a:lvl3pPr>
            <a:lvl4pPr>
              <a:defRPr lang="en-US" sz="1800" dirty="0" smtClean="0">
                <a:solidFill>
                  <a:schemeClr val="lt1"/>
                </a:solidFill>
              </a:defRPr>
            </a:lvl4pPr>
            <a:lvl5pPr>
              <a:defRPr lang="nl-NL" sz="1800" dirty="0">
                <a:solidFill>
                  <a:schemeClr val="lt1"/>
                </a:solidFill>
              </a:defRPr>
            </a:lvl5pPr>
          </a:lstStyle>
          <a:p>
            <a:pPr lvl="0">
              <a:lnSpc>
                <a:spcPct val="80000"/>
              </a:lnSpc>
            </a:pPr>
            <a:r>
              <a:rPr lang="en-US" dirty="0"/>
              <a:t>Click to edit Master text styles</a:t>
            </a:r>
          </a:p>
        </p:txBody>
      </p:sp>
      <p:sp>
        <p:nvSpPr>
          <p:cNvPr id="8" name="Text Placeholder 10">
            <a:extLst>
              <a:ext uri="{FF2B5EF4-FFF2-40B4-BE49-F238E27FC236}">
                <a16:creationId xmlns:a16="http://schemas.microsoft.com/office/drawing/2014/main" id="{7F122860-6A8E-7F6C-9873-2F5C94593E38}"/>
              </a:ext>
            </a:extLst>
          </p:cNvPr>
          <p:cNvSpPr>
            <a:spLocks noGrp="1"/>
          </p:cNvSpPr>
          <p:nvPr>
            <p:ph type="body" sz="quarter" idx="11"/>
          </p:nvPr>
        </p:nvSpPr>
        <p:spPr>
          <a:xfrm>
            <a:off x="510148" y="3467204"/>
            <a:ext cx="5447738" cy="39676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lvl1pPr>
              <a:defRPr lang="en-US" sz="2100" kern="12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nl-NL" sz="1800">
                <a:solidFill>
                  <a:schemeClr val="lt1"/>
                </a:solidFill>
              </a:defRPr>
            </a:lvl5pPr>
          </a:lstStyle>
          <a:p>
            <a:pPr lvl="0"/>
            <a:r>
              <a:rPr lang="en-US" dirty="0"/>
              <a:t>Click to edit Master text styles</a:t>
            </a:r>
          </a:p>
        </p:txBody>
      </p:sp>
      <p:sp>
        <p:nvSpPr>
          <p:cNvPr id="4" name="Name" descr="{&quot;templafy&quot;:{&quot;id&quot;:&quot;8b7535be-1245-43c2-8612-321651f62dce&quot;}}">
            <a:extLst>
              <a:ext uri="{FF2B5EF4-FFF2-40B4-BE49-F238E27FC236}">
                <a16:creationId xmlns:a16="http://schemas.microsoft.com/office/drawing/2014/main" id="{15110289-8183-480C-568E-24667C007AD1}"/>
              </a:ext>
            </a:extLst>
          </p:cNvPr>
          <p:cNvSpPr/>
          <p:nvPr userDrawn="1"/>
        </p:nvSpPr>
        <p:spPr>
          <a:xfrm>
            <a:off x="5016501" y="4323734"/>
            <a:ext cx="36040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1050" dirty="0"/>
          </a:p>
        </p:txBody>
      </p:sp>
      <p:pic>
        <p:nvPicPr>
          <p:cNvPr id="6" name="Picture 5">
            <a:extLst>
              <a:ext uri="{FF2B5EF4-FFF2-40B4-BE49-F238E27FC236}">
                <a16:creationId xmlns:a16="http://schemas.microsoft.com/office/drawing/2014/main" id="{FC52DA36-D591-DF07-B265-D154D16822ED}"/>
              </a:ext>
            </a:extLst>
          </p:cNvPr>
          <p:cNvPicPr>
            <a:picLocks noChangeAspect="1"/>
          </p:cNvPicPr>
          <p:nvPr userDrawn="1"/>
        </p:nvPicPr>
        <p:blipFill>
          <a:blip r:embed="rId3"/>
          <a:stretch>
            <a:fillRect/>
          </a:stretch>
        </p:blipFill>
        <p:spPr>
          <a:xfrm>
            <a:off x="422117" y="3863231"/>
            <a:ext cx="2232000" cy="829474"/>
          </a:xfrm>
          <a:prstGeom prst="rect">
            <a:avLst/>
          </a:prstGeom>
        </p:spPr>
      </p:pic>
    </p:spTree>
    <p:extLst>
      <p:ext uri="{BB962C8B-B14F-4D97-AF65-F5344CB8AC3E}">
        <p14:creationId xmlns:p14="http://schemas.microsoft.com/office/powerpoint/2010/main" val="360731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oorpagina (Afbeelding)">
    <p:bg>
      <p:bgRef idx="1001">
        <a:schemeClr val="bg1"/>
      </p:bgRef>
    </p:bg>
    <p:spTree>
      <p:nvGrpSpPr>
        <p:cNvPr id="1" name=""/>
        <p:cNvGrpSpPr/>
        <p:nvPr/>
      </p:nvGrpSpPr>
      <p:grpSpPr>
        <a:xfrm>
          <a:off x="0" y="0"/>
          <a:ext cx="0" cy="0"/>
          <a:chOff x="0" y="0"/>
          <a:chExt cx="0" cy="0"/>
        </a:xfrm>
      </p:grpSpPr>
      <p:pic>
        <p:nvPicPr>
          <p:cNvPr id="4" name="Blue">
            <a:extLst>
              <a:ext uri="{FF2B5EF4-FFF2-40B4-BE49-F238E27FC236}">
                <a16:creationId xmlns:a16="http://schemas.microsoft.com/office/drawing/2014/main" id="{E556118B-C8DF-73D4-809C-841F54BD675C}"/>
              </a:ext>
            </a:extLst>
          </p:cNvPr>
          <p:cNvPicPr>
            <a:picLocks noChangeAspect="1"/>
          </p:cNvPicPr>
          <p:nvPr userDrawn="1"/>
        </p:nvPicPr>
        <p:blipFill>
          <a:blip r:embed="rId2"/>
          <a:stretch>
            <a:fillRect/>
          </a:stretch>
        </p:blipFill>
        <p:spPr>
          <a:xfrm>
            <a:off x="-7144" y="2476785"/>
            <a:ext cx="7954804" cy="2666715"/>
          </a:xfrm>
          <a:prstGeom prst="rect">
            <a:avLst/>
          </a:prstGeom>
        </p:spPr>
      </p:pic>
      <p:sp>
        <p:nvSpPr>
          <p:cNvPr id="10" name="Picture Placeholder 9">
            <a:extLst>
              <a:ext uri="{FF2B5EF4-FFF2-40B4-BE49-F238E27FC236}">
                <a16:creationId xmlns:a16="http://schemas.microsoft.com/office/drawing/2014/main" id="{11943111-28A3-732F-8E0A-651AB9F68370}"/>
              </a:ext>
            </a:extLst>
          </p:cNvPr>
          <p:cNvSpPr>
            <a:spLocks noGrp="1"/>
          </p:cNvSpPr>
          <p:nvPr>
            <p:ph type="pic" sz="quarter" idx="11"/>
          </p:nvPr>
        </p:nvSpPr>
        <p:spPr>
          <a:xfrm>
            <a:off x="0" y="151200"/>
            <a:ext cx="9144000" cy="4992300"/>
          </a:xfrm>
          <a:custGeom>
            <a:avLst/>
            <a:gdLst>
              <a:gd name="connsiteX0" fmla="*/ 0 w 9144000"/>
              <a:gd name="connsiteY0" fmla="*/ 0 h 4992300"/>
              <a:gd name="connsiteX1" fmla="*/ 9144000 w 9144000"/>
              <a:gd name="connsiteY1" fmla="*/ 0 h 4992300"/>
              <a:gd name="connsiteX2" fmla="*/ 9144000 w 9144000"/>
              <a:gd name="connsiteY2" fmla="*/ 4992300 h 4992300"/>
              <a:gd name="connsiteX3" fmla="*/ 7935389 w 9144000"/>
              <a:gd name="connsiteY3" fmla="*/ 4992300 h 4992300"/>
              <a:gd name="connsiteX4" fmla="*/ 7732783 w 9144000"/>
              <a:gd name="connsiteY4" fmla="*/ 4758404 h 4992300"/>
              <a:gd name="connsiteX5" fmla="*/ 2269973 w 9144000"/>
              <a:gd name="connsiteY5" fmla="*/ 2340549 h 4992300"/>
              <a:gd name="connsiteX6" fmla="*/ 75387 w 9144000"/>
              <a:gd name="connsiteY6" fmla="*/ 2672339 h 4992300"/>
              <a:gd name="connsiteX7" fmla="*/ 0 w 9144000"/>
              <a:gd name="connsiteY7" fmla="*/ 2697847 h 49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992300">
                <a:moveTo>
                  <a:pt x="0" y="0"/>
                </a:moveTo>
                <a:lnTo>
                  <a:pt x="9144000" y="0"/>
                </a:lnTo>
                <a:lnTo>
                  <a:pt x="9144000" y="4992300"/>
                </a:lnTo>
                <a:lnTo>
                  <a:pt x="7935389" y="4992300"/>
                </a:lnTo>
                <a:lnTo>
                  <a:pt x="7732783" y="4758404"/>
                </a:lnTo>
                <a:cubicBezTo>
                  <a:pt x="6382775" y="3273065"/>
                  <a:pt x="4435274" y="2340549"/>
                  <a:pt x="2269973" y="2340549"/>
                </a:cubicBezTo>
                <a:cubicBezTo>
                  <a:pt x="1505749" y="2340549"/>
                  <a:pt x="768656" y="2456710"/>
                  <a:pt x="75387" y="2672339"/>
                </a:cubicBezTo>
                <a:lnTo>
                  <a:pt x="0" y="2697847"/>
                </a:lnTo>
                <a:close/>
              </a:path>
            </a:pathLst>
          </a:custGeom>
          <a:solidFill>
            <a:schemeClr val="bg1">
              <a:lumMod val="85000"/>
            </a:schemeClr>
          </a:solidFill>
        </p:spPr>
        <p:txBody>
          <a:bodyPr wrap="square">
            <a:noAutofit/>
          </a:bodyPr>
          <a:lstStyle>
            <a:lvl1pPr algn="ctr">
              <a:defRPr>
                <a:solidFill>
                  <a:schemeClr val="bg1"/>
                </a:solidFill>
              </a:defRPr>
            </a:lvl1pPr>
          </a:lstStyle>
          <a:p>
            <a:endParaRPr lang="en-GB" dirty="0"/>
          </a:p>
        </p:txBody>
      </p:sp>
      <p:sp>
        <p:nvSpPr>
          <p:cNvPr id="2" name="Date" descr="{&quot;templafy&quot;:{&quot;id&quot;:&quot;f4c1812e-6b7d-4d0d-81d1-7413243b9e6b&quot;}}">
            <a:extLst>
              <a:ext uri="{FF2B5EF4-FFF2-40B4-BE49-F238E27FC236}">
                <a16:creationId xmlns:a16="http://schemas.microsoft.com/office/drawing/2014/main" id="{FA64D90C-FBCE-C255-7637-2D003C5018B5}"/>
              </a:ext>
            </a:extLst>
          </p:cNvPr>
          <p:cNvSpPr/>
          <p:nvPr userDrawn="1"/>
        </p:nvSpPr>
        <p:spPr>
          <a:xfrm>
            <a:off x="511200" y="2856963"/>
            <a:ext cx="5447738" cy="25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GB" sz="1350" dirty="0"/>
          </a:p>
        </p:txBody>
      </p:sp>
      <p:sp>
        <p:nvSpPr>
          <p:cNvPr id="6" name="Text Placeholder 7">
            <a:extLst>
              <a:ext uri="{FF2B5EF4-FFF2-40B4-BE49-F238E27FC236}">
                <a16:creationId xmlns:a16="http://schemas.microsoft.com/office/drawing/2014/main" id="{825ADDEB-A532-B0A1-C6BA-FBC7A98FEB9F}"/>
              </a:ext>
            </a:extLst>
          </p:cNvPr>
          <p:cNvSpPr>
            <a:spLocks noGrp="1"/>
          </p:cNvSpPr>
          <p:nvPr>
            <p:ph type="body" sz="quarter" idx="10" hasCustomPrompt="1"/>
          </p:nvPr>
        </p:nvSpPr>
        <p:spPr>
          <a:xfrm>
            <a:off x="510147" y="3093668"/>
            <a:ext cx="4768147" cy="768625"/>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ct val="80000"/>
              </a:lnSpc>
              <a:defRPr lang="en-US" sz="3700" kern="1200" dirty="0" smtClean="0">
                <a:solidFill>
                  <a:schemeClr val="lt1"/>
                </a:solidFill>
              </a:defRPr>
            </a:lvl1pPr>
            <a:lvl2pPr>
              <a:defRPr lang="en-US" sz="1800" dirty="0" smtClean="0">
                <a:solidFill>
                  <a:schemeClr val="lt1"/>
                </a:solidFill>
              </a:defRPr>
            </a:lvl2pPr>
            <a:lvl3pPr>
              <a:defRPr lang="en-US" sz="1800" dirty="0" smtClean="0">
                <a:solidFill>
                  <a:schemeClr val="lt1"/>
                </a:solidFill>
              </a:defRPr>
            </a:lvl3pPr>
            <a:lvl4pPr>
              <a:defRPr lang="en-US" sz="1800" dirty="0" smtClean="0">
                <a:solidFill>
                  <a:schemeClr val="lt1"/>
                </a:solidFill>
              </a:defRPr>
            </a:lvl4pPr>
            <a:lvl5pPr>
              <a:defRPr lang="nl-NL" sz="1800" dirty="0">
                <a:solidFill>
                  <a:schemeClr val="lt1"/>
                </a:solidFill>
              </a:defRPr>
            </a:lvl5pPr>
          </a:lstStyle>
          <a:p>
            <a:pPr lvl="0">
              <a:lnSpc>
                <a:spcPct val="80000"/>
              </a:lnSpc>
            </a:pPr>
            <a:r>
              <a:rPr lang="en-GB" b="0" i="0" dirty="0" err="1">
                <a:solidFill>
                  <a:srgbClr val="FFFFFF"/>
                </a:solidFill>
                <a:effectLst/>
                <a:latin typeface="-apple-system"/>
              </a:rPr>
              <a:t>Titel</a:t>
            </a:r>
            <a:r>
              <a:rPr lang="en-GB" b="0" i="0" dirty="0">
                <a:solidFill>
                  <a:srgbClr val="FFFFFF"/>
                </a:solidFill>
                <a:effectLst/>
                <a:latin typeface="-apple-system"/>
              </a:rPr>
              <a:t> over </a:t>
            </a:r>
            <a:r>
              <a:rPr lang="en-GB" b="0" i="0" dirty="0" err="1">
                <a:solidFill>
                  <a:srgbClr val="FFFFFF"/>
                </a:solidFill>
                <a:effectLst/>
                <a:latin typeface="-apple-system"/>
              </a:rPr>
              <a:t>één</a:t>
            </a:r>
            <a:r>
              <a:rPr lang="en-GB" b="0" i="0" dirty="0">
                <a:solidFill>
                  <a:srgbClr val="FFFFFF"/>
                </a:solidFill>
                <a:effectLst/>
                <a:latin typeface="-apple-system"/>
              </a:rPr>
              <a:t> regel</a:t>
            </a:r>
            <a:endParaRPr lang="en-US" dirty="0"/>
          </a:p>
        </p:txBody>
      </p:sp>
      <p:pic>
        <p:nvPicPr>
          <p:cNvPr id="3" name="Picture 2">
            <a:extLst>
              <a:ext uri="{FF2B5EF4-FFF2-40B4-BE49-F238E27FC236}">
                <a16:creationId xmlns:a16="http://schemas.microsoft.com/office/drawing/2014/main" id="{2287A57A-E449-8F3B-0E2D-4DD5858DBD11}"/>
              </a:ext>
            </a:extLst>
          </p:cNvPr>
          <p:cNvPicPr>
            <a:picLocks noChangeAspect="1"/>
          </p:cNvPicPr>
          <p:nvPr userDrawn="1"/>
        </p:nvPicPr>
        <p:blipFill>
          <a:blip r:embed="rId3"/>
          <a:stretch>
            <a:fillRect/>
          </a:stretch>
        </p:blipFill>
        <p:spPr>
          <a:xfrm>
            <a:off x="422117" y="3863231"/>
            <a:ext cx="2232000" cy="829474"/>
          </a:xfrm>
          <a:prstGeom prst="rect">
            <a:avLst/>
          </a:prstGeom>
        </p:spPr>
      </p:pic>
    </p:spTree>
    <p:extLst>
      <p:ext uri="{BB962C8B-B14F-4D97-AF65-F5344CB8AC3E}">
        <p14:creationId xmlns:p14="http://schemas.microsoft.com/office/powerpoint/2010/main" val="355383666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oorpagina (Afbeelding) 2">
    <p:bg>
      <p:bgRef idx="1001">
        <a:schemeClr val="bg1"/>
      </p:bgRef>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A5F1B40-8C97-EC46-7D5D-9EEBA1D1E119}"/>
              </a:ext>
            </a:extLst>
          </p:cNvPr>
          <p:cNvSpPr>
            <a:spLocks noGrp="1"/>
          </p:cNvSpPr>
          <p:nvPr>
            <p:ph type="pic" sz="quarter" idx="11"/>
          </p:nvPr>
        </p:nvSpPr>
        <p:spPr>
          <a:xfrm>
            <a:off x="0" y="151200"/>
            <a:ext cx="9144000" cy="4992300"/>
          </a:xfrm>
          <a:custGeom>
            <a:avLst/>
            <a:gdLst>
              <a:gd name="connsiteX0" fmla="*/ 0 w 9144000"/>
              <a:gd name="connsiteY0" fmla="*/ 0 h 4992300"/>
              <a:gd name="connsiteX1" fmla="*/ 9144000 w 9144000"/>
              <a:gd name="connsiteY1" fmla="*/ 0 h 4992300"/>
              <a:gd name="connsiteX2" fmla="*/ 9144000 w 9144000"/>
              <a:gd name="connsiteY2" fmla="*/ 4992300 h 4992300"/>
              <a:gd name="connsiteX3" fmla="*/ 4398438 w 9144000"/>
              <a:gd name="connsiteY3" fmla="*/ 4992300 h 4992300"/>
              <a:gd name="connsiteX4" fmla="*/ 4859975 w 9144000"/>
              <a:gd name="connsiteY4" fmla="*/ 2653786 h 4992300"/>
              <a:gd name="connsiteX5" fmla="*/ 0 w 9144000"/>
              <a:gd name="connsiteY5" fmla="*/ 1694939 h 49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992300">
                <a:moveTo>
                  <a:pt x="0" y="0"/>
                </a:moveTo>
                <a:lnTo>
                  <a:pt x="9144000" y="0"/>
                </a:lnTo>
                <a:lnTo>
                  <a:pt x="9144000" y="4992300"/>
                </a:lnTo>
                <a:lnTo>
                  <a:pt x="4398438" y="4992300"/>
                </a:lnTo>
                <a:lnTo>
                  <a:pt x="4859975" y="2653786"/>
                </a:lnTo>
                <a:lnTo>
                  <a:pt x="0" y="1694939"/>
                </a:lnTo>
                <a:close/>
              </a:path>
            </a:pathLst>
          </a:custGeom>
          <a:solidFill>
            <a:schemeClr val="bg1">
              <a:lumMod val="85000"/>
            </a:schemeClr>
          </a:solidFill>
        </p:spPr>
        <p:txBody>
          <a:bodyPr wrap="square" anchor="t">
            <a:noAutofit/>
          </a:bodyPr>
          <a:lstStyle>
            <a:lvl1pPr algn="ctr">
              <a:defRPr>
                <a:solidFill>
                  <a:schemeClr val="bg1"/>
                </a:solidFill>
              </a:defRPr>
            </a:lvl1pPr>
          </a:lstStyle>
          <a:p>
            <a:endParaRPr lang="en-GB" dirty="0"/>
          </a:p>
        </p:txBody>
      </p:sp>
      <p:pic>
        <p:nvPicPr>
          <p:cNvPr id="6" name="Blue">
            <a:extLst>
              <a:ext uri="{FF2B5EF4-FFF2-40B4-BE49-F238E27FC236}">
                <a16:creationId xmlns:a16="http://schemas.microsoft.com/office/drawing/2014/main" id="{8D26B84C-B6C5-1FEB-5E2E-009D0F9AABCA}"/>
              </a:ext>
            </a:extLst>
          </p:cNvPr>
          <p:cNvPicPr>
            <a:picLocks noChangeAspect="1"/>
          </p:cNvPicPr>
          <p:nvPr userDrawn="1"/>
        </p:nvPicPr>
        <p:blipFill>
          <a:blip r:embed="rId2"/>
          <a:stretch>
            <a:fillRect/>
          </a:stretch>
        </p:blipFill>
        <p:spPr>
          <a:xfrm>
            <a:off x="0" y="1836420"/>
            <a:ext cx="4862029" cy="3306180"/>
          </a:xfrm>
          <a:prstGeom prst="rect">
            <a:avLst/>
          </a:prstGeom>
        </p:spPr>
      </p:pic>
      <p:sp>
        <p:nvSpPr>
          <p:cNvPr id="3" name="Date" descr="{&quot;templafy&quot;:{&quot;id&quot;:&quot;3d6cfa75-b6ff-4867-b7fc-0a1895632f52&quot;}}">
            <a:extLst>
              <a:ext uri="{FF2B5EF4-FFF2-40B4-BE49-F238E27FC236}">
                <a16:creationId xmlns:a16="http://schemas.microsoft.com/office/drawing/2014/main" id="{ED6CB6AF-71CB-7105-893B-F5B32ABCC0D7}"/>
              </a:ext>
            </a:extLst>
          </p:cNvPr>
          <p:cNvSpPr/>
          <p:nvPr userDrawn="1"/>
        </p:nvSpPr>
        <p:spPr>
          <a:xfrm>
            <a:off x="510148" y="2406962"/>
            <a:ext cx="5447738" cy="25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GB" sz="1350" dirty="0"/>
          </a:p>
        </p:txBody>
      </p:sp>
      <p:sp>
        <p:nvSpPr>
          <p:cNvPr id="5" name="Text Placeholder 7">
            <a:extLst>
              <a:ext uri="{FF2B5EF4-FFF2-40B4-BE49-F238E27FC236}">
                <a16:creationId xmlns:a16="http://schemas.microsoft.com/office/drawing/2014/main" id="{A92EBDA3-E0CB-39B2-67F5-12953AC42FF6}"/>
              </a:ext>
            </a:extLst>
          </p:cNvPr>
          <p:cNvSpPr>
            <a:spLocks noGrp="1"/>
          </p:cNvSpPr>
          <p:nvPr>
            <p:ph type="body" sz="quarter" idx="10"/>
          </p:nvPr>
        </p:nvSpPr>
        <p:spPr>
          <a:xfrm>
            <a:off x="510148" y="2747340"/>
            <a:ext cx="4233302" cy="111495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ct val="80000"/>
              </a:lnSpc>
              <a:defRPr lang="en-US" sz="3700" kern="1200" dirty="0" smtClean="0">
                <a:solidFill>
                  <a:schemeClr val="lt1"/>
                </a:solidFill>
              </a:defRPr>
            </a:lvl1pPr>
            <a:lvl2pPr>
              <a:defRPr lang="en-US" sz="1800" dirty="0" smtClean="0">
                <a:solidFill>
                  <a:schemeClr val="lt1"/>
                </a:solidFill>
              </a:defRPr>
            </a:lvl2pPr>
            <a:lvl3pPr>
              <a:defRPr lang="en-US" sz="1800" dirty="0" smtClean="0">
                <a:solidFill>
                  <a:schemeClr val="lt1"/>
                </a:solidFill>
              </a:defRPr>
            </a:lvl3pPr>
            <a:lvl4pPr>
              <a:defRPr lang="en-US" sz="1800" dirty="0" smtClean="0">
                <a:solidFill>
                  <a:schemeClr val="lt1"/>
                </a:solidFill>
              </a:defRPr>
            </a:lvl4pPr>
            <a:lvl5pPr>
              <a:defRPr lang="nl-NL" sz="1800" dirty="0">
                <a:solidFill>
                  <a:schemeClr val="lt1"/>
                </a:solidFill>
              </a:defRPr>
            </a:lvl5pPr>
          </a:lstStyle>
          <a:p>
            <a:pPr lvl="0">
              <a:lnSpc>
                <a:spcPct val="80000"/>
              </a:lnSpc>
            </a:pPr>
            <a:r>
              <a:rPr lang="en-US" dirty="0"/>
              <a:t>Click to edit Master text styles</a:t>
            </a:r>
          </a:p>
        </p:txBody>
      </p:sp>
      <p:pic>
        <p:nvPicPr>
          <p:cNvPr id="2" name="Picture 1">
            <a:extLst>
              <a:ext uri="{FF2B5EF4-FFF2-40B4-BE49-F238E27FC236}">
                <a16:creationId xmlns:a16="http://schemas.microsoft.com/office/drawing/2014/main" id="{E0B77FF3-A5D7-9506-4DB8-D55048A22D4A}"/>
              </a:ext>
            </a:extLst>
          </p:cNvPr>
          <p:cNvPicPr>
            <a:picLocks noChangeAspect="1"/>
          </p:cNvPicPr>
          <p:nvPr userDrawn="1"/>
        </p:nvPicPr>
        <p:blipFill>
          <a:blip r:embed="rId3"/>
          <a:stretch>
            <a:fillRect/>
          </a:stretch>
        </p:blipFill>
        <p:spPr>
          <a:xfrm>
            <a:off x="422117" y="3863231"/>
            <a:ext cx="2232000" cy="829474"/>
          </a:xfrm>
          <a:prstGeom prst="rect">
            <a:avLst/>
          </a:prstGeom>
        </p:spPr>
      </p:pic>
    </p:spTree>
    <p:extLst>
      <p:ext uri="{BB962C8B-B14F-4D97-AF65-F5344CB8AC3E}">
        <p14:creationId xmlns:p14="http://schemas.microsoft.com/office/powerpoint/2010/main" val="405662369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8276-74E6-4CFA-19A0-9C3A2569484C}"/>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9045AAFA-A32B-E135-3205-E19E12948EC9}"/>
              </a:ext>
            </a:extLst>
          </p:cNvPr>
          <p:cNvSpPr>
            <a:spLocks noGrp="1"/>
          </p:cNvSpPr>
          <p:nvPr>
            <p:ph type="sldNum" sz="quarter" idx="10"/>
          </p:nvPr>
        </p:nvSpPr>
        <p:spPr/>
        <p:txBody>
          <a:bodyPr/>
          <a:lstStyle/>
          <a:p>
            <a:fld id="{A57ACD69-77E0-4B27-BE9A-0E1A45A60CED}" type="slidenum">
              <a:rPr lang="en-US" smtClean="0"/>
              <a:pPr/>
              <a:t>‹#›</a:t>
            </a:fld>
            <a:endParaRPr lang="en-GB" dirty="0"/>
          </a:p>
        </p:txBody>
      </p:sp>
      <p:sp>
        <p:nvSpPr>
          <p:cNvPr id="5" name="Content Placeholder 5">
            <a:extLst>
              <a:ext uri="{FF2B5EF4-FFF2-40B4-BE49-F238E27FC236}">
                <a16:creationId xmlns:a16="http://schemas.microsoft.com/office/drawing/2014/main" id="{1ED8DEC5-E7F6-1780-5518-775B4FF67C68}"/>
              </a:ext>
            </a:extLst>
          </p:cNvPr>
          <p:cNvSpPr>
            <a:spLocks noGrp="1"/>
          </p:cNvSpPr>
          <p:nvPr>
            <p:ph sz="quarter" idx="15"/>
          </p:nvPr>
        </p:nvSpPr>
        <p:spPr>
          <a:xfrm>
            <a:off x="511200" y="1120140"/>
            <a:ext cx="8126878" cy="32589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0812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tekst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8276-74E6-4CFA-19A0-9C3A2569484C}"/>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9045AAFA-A32B-E135-3205-E19E12948EC9}"/>
              </a:ext>
            </a:extLst>
          </p:cNvPr>
          <p:cNvSpPr>
            <a:spLocks noGrp="1"/>
          </p:cNvSpPr>
          <p:nvPr>
            <p:ph type="sldNum" sz="quarter" idx="10"/>
          </p:nvPr>
        </p:nvSpPr>
        <p:spPr/>
        <p:txBody>
          <a:bodyPr/>
          <a:lstStyle/>
          <a:p>
            <a:fld id="{A57ACD69-77E0-4B27-BE9A-0E1A45A60CED}" type="slidenum">
              <a:rPr lang="en-US" smtClean="0"/>
              <a:pPr/>
              <a:t>‹#›</a:t>
            </a:fld>
            <a:endParaRPr lang="en-GB" dirty="0"/>
          </a:p>
        </p:txBody>
      </p:sp>
      <p:sp>
        <p:nvSpPr>
          <p:cNvPr id="16" name="Text Placeholder 15">
            <a:extLst>
              <a:ext uri="{FF2B5EF4-FFF2-40B4-BE49-F238E27FC236}">
                <a16:creationId xmlns:a16="http://schemas.microsoft.com/office/drawing/2014/main" id="{D67A72BE-B12E-381F-1863-C7FF9C70F749}"/>
              </a:ext>
            </a:extLst>
          </p:cNvPr>
          <p:cNvSpPr>
            <a:spLocks noGrp="1"/>
          </p:cNvSpPr>
          <p:nvPr>
            <p:ph type="body" sz="quarter" idx="14"/>
          </p:nvPr>
        </p:nvSpPr>
        <p:spPr>
          <a:xfrm>
            <a:off x="511347" y="1120140"/>
            <a:ext cx="3797364" cy="32589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a:extLst>
              <a:ext uri="{FF2B5EF4-FFF2-40B4-BE49-F238E27FC236}">
                <a16:creationId xmlns:a16="http://schemas.microsoft.com/office/drawing/2014/main" id="{F6DED9DE-B63F-6397-27CB-0718C5F6A7D2}"/>
              </a:ext>
            </a:extLst>
          </p:cNvPr>
          <p:cNvSpPr>
            <a:spLocks noGrp="1"/>
          </p:cNvSpPr>
          <p:nvPr>
            <p:ph sz="quarter" idx="15" hasCustomPrompt="1"/>
          </p:nvPr>
        </p:nvSpPr>
        <p:spPr>
          <a:xfrm>
            <a:off x="4835291" y="1120140"/>
            <a:ext cx="3804979" cy="3258928"/>
          </a:xfrm>
        </p:spPr>
        <p:txBody>
          <a:bodyPr/>
          <a:lstStyle/>
          <a:p>
            <a:r>
              <a:rPr lang="en-GB" dirty="0" err="1"/>
              <a:t>Klikken</a:t>
            </a:r>
            <a:r>
              <a:rPr lang="en-GB" dirty="0"/>
              <a:t> om </a:t>
            </a:r>
            <a:r>
              <a:rPr lang="en-GB" dirty="0" err="1"/>
              <a:t>tekst</a:t>
            </a:r>
            <a:r>
              <a:rPr lang="en-GB" dirty="0"/>
              <a:t> of </a:t>
            </a:r>
            <a:r>
              <a:rPr lang="en-GB" dirty="0" err="1"/>
              <a:t>afbeelding</a:t>
            </a:r>
            <a:r>
              <a:rPr lang="en-GB" dirty="0"/>
              <a:t> toe </a:t>
            </a:r>
            <a:r>
              <a:rPr lang="en-GB" dirty="0" err="1"/>
              <a:t>te</a:t>
            </a:r>
            <a:r>
              <a:rPr lang="en-GB" dirty="0"/>
              <a:t> </a:t>
            </a:r>
            <a:r>
              <a:rPr lang="en-GB" dirty="0" err="1"/>
              <a:t>voegen</a:t>
            </a:r>
            <a:endParaRPr lang="en-GB" dirty="0"/>
          </a:p>
        </p:txBody>
      </p:sp>
    </p:spTree>
    <p:extLst>
      <p:ext uri="{BB962C8B-B14F-4D97-AF65-F5344CB8AC3E}">
        <p14:creationId xmlns:p14="http://schemas.microsoft.com/office/powerpoint/2010/main" val="2867824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twee inhou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45AAFA-A32B-E135-3205-E19E12948EC9}"/>
              </a:ext>
            </a:extLst>
          </p:cNvPr>
          <p:cNvSpPr>
            <a:spLocks noGrp="1"/>
          </p:cNvSpPr>
          <p:nvPr>
            <p:ph type="sldNum" sz="quarter" idx="10"/>
          </p:nvPr>
        </p:nvSpPr>
        <p:spPr/>
        <p:txBody>
          <a:bodyPr/>
          <a:lstStyle/>
          <a:p>
            <a:fld id="{A57ACD69-77E0-4B27-BE9A-0E1A45A60CED}" type="slidenum">
              <a:rPr lang="en-US" smtClean="0"/>
              <a:pPr/>
              <a:t>‹#›</a:t>
            </a:fld>
            <a:endParaRPr lang="en-GB" dirty="0"/>
          </a:p>
        </p:txBody>
      </p:sp>
      <p:sp>
        <p:nvSpPr>
          <p:cNvPr id="2" name="Title 1">
            <a:extLst>
              <a:ext uri="{FF2B5EF4-FFF2-40B4-BE49-F238E27FC236}">
                <a16:creationId xmlns:a16="http://schemas.microsoft.com/office/drawing/2014/main" id="{E6BF8276-74E6-4CFA-19A0-9C3A2569484C}"/>
              </a:ext>
            </a:extLst>
          </p:cNvPr>
          <p:cNvSpPr>
            <a:spLocks noGrp="1"/>
          </p:cNvSpPr>
          <p:nvPr>
            <p:ph type="title"/>
          </p:nvPr>
        </p:nvSpPr>
        <p:spPr/>
        <p:txBody>
          <a:bodyPr/>
          <a:lstStyle/>
          <a:p>
            <a:r>
              <a:rPr lang="en-US"/>
              <a:t>Click to edit Master title style</a:t>
            </a:r>
            <a:endParaRPr lang="en-GB"/>
          </a:p>
        </p:txBody>
      </p:sp>
      <p:sp>
        <p:nvSpPr>
          <p:cNvPr id="5" name="Content Placeholder 5">
            <a:extLst>
              <a:ext uri="{FF2B5EF4-FFF2-40B4-BE49-F238E27FC236}">
                <a16:creationId xmlns:a16="http://schemas.microsoft.com/office/drawing/2014/main" id="{8A1F67DD-BD03-DFF8-A760-ADDAD75D6A39}"/>
              </a:ext>
            </a:extLst>
          </p:cNvPr>
          <p:cNvSpPr>
            <a:spLocks noGrp="1"/>
          </p:cNvSpPr>
          <p:nvPr>
            <p:ph sz="quarter" idx="15"/>
          </p:nvPr>
        </p:nvSpPr>
        <p:spPr>
          <a:xfrm>
            <a:off x="511200" y="1120140"/>
            <a:ext cx="3797510" cy="32589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a:extLst>
              <a:ext uri="{FF2B5EF4-FFF2-40B4-BE49-F238E27FC236}">
                <a16:creationId xmlns:a16="http://schemas.microsoft.com/office/drawing/2014/main" id="{F8942AED-FAE1-1E30-F892-CB3247362C8D}"/>
              </a:ext>
            </a:extLst>
          </p:cNvPr>
          <p:cNvSpPr>
            <a:spLocks noGrp="1"/>
          </p:cNvSpPr>
          <p:nvPr>
            <p:ph sz="quarter" idx="16" hasCustomPrompt="1"/>
          </p:nvPr>
        </p:nvSpPr>
        <p:spPr>
          <a:xfrm>
            <a:off x="4835292" y="1120140"/>
            <a:ext cx="3804979" cy="3258928"/>
          </a:xfrm>
        </p:spPr>
        <p:txBody>
          <a:bodyPr/>
          <a:lstStyle/>
          <a:p>
            <a:r>
              <a:rPr lang="en-GB" dirty="0" err="1"/>
              <a:t>Klikken</a:t>
            </a:r>
            <a:r>
              <a:rPr lang="en-GB" dirty="0"/>
              <a:t> om </a:t>
            </a:r>
            <a:r>
              <a:rPr lang="en-GB" dirty="0" err="1"/>
              <a:t>tekst</a:t>
            </a:r>
            <a:r>
              <a:rPr lang="en-GB" dirty="0"/>
              <a:t> of </a:t>
            </a:r>
            <a:r>
              <a:rPr lang="en-GB" dirty="0" err="1"/>
              <a:t>afbeelding</a:t>
            </a:r>
            <a:r>
              <a:rPr lang="en-GB" dirty="0"/>
              <a:t> toe </a:t>
            </a:r>
            <a:r>
              <a:rPr lang="en-GB" dirty="0" err="1"/>
              <a:t>te</a:t>
            </a:r>
            <a:r>
              <a:rPr lang="en-GB" dirty="0"/>
              <a:t> </a:t>
            </a:r>
            <a:r>
              <a:rPr lang="en-GB" dirty="0" err="1"/>
              <a:t>voegen</a:t>
            </a:r>
            <a:endParaRPr lang="en-GB" dirty="0"/>
          </a:p>
        </p:txBody>
      </p:sp>
    </p:spTree>
    <p:extLst>
      <p:ext uri="{BB962C8B-B14F-4D97-AF65-F5344CB8AC3E}">
        <p14:creationId xmlns:p14="http://schemas.microsoft.com/office/powerpoint/2010/main" val="427037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leurverloop link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00A1EB-6381-E341-B4CF-FEDC7E23D7BF}"/>
              </a:ext>
            </a:extLst>
          </p:cNvPr>
          <p:cNvSpPr/>
          <p:nvPr userDrawn="1"/>
        </p:nvSpPr>
        <p:spPr>
          <a:xfrm>
            <a:off x="0" y="151200"/>
            <a:ext cx="9144000" cy="499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Slide Number Placeholder 2">
            <a:extLst>
              <a:ext uri="{FF2B5EF4-FFF2-40B4-BE49-F238E27FC236}">
                <a16:creationId xmlns:a16="http://schemas.microsoft.com/office/drawing/2014/main" id="{9045AAFA-A32B-E135-3205-E19E12948EC9}"/>
              </a:ext>
            </a:extLst>
          </p:cNvPr>
          <p:cNvSpPr>
            <a:spLocks noGrp="1"/>
          </p:cNvSpPr>
          <p:nvPr>
            <p:ph type="sldNum" sz="quarter" idx="10"/>
          </p:nvPr>
        </p:nvSpPr>
        <p:spPr/>
        <p:txBody>
          <a:bodyPr/>
          <a:lstStyle/>
          <a:p>
            <a:fld id="{A57ACD69-77E0-4B27-BE9A-0E1A45A60CED}" type="slidenum">
              <a:rPr lang="en-US" smtClean="0"/>
              <a:pPr/>
              <a:t>‹#›</a:t>
            </a:fld>
            <a:endParaRPr lang="en-GB" dirty="0"/>
          </a:p>
        </p:txBody>
      </p:sp>
      <p:sp>
        <p:nvSpPr>
          <p:cNvPr id="5" name="Freeform: Shape 4">
            <a:extLst>
              <a:ext uri="{FF2B5EF4-FFF2-40B4-BE49-F238E27FC236}">
                <a16:creationId xmlns:a16="http://schemas.microsoft.com/office/drawing/2014/main" id="{01B50ED7-BC71-BBC1-D94D-318F228236BD}"/>
              </a:ext>
            </a:extLst>
          </p:cNvPr>
          <p:cNvSpPr/>
          <p:nvPr userDrawn="1"/>
        </p:nvSpPr>
        <p:spPr>
          <a:xfrm>
            <a:off x="0" y="151200"/>
            <a:ext cx="3060000" cy="4992300"/>
          </a:xfrm>
          <a:custGeom>
            <a:avLst/>
            <a:gdLst>
              <a:gd name="connsiteX0" fmla="*/ 0 w 3060000"/>
              <a:gd name="connsiteY0" fmla="*/ 0 h 4992300"/>
              <a:gd name="connsiteX1" fmla="*/ 3060000 w 3060000"/>
              <a:gd name="connsiteY1" fmla="*/ 0 h 4992300"/>
              <a:gd name="connsiteX2" fmla="*/ 3060000 w 3060000"/>
              <a:gd name="connsiteY2" fmla="*/ 4992300 h 4992300"/>
              <a:gd name="connsiteX3" fmla="*/ 0 w 3060000"/>
              <a:gd name="connsiteY3" fmla="*/ 4992300 h 4992300"/>
            </a:gdLst>
            <a:ahLst/>
            <a:cxnLst>
              <a:cxn ang="0">
                <a:pos x="connsiteX0" y="connsiteY0"/>
              </a:cxn>
              <a:cxn ang="0">
                <a:pos x="connsiteX1" y="connsiteY1"/>
              </a:cxn>
              <a:cxn ang="0">
                <a:pos x="connsiteX2" y="connsiteY2"/>
              </a:cxn>
              <a:cxn ang="0">
                <a:pos x="connsiteX3" y="connsiteY3"/>
              </a:cxn>
            </a:cxnLst>
            <a:rect l="l" t="t" r="r" b="b"/>
            <a:pathLst>
              <a:path w="3060000" h="4992300">
                <a:moveTo>
                  <a:pt x="0" y="0"/>
                </a:moveTo>
                <a:lnTo>
                  <a:pt x="3060000" y="0"/>
                </a:lnTo>
                <a:lnTo>
                  <a:pt x="3060000" y="4992300"/>
                </a:lnTo>
                <a:lnTo>
                  <a:pt x="0" y="4992300"/>
                </a:lnTo>
                <a:close/>
              </a:path>
            </a:pathLst>
          </a:cu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Text Placeholder 15">
            <a:extLst>
              <a:ext uri="{FF2B5EF4-FFF2-40B4-BE49-F238E27FC236}">
                <a16:creationId xmlns:a16="http://schemas.microsoft.com/office/drawing/2014/main" id="{D67A72BE-B12E-381F-1863-C7FF9C70F749}"/>
              </a:ext>
            </a:extLst>
          </p:cNvPr>
          <p:cNvSpPr>
            <a:spLocks noGrp="1"/>
          </p:cNvSpPr>
          <p:nvPr>
            <p:ph type="body" sz="quarter" idx="14"/>
          </p:nvPr>
        </p:nvSpPr>
        <p:spPr>
          <a:xfrm>
            <a:off x="510542" y="1796400"/>
            <a:ext cx="2015258" cy="258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5">
            <a:extLst>
              <a:ext uri="{FF2B5EF4-FFF2-40B4-BE49-F238E27FC236}">
                <a16:creationId xmlns:a16="http://schemas.microsoft.com/office/drawing/2014/main" id="{9EC374C0-C935-AE39-C577-7C7447F8C1BF}"/>
              </a:ext>
            </a:extLst>
          </p:cNvPr>
          <p:cNvSpPr>
            <a:spLocks noGrp="1"/>
          </p:cNvSpPr>
          <p:nvPr>
            <p:ph sz="quarter" idx="15" hasCustomPrompt="1"/>
          </p:nvPr>
        </p:nvSpPr>
        <p:spPr>
          <a:xfrm>
            <a:off x="3594201" y="435548"/>
            <a:ext cx="5046070" cy="3943520"/>
          </a:xfrm>
        </p:spPr>
        <p:txBody>
          <a:bodyPr/>
          <a:lstStyle/>
          <a:p>
            <a:r>
              <a:rPr lang="en-GB" dirty="0" err="1"/>
              <a:t>Klikken</a:t>
            </a:r>
            <a:r>
              <a:rPr lang="en-GB" dirty="0"/>
              <a:t> om </a:t>
            </a:r>
            <a:r>
              <a:rPr lang="en-GB" dirty="0" err="1"/>
              <a:t>tekst</a:t>
            </a:r>
            <a:r>
              <a:rPr lang="en-GB" dirty="0"/>
              <a:t> of </a:t>
            </a:r>
            <a:r>
              <a:rPr lang="en-GB" dirty="0" err="1"/>
              <a:t>afbeelding</a:t>
            </a:r>
            <a:r>
              <a:rPr lang="en-GB" dirty="0"/>
              <a:t> toe </a:t>
            </a:r>
            <a:r>
              <a:rPr lang="en-GB" dirty="0" err="1"/>
              <a:t>te</a:t>
            </a:r>
            <a:r>
              <a:rPr lang="en-GB" dirty="0"/>
              <a:t> </a:t>
            </a:r>
            <a:r>
              <a:rPr lang="en-GB" dirty="0" err="1"/>
              <a:t>voegen</a:t>
            </a:r>
            <a:endParaRPr lang="en-GB" dirty="0"/>
          </a:p>
        </p:txBody>
      </p:sp>
      <p:sp>
        <p:nvSpPr>
          <p:cNvPr id="18" name="Title 17">
            <a:extLst>
              <a:ext uri="{FF2B5EF4-FFF2-40B4-BE49-F238E27FC236}">
                <a16:creationId xmlns:a16="http://schemas.microsoft.com/office/drawing/2014/main" id="{4A16BE21-A2AE-640F-E15C-4C56840EFEC6}"/>
              </a:ext>
            </a:extLst>
          </p:cNvPr>
          <p:cNvSpPr>
            <a:spLocks noGrp="1"/>
          </p:cNvSpPr>
          <p:nvPr>
            <p:ph type="title"/>
          </p:nvPr>
        </p:nvSpPr>
        <p:spPr>
          <a:xfrm>
            <a:off x="511348" y="435547"/>
            <a:ext cx="2014452" cy="1087200"/>
          </a:xfrm>
        </p:spPr>
        <p:txBody>
          <a:bodyPr/>
          <a:lstStyle/>
          <a:p>
            <a:r>
              <a:rPr lang="en-US" dirty="0"/>
              <a:t>Click to edit Master title style</a:t>
            </a:r>
            <a:endParaRPr lang="en-GB" dirty="0"/>
          </a:p>
        </p:txBody>
      </p:sp>
      <p:pic>
        <p:nvPicPr>
          <p:cNvPr id="4" name="Picture 3">
            <a:extLst>
              <a:ext uri="{FF2B5EF4-FFF2-40B4-BE49-F238E27FC236}">
                <a16:creationId xmlns:a16="http://schemas.microsoft.com/office/drawing/2014/main" id="{65220F98-0FAC-CDA7-67A0-ECF99281A12B}"/>
              </a:ext>
            </a:extLst>
          </p:cNvPr>
          <p:cNvPicPr>
            <a:picLocks noChangeAspect="1"/>
          </p:cNvPicPr>
          <p:nvPr userDrawn="1"/>
        </p:nvPicPr>
        <p:blipFill>
          <a:blip r:embed="rId2"/>
          <a:stretch>
            <a:fillRect/>
          </a:stretch>
        </p:blipFill>
        <p:spPr>
          <a:xfrm>
            <a:off x="466487" y="4582436"/>
            <a:ext cx="1112400" cy="413812"/>
          </a:xfrm>
          <a:prstGeom prst="rect">
            <a:avLst/>
          </a:prstGeom>
        </p:spPr>
      </p:pic>
    </p:spTree>
    <p:extLst>
      <p:ext uri="{BB962C8B-B14F-4D97-AF65-F5344CB8AC3E}">
        <p14:creationId xmlns:p14="http://schemas.microsoft.com/office/powerpoint/2010/main" val="146852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2A1B0EF-BB22-B1BB-7834-8BCDBD7DC7BD}"/>
              </a:ext>
            </a:extLst>
          </p:cNvPr>
          <p:cNvSpPr/>
          <p:nvPr userDrawn="1"/>
        </p:nvSpPr>
        <p:spPr>
          <a:xfrm>
            <a:off x="0" y="151201"/>
            <a:ext cx="9144000" cy="748801"/>
          </a:xfrm>
          <a:custGeom>
            <a:avLst/>
            <a:gdLst>
              <a:gd name="connsiteX0" fmla="*/ 0 w 9144000"/>
              <a:gd name="connsiteY0" fmla="*/ 0 h 748801"/>
              <a:gd name="connsiteX1" fmla="*/ 9144000 w 9144000"/>
              <a:gd name="connsiteY1" fmla="*/ 0 h 748801"/>
              <a:gd name="connsiteX2" fmla="*/ 9144000 w 9144000"/>
              <a:gd name="connsiteY2" fmla="*/ 748801 h 748801"/>
              <a:gd name="connsiteX3" fmla="*/ 0 w 9144000"/>
              <a:gd name="connsiteY3" fmla="*/ 748801 h 748801"/>
            </a:gdLst>
            <a:ahLst/>
            <a:cxnLst>
              <a:cxn ang="0">
                <a:pos x="connsiteX0" y="connsiteY0"/>
              </a:cxn>
              <a:cxn ang="0">
                <a:pos x="connsiteX1" y="connsiteY1"/>
              </a:cxn>
              <a:cxn ang="0">
                <a:pos x="connsiteX2" y="connsiteY2"/>
              </a:cxn>
              <a:cxn ang="0">
                <a:pos x="connsiteX3" y="connsiteY3"/>
              </a:cxn>
            </a:cxnLst>
            <a:rect l="l" t="t" r="r" b="b"/>
            <a:pathLst>
              <a:path w="9144000" h="748801">
                <a:moveTo>
                  <a:pt x="0" y="0"/>
                </a:moveTo>
                <a:lnTo>
                  <a:pt x="9144000" y="0"/>
                </a:lnTo>
                <a:lnTo>
                  <a:pt x="9144000" y="748801"/>
                </a:lnTo>
                <a:lnTo>
                  <a:pt x="0" y="748801"/>
                </a:lnTo>
                <a:close/>
              </a:path>
            </a:pathLst>
          </a:custGeom>
          <a:gradFill flip="none" rotWithShape="1">
            <a:gsLst>
              <a:gs pos="0">
                <a:schemeClr val="accent1"/>
              </a:gs>
              <a:gs pos="100000">
                <a:srgbClr val="3B54F5"/>
              </a:gs>
            </a:gsLst>
            <a:lin ang="3000000" scaled="0"/>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en-GB"/>
          </a:p>
        </p:txBody>
      </p:sp>
      <p:pic>
        <p:nvPicPr>
          <p:cNvPr id="5" name="Picture 4">
            <a:extLst>
              <a:ext uri="{FF2B5EF4-FFF2-40B4-BE49-F238E27FC236}">
                <a16:creationId xmlns:a16="http://schemas.microsoft.com/office/drawing/2014/main" id="{7838CC50-91A2-7356-8C25-4E251BE7D5D0}"/>
              </a:ext>
            </a:extLst>
          </p:cNvPr>
          <p:cNvPicPr>
            <a:picLocks noChangeAspect="1"/>
          </p:cNvPicPr>
          <p:nvPr userDrawn="1"/>
        </p:nvPicPr>
        <p:blipFill>
          <a:blip r:embed="rId14"/>
          <a:stretch>
            <a:fillRect/>
          </a:stretch>
        </p:blipFill>
        <p:spPr>
          <a:xfrm>
            <a:off x="464270" y="4583856"/>
            <a:ext cx="1112901" cy="414000"/>
          </a:xfrm>
          <a:prstGeom prst="rect">
            <a:avLst/>
          </a:prstGeom>
        </p:spPr>
      </p:pic>
      <p:sp>
        <p:nvSpPr>
          <p:cNvPr id="11" name="Title Placeholder 1"/>
          <p:cNvSpPr>
            <a:spLocks noGrp="1"/>
          </p:cNvSpPr>
          <p:nvPr>
            <p:ph type="title"/>
          </p:nvPr>
        </p:nvSpPr>
        <p:spPr>
          <a:xfrm>
            <a:off x="511348" y="435549"/>
            <a:ext cx="8126878" cy="364326"/>
          </a:xfrm>
          <a:prstGeom prst="rect">
            <a:avLst/>
          </a:prstGeom>
        </p:spPr>
        <p:txBody>
          <a:bodyPr vert="horz" lIns="0" tIns="0" rIns="0" bIns="0" rtlCol="0" anchor="t" anchorCtr="0">
            <a:normAutofit/>
          </a:bodyPr>
          <a:lstStyle/>
          <a:p>
            <a:endParaRPr lang="en-US" dirty="0"/>
          </a:p>
        </p:txBody>
      </p:sp>
      <p:sp>
        <p:nvSpPr>
          <p:cNvPr id="35" name="Slide Number Placeholder 34">
            <a:extLst>
              <a:ext uri="{FF2B5EF4-FFF2-40B4-BE49-F238E27FC236}">
                <a16:creationId xmlns:a16="http://schemas.microsoft.com/office/drawing/2014/main" id="{1103C625-FFD8-290F-D2E8-C1121E56CDBC}"/>
              </a:ext>
            </a:extLst>
          </p:cNvPr>
          <p:cNvSpPr>
            <a:spLocks noGrp="1"/>
          </p:cNvSpPr>
          <p:nvPr>
            <p:ph type="sldNum" sz="quarter" idx="4"/>
          </p:nvPr>
        </p:nvSpPr>
        <p:spPr>
          <a:xfrm>
            <a:off x="8119110" y="4741067"/>
            <a:ext cx="519115" cy="197644"/>
          </a:xfrm>
          <a:prstGeom prst="rect">
            <a:avLst/>
          </a:prstGeom>
        </p:spPr>
        <p:txBody>
          <a:bodyPr vert="horz" lIns="0" tIns="0" rIns="0" bIns="0" rtlCol="0" anchor="ctr"/>
          <a:lstStyle>
            <a:lvl1pPr algn="r">
              <a:defRPr sz="900">
                <a:solidFill>
                  <a:schemeClr val="tx1"/>
                </a:solidFill>
              </a:defRPr>
            </a:lvl1pPr>
          </a:lstStyle>
          <a:p>
            <a:fld id="{A57ACD69-77E0-4B27-BE9A-0E1A45A60CED}" type="slidenum">
              <a:rPr lang="en-US" smtClean="0"/>
              <a:pPr/>
              <a:t>‹#›</a:t>
            </a:fld>
            <a:endParaRPr lang="en-GB" dirty="0"/>
          </a:p>
        </p:txBody>
      </p:sp>
      <p:sp>
        <p:nvSpPr>
          <p:cNvPr id="24" name="Text Placeholder 23">
            <a:extLst>
              <a:ext uri="{FF2B5EF4-FFF2-40B4-BE49-F238E27FC236}">
                <a16:creationId xmlns:a16="http://schemas.microsoft.com/office/drawing/2014/main" id="{56927167-F590-44A8-9814-EEA335473390}"/>
              </a:ext>
            </a:extLst>
          </p:cNvPr>
          <p:cNvSpPr>
            <a:spLocks noGrp="1"/>
          </p:cNvSpPr>
          <p:nvPr>
            <p:ph type="body" idx="1"/>
          </p:nvPr>
        </p:nvSpPr>
        <p:spPr>
          <a:xfrm>
            <a:off x="511347" y="1120140"/>
            <a:ext cx="8126878" cy="3258928"/>
          </a:xfrm>
          <a:prstGeom prst="rect">
            <a:avLst/>
          </a:prstGeom>
        </p:spPr>
        <p:txBody>
          <a:bodyPr vert="horz" wrap="square"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3"/>
            <a:endParaRPr lang="en-US" dirty="0"/>
          </a:p>
        </p:txBody>
      </p:sp>
      <p:sp>
        <p:nvSpPr>
          <p:cNvPr id="4" name="TextBox 3">
            <a:extLst>
              <a:ext uri="{FF2B5EF4-FFF2-40B4-BE49-F238E27FC236}">
                <a16:creationId xmlns:a16="http://schemas.microsoft.com/office/drawing/2014/main" id="{D3CE9988-F5E4-6A47-37F1-D668FBE6B757}"/>
              </a:ext>
            </a:extLst>
          </p:cNvPr>
          <p:cNvSpPr txBox="1"/>
          <p:nvPr userDrawn="1">
            <p:extLst>
              <p:ext uri="{1162E1C5-73C7-4A58-AE30-91384D911F3F}">
                <p184:classification xmlns:p184="http://schemas.microsoft.com/office/powerpoint/2018/4/main" val="hdr"/>
              </p:ext>
            </p:extLst>
          </p:nvPr>
        </p:nvSpPr>
        <p:spPr>
          <a:xfrm>
            <a:off x="63500" y="63500"/>
            <a:ext cx="1290638" cy="152400"/>
          </a:xfrm>
          <a:prstGeom prst="rect">
            <a:avLst/>
          </a:prstGeom>
        </p:spPr>
        <p:txBody>
          <a:bodyPr horzOverflow="overflow" lIns="0" tIns="0" rIns="0" bIns="0">
            <a:spAutoFit/>
          </a:bodyPr>
          <a:lstStyle/>
          <a:p>
            <a:pPr algn="l"/>
            <a:r>
              <a:rPr lang="en-NL" sz="1000">
                <a:solidFill>
                  <a:srgbClr val="2FB5E4">
                    <a:alpha val="50000"/>
                  </a:srgbClr>
                </a:solidFill>
                <a:latin typeface="Aptos" panose="020B0004020202020204" pitchFamily="34" charset="0"/>
              </a:rPr>
              <a:t>| DNB UNRESTRICTED |</a:t>
            </a:r>
          </a:p>
        </p:txBody>
      </p:sp>
    </p:spTree>
    <p:extLst>
      <p:ext uri="{BB962C8B-B14F-4D97-AF65-F5344CB8AC3E}">
        <p14:creationId xmlns:p14="http://schemas.microsoft.com/office/powerpoint/2010/main" val="983045303"/>
      </p:ext>
    </p:extLst>
  </p:cSld>
  <p:clrMap bg1="lt1" tx1="dk1" bg2="lt2" tx2="dk2" accent1="accent1" accent2="accent2" accent3="accent3" accent4="accent4" accent5="accent5" accent6="accent6" hlink="hlink" folHlink="folHlink"/>
  <p:sldLayoutIdLst>
    <p:sldLayoutId id="2147483648" r:id="rId1"/>
    <p:sldLayoutId id="2147483670" r:id="rId2"/>
    <p:sldLayoutId id="2147483671" r:id="rId3"/>
    <p:sldLayoutId id="2147483672" r:id="rId4"/>
    <p:sldLayoutId id="2147483673" r:id="rId5"/>
    <p:sldLayoutId id="2147483674" r:id="rId6"/>
    <p:sldLayoutId id="2147483675" r:id="rId7"/>
    <p:sldLayoutId id="2147483676" r:id="rId8"/>
    <p:sldLayoutId id="2147483679" r:id="rId9"/>
    <p:sldLayoutId id="2147483680" r:id="rId10"/>
    <p:sldLayoutId id="2147483682" r:id="rId11"/>
    <p:sldLayoutId id="2147483681" r:id="rId12"/>
  </p:sldLayoutIdLst>
  <p:hf hdr="0"/>
  <p:txStyles>
    <p:titleStyle>
      <a:lvl1pPr algn="l" defTabSz="914400" rtl="0" eaLnBrk="1" latinLnBrk="0" hangingPunct="1">
        <a:lnSpc>
          <a:spcPct val="100000"/>
        </a:lnSpc>
        <a:spcBef>
          <a:spcPct val="0"/>
        </a:spcBef>
        <a:buNone/>
        <a:defRPr sz="2250" kern="1200">
          <a:solidFill>
            <a:schemeClr val="bg1"/>
          </a:solidFill>
          <a:latin typeface="+mj-lt"/>
          <a:ea typeface="+mj-ea"/>
          <a:cs typeface="+mj-cs"/>
        </a:defRPr>
      </a:lvl1pPr>
    </p:titleStyle>
    <p:bodyStyle>
      <a:lvl1pPr marL="0" indent="0" algn="l" defTabSz="914400" rtl="0" eaLnBrk="1" latinLnBrk="0" hangingPunct="1">
        <a:lnSpc>
          <a:spcPct val="120000"/>
        </a:lnSpc>
        <a:spcBef>
          <a:spcPts val="0"/>
        </a:spcBef>
        <a:buFont typeface="Arial" panose="020B0604020202020204" pitchFamily="34" charset="0"/>
        <a:buNone/>
        <a:defRPr sz="1350" b="0" kern="0" spc="0" baseline="0">
          <a:solidFill>
            <a:schemeClr val="tx1"/>
          </a:solidFill>
          <a:latin typeface="+mn-lt"/>
          <a:ea typeface="+mn-ea"/>
          <a:cs typeface="+mn-cs"/>
        </a:defRPr>
      </a:lvl1pPr>
      <a:lvl2pPr marL="0" indent="-180000" algn="l" defTabSz="914400" rtl="0" eaLnBrk="1" latinLnBrk="0" hangingPunct="1">
        <a:lnSpc>
          <a:spcPct val="120000"/>
        </a:lnSpc>
        <a:spcBef>
          <a:spcPts val="800"/>
        </a:spcBef>
        <a:spcAft>
          <a:spcPts val="0"/>
        </a:spcAft>
        <a:buSzPct val="80000"/>
        <a:buFont typeface="Wingdings" panose="05000000000000000000" pitchFamily="2" charset="2"/>
        <a:buChar char="§"/>
        <a:defRPr sz="1350" b="0" kern="1200">
          <a:solidFill>
            <a:schemeClr val="tx1"/>
          </a:solidFill>
          <a:latin typeface="+mn-lt"/>
          <a:ea typeface="+mn-ea"/>
          <a:cs typeface="+mn-cs"/>
        </a:defRPr>
      </a:lvl2pPr>
      <a:lvl3pPr marL="558000" indent="-180000" algn="l" defTabSz="914400" rtl="0" eaLnBrk="1" latinLnBrk="0" hangingPunct="1">
        <a:lnSpc>
          <a:spcPct val="120000"/>
        </a:lnSpc>
        <a:spcBef>
          <a:spcPts val="800"/>
        </a:spcBef>
        <a:buSzPct val="80000"/>
        <a:buFont typeface="Wingdings" panose="05000000000000000000" pitchFamily="2" charset="2"/>
        <a:buChar char="§"/>
        <a:defRPr sz="1350" b="0" kern="1200">
          <a:solidFill>
            <a:schemeClr val="tx1"/>
          </a:solidFill>
          <a:latin typeface="+mn-lt"/>
          <a:ea typeface="+mn-ea"/>
          <a:cs typeface="+mn-cs"/>
        </a:defRPr>
      </a:lvl3pPr>
      <a:lvl4pPr marL="756000" indent="-180000" algn="l" defTabSz="914400" rtl="0" eaLnBrk="1" latinLnBrk="0" hangingPunct="1">
        <a:lnSpc>
          <a:spcPct val="120000"/>
        </a:lnSpc>
        <a:spcBef>
          <a:spcPts val="800"/>
        </a:spcBef>
        <a:buSzPct val="80000"/>
        <a:buFont typeface="Verdana" panose="020B0604030504040204" pitchFamily="34" charset="0"/>
        <a:buChar char="-"/>
        <a:defRPr sz="1350" b="0" kern="1200">
          <a:solidFill>
            <a:schemeClr val="tx1"/>
          </a:solidFill>
          <a:latin typeface="+mn-lt"/>
          <a:ea typeface="+mn-ea"/>
          <a:cs typeface="+mn-cs"/>
        </a:defRPr>
      </a:lvl4pPr>
      <a:lvl5pPr marL="0" indent="0" algn="l" defTabSz="914400" rtl="0" eaLnBrk="1" latinLnBrk="0" hangingPunct="1">
        <a:lnSpc>
          <a:spcPct val="120000"/>
        </a:lnSpc>
        <a:spcBef>
          <a:spcPts val="800"/>
        </a:spcBef>
        <a:spcAft>
          <a:spcPts val="0"/>
        </a:spcAft>
        <a:buSzPct val="80000"/>
        <a:buFontTx/>
        <a:buNone/>
        <a:defRPr sz="135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20.xml"/><Relationship Id="rId1" Type="http://schemas.openxmlformats.org/officeDocument/2006/relationships/customXml" Target="../../customXml/item2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monrap@dnb.nl"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customXml" Target="../../customXml/item23.xml"/><Relationship Id="rId1" Type="http://schemas.openxmlformats.org/officeDocument/2006/relationships/customXml" Target="../../customXml/item2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4.xml"/><Relationship Id="rId1" Type="http://schemas.openxmlformats.org/officeDocument/2006/relationships/customXml" Target="../../customXml/item17.xml"/><Relationship Id="rId5" Type="http://schemas.openxmlformats.org/officeDocument/2006/relationships/hyperlink" Target="mailto:monrap@dnb.nl"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28.xml"/><Relationship Id="rId1" Type="http://schemas.openxmlformats.org/officeDocument/2006/relationships/customXml" Target="../../customXml/item18.xml"/><Relationship Id="rId6" Type="http://schemas.openxmlformats.org/officeDocument/2006/relationships/hyperlink" Target="https://view.officeapps.live.com/op/view.aspx?src=https%3A%2F%2Fwww.dnb.nl%2Fmedia%2Fkm5dpbda%2Fchanges-bsi-taxonomy-from-2-2-0-to-2-3-0.xlsx&amp;wdOrigin=BROWSELINK" TargetMode="External"/><Relationship Id="rId5" Type="http://schemas.openxmlformats.org/officeDocument/2006/relationships/hyperlink" Target="https://view.officeapps.live.com/op/view.aspx?src=https%3A%2F%2Fwww.dnb.nl%2Fmedia%2F4tljkem0%2Fdnb-mir-dpm-dictionary-and-annotated-templates-1-2-0.xlsx&amp;wdOrigin=BROWSELINK" TargetMode="External"/><Relationship Id="rId4" Type="http://schemas.openxmlformats.org/officeDocument/2006/relationships/hyperlink" Target="https://view.officeapps.live.com/op/view.aspx?src=https%3A%2F%2Fwww.dnb.nl%2Fmedia%2Fapdjgkyo%2Fdnb-bsi-dpm-dictionary-and-annotated-templates-2-3-0.xlsx&amp;wdOrigin=BROWSELINK" TargetMode="Externa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29.xml"/><Relationship Id="rId1" Type="http://schemas.openxmlformats.org/officeDocument/2006/relationships/customXml" Target="../../customXml/item12.xml"/><Relationship Id="rId4" Type="http://schemas.openxmlformats.org/officeDocument/2006/relationships/hyperlink" Target="https://www.dnb.nl/en/login/dlr/"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9.xml"/><Relationship Id="rId1" Type="http://schemas.openxmlformats.org/officeDocument/2006/relationships/customXml" Target="../../customXml/item1.xml"/><Relationship Id="rId4" Type="http://schemas.openxmlformats.org/officeDocument/2006/relationships/hyperlink" Target="https://www.dnb.nl/en/login/dlr/" TargetMode="Externa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5.xml"/><Relationship Id="rId1" Type="http://schemas.openxmlformats.org/officeDocument/2006/relationships/customXml" Target="../../customXml/item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1.xml"/><Relationship Id="rId1" Type="http://schemas.openxmlformats.org/officeDocument/2006/relationships/customXml" Target="../../customXml/item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3.xml"/><Relationship Id="rId1" Type="http://schemas.openxmlformats.org/officeDocument/2006/relationships/customXml" Target="../../customXml/item7.xml"/><Relationship Id="rId4" Type="http://schemas.openxmlformats.org/officeDocument/2006/relationships/hyperlink" Target="mailto:monrap@dnb.n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monrap@dnb.nl" TargetMode="External"/><Relationship Id="rId2" Type="http://schemas.openxmlformats.org/officeDocument/2006/relationships/hyperlink" Target="https://www.dnb.nl/en/login/dlr/statistical-reporting/banks/balance-sheet-items-bsi/"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eba.europa.eu/sites/default/files/2026-02/10436139-46ae-4a7d-880f-c399ba6de669/EBA%20Filing%20Rules%20v5.8_2026_02_25.pdf" TargetMode="External"/><Relationship Id="rId2" Type="http://schemas.openxmlformats.org/officeDocument/2006/relationships/hyperlink" Target="https://www.dnb.nl/en/login/dlr/information-and-documentation/notices-and-messages/2026-05-04-changes-to-filing-indicator-validation-with-the-introduction-of-xbrl-csv/"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10.xml"/><Relationship Id="rId1" Type="http://schemas.openxmlformats.org/officeDocument/2006/relationships/customXml" Target="../../customXml/item2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5.xml"/><Relationship Id="rId1" Type="http://schemas.openxmlformats.org/officeDocument/2006/relationships/customXml" Target="../../customXml/item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A7CC602-B70A-805D-59A2-7E075C0B76E1}"/>
              </a:ext>
            </a:extLst>
          </p:cNvPr>
          <p:cNvSpPr>
            <a:spLocks noGrp="1"/>
          </p:cNvSpPr>
          <p:nvPr>
            <p:ph type="body" sz="quarter" idx="10"/>
          </p:nvPr>
        </p:nvSpPr>
        <p:spPr>
          <a:xfrm>
            <a:off x="510147" y="2698579"/>
            <a:ext cx="8040539" cy="768625"/>
          </a:xfrm>
        </p:spPr>
        <p:txBody>
          <a:bodyPr/>
          <a:lstStyle/>
          <a:p>
            <a:r>
              <a:rPr lang="nl-NL" dirty="0"/>
              <a:t>Maintenance reporting </a:t>
            </a:r>
            <a:r>
              <a:rPr lang="nl-NL" dirty="0" err="1"/>
              <a:t>frameworks</a:t>
            </a:r>
            <a:endParaRPr lang="nl-NL" dirty="0"/>
          </a:p>
          <a:p>
            <a:r>
              <a:rPr lang="nl-NL" dirty="0"/>
              <a:t>BSI &amp; MIR – </a:t>
            </a:r>
            <a:r>
              <a:rPr lang="nl-NL" dirty="0" err="1"/>
              <a:t>taxonomy</a:t>
            </a:r>
            <a:r>
              <a:rPr lang="nl-NL" dirty="0"/>
              <a:t> updates</a:t>
            </a:r>
          </a:p>
        </p:txBody>
      </p:sp>
      <p:sp>
        <p:nvSpPr>
          <p:cNvPr id="11" name="Text Placeholder 10">
            <a:extLst>
              <a:ext uri="{FF2B5EF4-FFF2-40B4-BE49-F238E27FC236}">
                <a16:creationId xmlns:a16="http://schemas.microsoft.com/office/drawing/2014/main" id="{C1AEF188-BC9A-DAC2-1959-15B7CD467711}"/>
              </a:ext>
            </a:extLst>
          </p:cNvPr>
          <p:cNvSpPr>
            <a:spLocks noGrp="1"/>
          </p:cNvSpPr>
          <p:nvPr>
            <p:ph type="body" sz="quarter" idx="11"/>
          </p:nvPr>
        </p:nvSpPr>
        <p:spPr/>
        <p:txBody>
          <a:bodyPr/>
          <a:lstStyle/>
          <a:p>
            <a:endParaRPr lang="nl-NL" dirty="0">
              <a:ea typeface="Verdana"/>
            </a:endParaRPr>
          </a:p>
        </p:txBody>
      </p:sp>
    </p:spTree>
    <p:custDataLst>
      <p:custData r:id="rId1"/>
      <p:custData r:id="rId2"/>
    </p:custDataLst>
    <p:extLst>
      <p:ext uri="{BB962C8B-B14F-4D97-AF65-F5344CB8AC3E}">
        <p14:creationId xmlns:p14="http://schemas.microsoft.com/office/powerpoint/2010/main" val="1096815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3340F-8EF6-21FE-736F-879E53CA0BCC}"/>
              </a:ext>
            </a:extLst>
          </p:cNvPr>
          <p:cNvSpPr>
            <a:spLocks noGrp="1"/>
          </p:cNvSpPr>
          <p:nvPr>
            <p:ph type="title"/>
          </p:nvPr>
        </p:nvSpPr>
        <p:spPr/>
        <p:txBody>
          <a:bodyPr/>
          <a:lstStyle/>
          <a:p>
            <a:r>
              <a:rPr lang="en-US" dirty="0"/>
              <a:t>Changes to Assertions – ‘warning’ to ‘error’ (blocking)</a:t>
            </a:r>
            <a:endParaRPr lang="en-NL" dirty="0"/>
          </a:p>
        </p:txBody>
      </p:sp>
      <p:sp>
        <p:nvSpPr>
          <p:cNvPr id="3" name="Slide Number Placeholder 2">
            <a:extLst>
              <a:ext uri="{FF2B5EF4-FFF2-40B4-BE49-F238E27FC236}">
                <a16:creationId xmlns:a16="http://schemas.microsoft.com/office/drawing/2014/main" id="{B56571E8-ECEB-55B4-9951-6C741F1AD324}"/>
              </a:ext>
            </a:extLst>
          </p:cNvPr>
          <p:cNvSpPr>
            <a:spLocks noGrp="1"/>
          </p:cNvSpPr>
          <p:nvPr>
            <p:ph type="sldNum" sz="quarter" idx="10"/>
          </p:nvPr>
        </p:nvSpPr>
        <p:spPr/>
        <p:txBody>
          <a:bodyPr/>
          <a:lstStyle/>
          <a:p>
            <a:fld id="{A57ACD69-77E0-4B27-BE9A-0E1A45A60CED}" type="slidenum">
              <a:rPr lang="en-US" smtClean="0"/>
              <a:pPr/>
              <a:t>10</a:t>
            </a:fld>
            <a:endParaRPr lang="en-GB" dirty="0"/>
          </a:p>
        </p:txBody>
      </p:sp>
      <p:sp>
        <p:nvSpPr>
          <p:cNvPr id="4" name="Content Placeholder 3">
            <a:extLst>
              <a:ext uri="{FF2B5EF4-FFF2-40B4-BE49-F238E27FC236}">
                <a16:creationId xmlns:a16="http://schemas.microsoft.com/office/drawing/2014/main" id="{D4F56CDB-F459-0AA7-EF5A-EE555A6BF2F6}"/>
              </a:ext>
            </a:extLst>
          </p:cNvPr>
          <p:cNvSpPr>
            <a:spLocks noGrp="1"/>
          </p:cNvSpPr>
          <p:nvPr>
            <p:ph sz="quarter" idx="15"/>
          </p:nvPr>
        </p:nvSpPr>
        <p:spPr>
          <a:xfrm>
            <a:off x="49235" y="3965873"/>
            <a:ext cx="8126878" cy="372588"/>
          </a:xfrm>
        </p:spPr>
        <p:txBody>
          <a:bodyPr>
            <a:normAutofit fontScale="92500" lnSpcReduction="10000"/>
          </a:bodyPr>
          <a:lstStyle/>
          <a:p>
            <a:pPr marL="285750" indent="-285750">
              <a:buFont typeface="Arial" panose="020B0604020202020204" pitchFamily="34" charset="0"/>
              <a:buChar char="•"/>
            </a:pPr>
            <a:r>
              <a:rPr lang="en-US" sz="1200" dirty="0"/>
              <a:t>With few exceptions, these assertions are satisfied for most reporting agents. DNB may bilaterally reach out to reporting entities leading up to 2027 to discuss specific cases. </a:t>
            </a:r>
            <a:endParaRPr lang="en-NL" dirty="0"/>
          </a:p>
        </p:txBody>
      </p:sp>
      <p:pic>
        <p:nvPicPr>
          <p:cNvPr id="6" name="Picture 5">
            <a:extLst>
              <a:ext uri="{FF2B5EF4-FFF2-40B4-BE49-F238E27FC236}">
                <a16:creationId xmlns:a16="http://schemas.microsoft.com/office/drawing/2014/main" id="{EDD530B2-807C-6484-C7D8-885311166158}"/>
              </a:ext>
            </a:extLst>
          </p:cNvPr>
          <p:cNvPicPr>
            <a:picLocks noChangeAspect="1"/>
          </p:cNvPicPr>
          <p:nvPr/>
        </p:nvPicPr>
        <p:blipFill>
          <a:blip r:embed="rId2"/>
          <a:stretch>
            <a:fillRect/>
          </a:stretch>
        </p:blipFill>
        <p:spPr>
          <a:xfrm>
            <a:off x="34692" y="914400"/>
            <a:ext cx="9074616" cy="2936948"/>
          </a:xfrm>
          <a:prstGeom prst="rect">
            <a:avLst/>
          </a:prstGeom>
        </p:spPr>
      </p:pic>
    </p:spTree>
    <p:extLst>
      <p:ext uri="{BB962C8B-B14F-4D97-AF65-F5344CB8AC3E}">
        <p14:creationId xmlns:p14="http://schemas.microsoft.com/office/powerpoint/2010/main" val="365187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BB8AF-B062-1862-3453-606F98BA6A2E}"/>
              </a:ext>
            </a:extLst>
          </p:cNvPr>
          <p:cNvSpPr>
            <a:spLocks noGrp="1"/>
          </p:cNvSpPr>
          <p:nvPr>
            <p:ph type="title"/>
          </p:nvPr>
        </p:nvSpPr>
        <p:spPr/>
        <p:txBody>
          <a:bodyPr>
            <a:normAutofit fontScale="90000"/>
          </a:bodyPr>
          <a:lstStyle/>
          <a:p>
            <a:r>
              <a:rPr lang="en-US" sz="2400" dirty="0"/>
              <a:t>Update Manual on Monetary Reporting (DNB)</a:t>
            </a:r>
          </a:p>
        </p:txBody>
      </p:sp>
      <p:sp>
        <p:nvSpPr>
          <p:cNvPr id="3" name="Slide Number Placeholder 2">
            <a:extLst>
              <a:ext uri="{FF2B5EF4-FFF2-40B4-BE49-F238E27FC236}">
                <a16:creationId xmlns:a16="http://schemas.microsoft.com/office/drawing/2014/main" id="{EAD6D6FC-916D-33FB-E465-326938144B45}"/>
              </a:ext>
            </a:extLst>
          </p:cNvPr>
          <p:cNvSpPr>
            <a:spLocks noGrp="1"/>
          </p:cNvSpPr>
          <p:nvPr>
            <p:ph type="sldNum" sz="quarter" idx="10"/>
          </p:nvPr>
        </p:nvSpPr>
        <p:spPr/>
        <p:txBody>
          <a:bodyPr/>
          <a:lstStyle/>
          <a:p>
            <a:fld id="{A57ACD69-77E0-4B27-BE9A-0E1A45A60CED}" type="slidenum">
              <a:rPr lang="en-US" smtClean="0"/>
              <a:pPr/>
              <a:t>11</a:t>
            </a:fld>
            <a:endParaRPr lang="en-GB" dirty="0"/>
          </a:p>
        </p:txBody>
      </p:sp>
      <p:sp>
        <p:nvSpPr>
          <p:cNvPr id="4" name="Content Placeholder 3">
            <a:extLst>
              <a:ext uri="{FF2B5EF4-FFF2-40B4-BE49-F238E27FC236}">
                <a16:creationId xmlns:a16="http://schemas.microsoft.com/office/drawing/2014/main" id="{E63E9EDE-F0A7-3177-9D79-5D3CE779122E}"/>
              </a:ext>
            </a:extLst>
          </p:cNvPr>
          <p:cNvSpPr>
            <a:spLocks noGrp="1"/>
          </p:cNvSpPr>
          <p:nvPr>
            <p:ph sz="quarter" idx="15"/>
          </p:nvPr>
        </p:nvSpPr>
        <p:spPr/>
        <p:txBody>
          <a:bodyPr/>
          <a:lstStyle/>
          <a:p>
            <a:pPr marL="285750" indent="-285750">
              <a:buFont typeface="Arial" panose="020B0604020202020204" pitchFamily="34" charset="0"/>
              <a:buChar char="•"/>
            </a:pPr>
            <a:r>
              <a:rPr lang="en-US" dirty="0"/>
              <a:t>DNB published an updated Manual on Monetary Reporting at the end of June 2026</a:t>
            </a:r>
          </a:p>
          <a:p>
            <a:pPr lvl="1" indent="0">
              <a:buNone/>
            </a:pPr>
            <a:r>
              <a:rPr lang="en-US" dirty="0"/>
              <a:t>	- incorporates changes to the BSI taxonomy</a:t>
            </a:r>
          </a:p>
          <a:p>
            <a:pPr lvl="1" indent="0">
              <a:buNone/>
            </a:pPr>
            <a:r>
              <a:rPr lang="en-US" dirty="0"/>
              <a:t>	- anticipates use of counterpart information as published in DLR</a:t>
            </a:r>
          </a:p>
          <a:p>
            <a:pPr lvl="1" indent="0">
              <a:buNone/>
            </a:pPr>
            <a:r>
              <a:rPr lang="en-US" dirty="0"/>
              <a:t>	- clarifications and amendments resulting from queries and comments of reporting 	agents and/or discussions with the ESCB. This is a continuous process.</a:t>
            </a:r>
          </a:p>
          <a:p>
            <a:pPr lvl="1" indent="0">
              <a:buNone/>
            </a:pPr>
            <a:endParaRPr lang="en-US" dirty="0"/>
          </a:p>
          <a:p>
            <a:pPr marL="285750" lvl="1" indent="-285750">
              <a:buFont typeface="Arial" panose="020B0604020202020204" pitchFamily="34" charset="0"/>
              <a:buChar char="•"/>
            </a:pPr>
            <a:r>
              <a:rPr lang="en-US" dirty="0"/>
              <a:t>Both clean and “track changes” versions have been published on the website </a:t>
            </a:r>
          </a:p>
          <a:p>
            <a:pPr lvl="1" indent="0">
              <a:buNone/>
            </a:pPr>
            <a:r>
              <a:rPr lang="en-US" dirty="0"/>
              <a:t> </a:t>
            </a:r>
          </a:p>
          <a:p>
            <a:pPr lvl="1" indent="0">
              <a:buNone/>
            </a:pPr>
            <a:endParaRPr lang="en-NL" dirty="0"/>
          </a:p>
        </p:txBody>
      </p:sp>
    </p:spTree>
    <p:extLst>
      <p:ext uri="{BB962C8B-B14F-4D97-AF65-F5344CB8AC3E}">
        <p14:creationId xmlns:p14="http://schemas.microsoft.com/office/powerpoint/2010/main" val="1963498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9F7A0-B698-A80C-5C39-8A15E0957D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9C26D5-74FC-B677-980A-7F22067D6FB8}"/>
              </a:ext>
            </a:extLst>
          </p:cNvPr>
          <p:cNvSpPr>
            <a:spLocks noGrp="1"/>
          </p:cNvSpPr>
          <p:nvPr>
            <p:ph type="title"/>
          </p:nvPr>
        </p:nvSpPr>
        <p:spPr>
          <a:xfrm>
            <a:off x="511348" y="435549"/>
            <a:ext cx="8126878" cy="364326"/>
          </a:xfrm>
        </p:spPr>
        <p:txBody>
          <a:bodyPr anchor="t">
            <a:normAutofit/>
          </a:bodyPr>
          <a:lstStyle/>
          <a:p>
            <a:r>
              <a:rPr lang="en-US" dirty="0"/>
              <a:t>Publication counterpart information in DLR </a:t>
            </a:r>
            <a:endParaRPr lang="en-NL" dirty="0"/>
          </a:p>
        </p:txBody>
      </p:sp>
      <p:sp>
        <p:nvSpPr>
          <p:cNvPr id="3" name="Slide Number Placeholder 2">
            <a:extLst>
              <a:ext uri="{FF2B5EF4-FFF2-40B4-BE49-F238E27FC236}">
                <a16:creationId xmlns:a16="http://schemas.microsoft.com/office/drawing/2014/main" id="{D42AEEF5-9DC3-D3C0-3AF9-9330C84DF21E}"/>
              </a:ext>
            </a:extLst>
          </p:cNvPr>
          <p:cNvSpPr>
            <a:spLocks noGrp="1"/>
          </p:cNvSpPr>
          <p:nvPr>
            <p:ph type="sldNum" sz="quarter" idx="10"/>
          </p:nvPr>
        </p:nvSpPr>
        <p:spPr>
          <a:xfrm>
            <a:off x="8119110" y="4741067"/>
            <a:ext cx="519115" cy="197644"/>
          </a:xfrm>
        </p:spPr>
        <p:txBody>
          <a:bodyPr anchor="ctr">
            <a:normAutofit/>
          </a:bodyPr>
          <a:lstStyle/>
          <a:p>
            <a:pPr>
              <a:spcAft>
                <a:spcPts val="600"/>
              </a:spcAft>
            </a:pPr>
            <a:fld id="{A57ACD69-77E0-4B27-BE9A-0E1A45A60CED}" type="slidenum">
              <a:rPr lang="en-US" smtClean="0"/>
              <a:pPr>
                <a:spcAft>
                  <a:spcPts val="600"/>
                </a:spcAft>
              </a:pPr>
              <a:t>12</a:t>
            </a:fld>
            <a:endParaRPr lang="en-GB"/>
          </a:p>
        </p:txBody>
      </p:sp>
      <p:sp>
        <p:nvSpPr>
          <p:cNvPr id="8" name="TextBox 7">
            <a:extLst>
              <a:ext uri="{FF2B5EF4-FFF2-40B4-BE49-F238E27FC236}">
                <a16:creationId xmlns:a16="http://schemas.microsoft.com/office/drawing/2014/main" id="{33272994-A50A-F013-E57F-B2A50C01C172}"/>
              </a:ext>
            </a:extLst>
          </p:cNvPr>
          <p:cNvSpPr txBox="1"/>
          <p:nvPr/>
        </p:nvSpPr>
        <p:spPr>
          <a:xfrm>
            <a:off x="5706894" y="1255846"/>
            <a:ext cx="3252821" cy="461665"/>
          </a:xfrm>
          <a:prstGeom prst="rect">
            <a:avLst/>
          </a:prstGeom>
          <a:noFill/>
        </p:spPr>
        <p:txBody>
          <a:bodyPr wrap="square" rtlCol="0">
            <a:spAutoFit/>
          </a:bodyPr>
          <a:lstStyle/>
          <a:p>
            <a:r>
              <a:rPr lang="en-US" sz="1200" dirty="0"/>
              <a:t>Please contact </a:t>
            </a:r>
            <a:r>
              <a:rPr lang="en-US" sz="1200" dirty="0">
                <a:hlinkClick r:id="rId2"/>
              </a:rPr>
              <a:t>monrap@dnb.nl</a:t>
            </a:r>
            <a:r>
              <a:rPr lang="en-US" sz="1200" dirty="0"/>
              <a:t> in case of questions</a:t>
            </a:r>
          </a:p>
        </p:txBody>
      </p:sp>
      <p:pic>
        <p:nvPicPr>
          <p:cNvPr id="5" name="Afbeelding 4">
            <a:extLst>
              <a:ext uri="{FF2B5EF4-FFF2-40B4-BE49-F238E27FC236}">
                <a16:creationId xmlns:a16="http://schemas.microsoft.com/office/drawing/2014/main" id="{2DE5004E-685A-081F-BFF4-589FBF02385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84286" y="1031965"/>
            <a:ext cx="5558402" cy="3366865"/>
          </a:xfrm>
          <a:prstGeom prst="rect">
            <a:avLst/>
          </a:prstGeom>
        </p:spPr>
      </p:pic>
      <p:sp>
        <p:nvSpPr>
          <p:cNvPr id="7" name="Oval 6">
            <a:extLst>
              <a:ext uri="{FF2B5EF4-FFF2-40B4-BE49-F238E27FC236}">
                <a16:creationId xmlns:a16="http://schemas.microsoft.com/office/drawing/2014/main" id="{273906EB-7C38-16DB-7D18-0380DDF200F4}"/>
              </a:ext>
            </a:extLst>
          </p:cNvPr>
          <p:cNvSpPr/>
          <p:nvPr/>
        </p:nvSpPr>
        <p:spPr>
          <a:xfrm>
            <a:off x="3691648" y="4034505"/>
            <a:ext cx="2184400" cy="364326"/>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NL"/>
          </a:p>
        </p:txBody>
      </p:sp>
    </p:spTree>
    <p:extLst>
      <p:ext uri="{BB962C8B-B14F-4D97-AF65-F5344CB8AC3E}">
        <p14:creationId xmlns:p14="http://schemas.microsoft.com/office/powerpoint/2010/main" val="4146274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13094-F94C-36C6-3759-89A95EC946B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9C0B21-59BA-C5ED-907E-49A209BAB56A}"/>
              </a:ext>
            </a:extLst>
          </p:cNvPr>
          <p:cNvSpPr>
            <a:spLocks noGrp="1"/>
          </p:cNvSpPr>
          <p:nvPr>
            <p:ph type="sldNum" sz="quarter" idx="10"/>
          </p:nvPr>
        </p:nvSpPr>
        <p:spPr>
          <a:xfrm>
            <a:off x="8119110" y="4741067"/>
            <a:ext cx="519115" cy="197644"/>
          </a:xfrm>
        </p:spPr>
        <p:txBody>
          <a:bodyPr anchor="ctr">
            <a:normAutofit/>
          </a:bodyPr>
          <a:lstStyle/>
          <a:p>
            <a:pPr>
              <a:spcAft>
                <a:spcPts val="600"/>
              </a:spcAft>
            </a:pPr>
            <a:fld id="{A57ACD69-77E0-4B27-BE9A-0E1A45A60CED}" type="slidenum">
              <a:rPr lang="en-US" smtClean="0"/>
              <a:pPr>
                <a:spcAft>
                  <a:spcPts val="600"/>
                </a:spcAft>
              </a:pPr>
              <a:t>13</a:t>
            </a:fld>
            <a:endParaRPr lang="en-GB"/>
          </a:p>
        </p:txBody>
      </p:sp>
      <p:sp>
        <p:nvSpPr>
          <p:cNvPr id="4" name="Content Placeholder 3">
            <a:extLst>
              <a:ext uri="{FF2B5EF4-FFF2-40B4-BE49-F238E27FC236}">
                <a16:creationId xmlns:a16="http://schemas.microsoft.com/office/drawing/2014/main" id="{20C73BCD-CFEC-1619-8A84-A48F1A1F1890}"/>
              </a:ext>
            </a:extLst>
          </p:cNvPr>
          <p:cNvSpPr>
            <a:spLocks noGrp="1"/>
          </p:cNvSpPr>
          <p:nvPr>
            <p:ph type="body" sz="quarter" idx="14"/>
          </p:nvPr>
        </p:nvSpPr>
        <p:spPr>
          <a:xfrm>
            <a:off x="511348" y="538290"/>
            <a:ext cx="2015258" cy="1296996"/>
          </a:xfrm>
        </p:spPr>
        <p:txBody>
          <a:bodyPr wrap="square">
            <a:normAutofit/>
          </a:bodyPr>
          <a:lstStyle/>
          <a:p>
            <a:pPr>
              <a:spcAft>
                <a:spcPts val="600"/>
              </a:spcAft>
            </a:pPr>
            <a:endParaRPr lang="en-US" dirty="0"/>
          </a:p>
          <a:p>
            <a:pPr>
              <a:spcAft>
                <a:spcPts val="600"/>
              </a:spcAft>
            </a:pPr>
            <a:endParaRPr lang="en-US" dirty="0"/>
          </a:p>
        </p:txBody>
      </p:sp>
      <p:sp>
        <p:nvSpPr>
          <p:cNvPr id="2" name="Title 1">
            <a:extLst>
              <a:ext uri="{FF2B5EF4-FFF2-40B4-BE49-F238E27FC236}">
                <a16:creationId xmlns:a16="http://schemas.microsoft.com/office/drawing/2014/main" id="{20EAF1E2-684D-EF69-27A8-649B4E129790}"/>
              </a:ext>
            </a:extLst>
          </p:cNvPr>
          <p:cNvSpPr>
            <a:spLocks noGrp="1"/>
          </p:cNvSpPr>
          <p:nvPr>
            <p:ph type="title"/>
          </p:nvPr>
        </p:nvSpPr>
        <p:spPr>
          <a:xfrm>
            <a:off x="511348" y="435547"/>
            <a:ext cx="2014452" cy="1087200"/>
          </a:xfrm>
        </p:spPr>
        <p:txBody>
          <a:bodyPr anchor="t">
            <a:normAutofit fontScale="90000"/>
          </a:bodyPr>
          <a:lstStyle/>
          <a:p>
            <a:br>
              <a:rPr lang="nl-NL" sz="2100" dirty="0"/>
            </a:br>
            <a:br>
              <a:rPr lang="nl-NL" sz="2100" dirty="0"/>
            </a:br>
            <a:br>
              <a:rPr lang="nl-NL" sz="2100" dirty="0"/>
            </a:br>
            <a:br>
              <a:rPr lang="nl-NL" sz="2100" dirty="0"/>
            </a:br>
            <a:br>
              <a:rPr lang="nl-NL" sz="2100" dirty="0"/>
            </a:br>
            <a:r>
              <a:rPr lang="nl-NL" sz="2100" dirty="0"/>
              <a:t>How is </a:t>
            </a:r>
            <a:r>
              <a:rPr lang="nl-NL" sz="2100" dirty="0" err="1"/>
              <a:t>the</a:t>
            </a:r>
            <a:r>
              <a:rPr lang="nl-NL" sz="2100" dirty="0"/>
              <a:t> sector </a:t>
            </a:r>
            <a:r>
              <a:rPr lang="nl-NL" sz="2100" dirty="0" err="1"/>
              <a:t>classification</a:t>
            </a:r>
            <a:r>
              <a:rPr lang="nl-NL" sz="2100" dirty="0"/>
              <a:t> </a:t>
            </a:r>
            <a:r>
              <a:rPr lang="nl-NL" sz="2100" dirty="0" err="1"/>
              <a:t>determined</a:t>
            </a:r>
            <a:r>
              <a:rPr lang="nl-NL" sz="2100" dirty="0"/>
              <a:t>?</a:t>
            </a:r>
            <a:br>
              <a:rPr lang="nl-NL" sz="2100" dirty="0"/>
            </a:br>
            <a:br>
              <a:rPr lang="nl-NL" sz="2100" dirty="0"/>
            </a:br>
            <a:r>
              <a:rPr lang="nl-NL" sz="2100" dirty="0"/>
              <a:t>ESA 2010</a:t>
            </a:r>
            <a:br>
              <a:rPr lang="nl-NL" sz="2100" dirty="0"/>
            </a:br>
            <a:br>
              <a:rPr lang="nl-NL" sz="2100" dirty="0"/>
            </a:br>
            <a:endParaRPr lang="nl-NL" sz="2100" dirty="0"/>
          </a:p>
        </p:txBody>
      </p:sp>
      <p:pic>
        <p:nvPicPr>
          <p:cNvPr id="6" name="Picture 5">
            <a:extLst>
              <a:ext uri="{FF2B5EF4-FFF2-40B4-BE49-F238E27FC236}">
                <a16:creationId xmlns:a16="http://schemas.microsoft.com/office/drawing/2014/main" id="{10672F1D-1DB1-8450-B42A-80D67B244118}"/>
              </a:ext>
            </a:extLst>
          </p:cNvPr>
          <p:cNvPicPr>
            <a:picLocks noChangeAspect="1"/>
          </p:cNvPicPr>
          <p:nvPr/>
        </p:nvPicPr>
        <p:blipFill>
          <a:blip r:embed="rId4"/>
          <a:stretch>
            <a:fillRect/>
          </a:stretch>
        </p:blipFill>
        <p:spPr>
          <a:xfrm>
            <a:off x="3173318" y="324256"/>
            <a:ext cx="5166604" cy="3444402"/>
          </a:xfrm>
          <a:prstGeom prst="rect">
            <a:avLst/>
          </a:prstGeom>
        </p:spPr>
      </p:pic>
      <p:sp>
        <p:nvSpPr>
          <p:cNvPr id="7" name="Title 1">
            <a:extLst>
              <a:ext uri="{FF2B5EF4-FFF2-40B4-BE49-F238E27FC236}">
                <a16:creationId xmlns:a16="http://schemas.microsoft.com/office/drawing/2014/main" id="{E5071EB7-0074-8CD8-4BEE-EBE3B00D09ED}"/>
              </a:ext>
            </a:extLst>
          </p:cNvPr>
          <p:cNvSpPr txBox="1">
            <a:spLocks/>
          </p:cNvSpPr>
          <p:nvPr/>
        </p:nvSpPr>
        <p:spPr>
          <a:xfrm>
            <a:off x="3389364" y="4105073"/>
            <a:ext cx="5244094" cy="927370"/>
          </a:xfrm>
          <a:prstGeom prst="rect">
            <a:avLst/>
          </a:prstGeom>
        </p:spPr>
        <p:txBody>
          <a:bodyPr vert="horz" lIns="0" tIns="0" rIns="0" bIns="0" rtlCol="0" anchor="t" anchorCtr="0">
            <a:normAutofit fontScale="97500"/>
          </a:bodyPr>
          <a:lstStyle>
            <a:lvl1pPr algn="l" defTabSz="914400" rtl="0" eaLnBrk="1" latinLnBrk="0" hangingPunct="1">
              <a:lnSpc>
                <a:spcPct val="100000"/>
              </a:lnSpc>
              <a:spcBef>
                <a:spcPct val="0"/>
              </a:spcBef>
              <a:buNone/>
              <a:defRPr sz="2250" kern="1200">
                <a:solidFill>
                  <a:schemeClr val="bg1"/>
                </a:solidFill>
                <a:latin typeface="+mj-lt"/>
                <a:ea typeface="+mj-ea"/>
                <a:cs typeface="+mj-cs"/>
              </a:defRPr>
            </a:lvl1pPr>
          </a:lstStyle>
          <a:p>
            <a:r>
              <a:rPr lang="nl-NL" sz="1100" dirty="0" err="1">
                <a:solidFill>
                  <a:schemeClr val="tx1"/>
                </a:solidFill>
              </a:rPr>
              <a:t>Entities</a:t>
            </a:r>
            <a:r>
              <a:rPr lang="nl-NL" sz="1100" dirty="0">
                <a:solidFill>
                  <a:schemeClr val="tx1"/>
                </a:solidFill>
              </a:rPr>
              <a:t> in </a:t>
            </a:r>
            <a:r>
              <a:rPr lang="nl-NL" sz="1100" dirty="0" err="1">
                <a:solidFill>
                  <a:schemeClr val="tx1"/>
                </a:solidFill>
              </a:rPr>
              <a:t>the</a:t>
            </a:r>
            <a:r>
              <a:rPr lang="nl-NL" sz="1100" dirty="0">
                <a:solidFill>
                  <a:schemeClr val="tx1"/>
                </a:solidFill>
              </a:rPr>
              <a:t> list are reporting </a:t>
            </a:r>
            <a:r>
              <a:rPr lang="nl-NL" sz="1100" dirty="0" err="1">
                <a:solidFill>
                  <a:schemeClr val="tx1"/>
                </a:solidFill>
              </a:rPr>
              <a:t>agents</a:t>
            </a:r>
            <a:r>
              <a:rPr lang="nl-NL" sz="1100" dirty="0">
                <a:solidFill>
                  <a:schemeClr val="tx1"/>
                </a:solidFill>
              </a:rPr>
              <a:t> – </a:t>
            </a:r>
            <a:r>
              <a:rPr lang="nl-NL" sz="1100" dirty="0" err="1">
                <a:solidFill>
                  <a:schemeClr val="tx1"/>
                </a:solidFill>
              </a:rPr>
              <a:t>determined</a:t>
            </a:r>
            <a:r>
              <a:rPr lang="nl-NL" sz="1100" dirty="0">
                <a:solidFill>
                  <a:schemeClr val="tx1"/>
                </a:solidFill>
              </a:rPr>
              <a:t> by </a:t>
            </a:r>
            <a:r>
              <a:rPr lang="nl-NL" sz="1100" dirty="0" err="1">
                <a:solidFill>
                  <a:schemeClr val="tx1"/>
                </a:solidFill>
              </a:rPr>
              <a:t>several</a:t>
            </a:r>
            <a:r>
              <a:rPr lang="nl-NL" sz="1100" dirty="0">
                <a:solidFill>
                  <a:schemeClr val="tx1"/>
                </a:solidFill>
              </a:rPr>
              <a:t> teams at DNB.</a:t>
            </a:r>
            <a:br>
              <a:rPr lang="nl-NL" sz="2100" dirty="0"/>
            </a:br>
            <a:endParaRPr lang="nl-NL" sz="2100" dirty="0"/>
          </a:p>
        </p:txBody>
      </p:sp>
    </p:spTree>
    <p:custDataLst>
      <p:custData r:id="rId1"/>
      <p:custData r:id="rId2"/>
    </p:custDataLst>
    <p:extLst>
      <p:ext uri="{BB962C8B-B14F-4D97-AF65-F5344CB8AC3E}">
        <p14:creationId xmlns:p14="http://schemas.microsoft.com/office/powerpoint/2010/main" val="3809965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C4905-8EF3-B678-9A8C-A4D4097B87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317237-E234-B3D0-5CA0-265BFF8F8EA3}"/>
              </a:ext>
            </a:extLst>
          </p:cNvPr>
          <p:cNvSpPr>
            <a:spLocks noGrp="1"/>
          </p:cNvSpPr>
          <p:nvPr>
            <p:ph type="title"/>
          </p:nvPr>
        </p:nvSpPr>
        <p:spPr/>
        <p:txBody>
          <a:bodyPr/>
          <a:lstStyle/>
          <a:p>
            <a:r>
              <a:rPr lang="nl-NL" dirty="0" err="1"/>
              <a:t>Reason</a:t>
            </a:r>
            <a:r>
              <a:rPr lang="nl-NL" dirty="0"/>
              <a:t> </a:t>
            </a:r>
            <a:r>
              <a:rPr lang="nl-NL" dirty="0" err="1"/>
              <a:t>for</a:t>
            </a:r>
            <a:r>
              <a:rPr lang="nl-NL" dirty="0"/>
              <a:t> </a:t>
            </a:r>
            <a:r>
              <a:rPr lang="nl-NL" dirty="0" err="1"/>
              <a:t>possible</a:t>
            </a:r>
            <a:r>
              <a:rPr lang="nl-NL" dirty="0"/>
              <a:t> </a:t>
            </a:r>
            <a:r>
              <a:rPr lang="nl-NL" dirty="0" err="1"/>
              <a:t>differences</a:t>
            </a:r>
            <a:r>
              <a:rPr lang="nl-NL" dirty="0"/>
              <a:t> – e.g. </a:t>
            </a:r>
            <a:r>
              <a:rPr lang="nl-NL" dirty="0" err="1"/>
              <a:t>based</a:t>
            </a:r>
            <a:r>
              <a:rPr lang="nl-NL" dirty="0"/>
              <a:t> on SBI</a:t>
            </a:r>
          </a:p>
        </p:txBody>
      </p:sp>
      <p:sp>
        <p:nvSpPr>
          <p:cNvPr id="3" name="Slide Number Placeholder 2">
            <a:extLst>
              <a:ext uri="{FF2B5EF4-FFF2-40B4-BE49-F238E27FC236}">
                <a16:creationId xmlns:a16="http://schemas.microsoft.com/office/drawing/2014/main" id="{4BEFC878-7C67-C039-31BA-CAEF30130D31}"/>
              </a:ext>
            </a:extLst>
          </p:cNvPr>
          <p:cNvSpPr>
            <a:spLocks noGrp="1"/>
          </p:cNvSpPr>
          <p:nvPr>
            <p:ph type="sldNum" sz="quarter" idx="10"/>
          </p:nvPr>
        </p:nvSpPr>
        <p:spPr/>
        <p:txBody>
          <a:bodyPr/>
          <a:lstStyle/>
          <a:p>
            <a:fld id="{A57ACD69-77E0-4B27-BE9A-0E1A45A60CED}" type="slidenum">
              <a:rPr lang="en-US" smtClean="0"/>
              <a:pPr/>
              <a:t>14</a:t>
            </a:fld>
            <a:endParaRPr lang="en-GB" dirty="0"/>
          </a:p>
        </p:txBody>
      </p:sp>
      <p:sp>
        <p:nvSpPr>
          <p:cNvPr id="4" name="Content Placeholder 3">
            <a:extLst>
              <a:ext uri="{FF2B5EF4-FFF2-40B4-BE49-F238E27FC236}">
                <a16:creationId xmlns:a16="http://schemas.microsoft.com/office/drawing/2014/main" id="{1964CD00-3008-635D-F48F-3C4AC6375021}"/>
              </a:ext>
            </a:extLst>
          </p:cNvPr>
          <p:cNvSpPr>
            <a:spLocks noGrp="1"/>
          </p:cNvSpPr>
          <p:nvPr>
            <p:ph sz="quarter" idx="15"/>
          </p:nvPr>
        </p:nvSpPr>
        <p:spPr/>
        <p:txBody>
          <a:bodyPr/>
          <a:lstStyle/>
          <a:p>
            <a:endParaRPr lang="en-US" noProof="0" dirty="0"/>
          </a:p>
          <a:p>
            <a:endParaRPr lang="nl-NL" dirty="0"/>
          </a:p>
          <a:p>
            <a:endParaRPr lang="nl-NL" noProof="0" dirty="0"/>
          </a:p>
        </p:txBody>
      </p:sp>
      <p:pic>
        <p:nvPicPr>
          <p:cNvPr id="6" name="Picture 5">
            <a:extLst>
              <a:ext uri="{FF2B5EF4-FFF2-40B4-BE49-F238E27FC236}">
                <a16:creationId xmlns:a16="http://schemas.microsoft.com/office/drawing/2014/main" id="{67441661-3C8F-89BC-1F05-F584C651E876}"/>
              </a:ext>
            </a:extLst>
          </p:cNvPr>
          <p:cNvPicPr>
            <a:picLocks noChangeAspect="1"/>
          </p:cNvPicPr>
          <p:nvPr/>
        </p:nvPicPr>
        <p:blipFill>
          <a:blip r:embed="rId4"/>
          <a:stretch>
            <a:fillRect/>
          </a:stretch>
        </p:blipFill>
        <p:spPr>
          <a:xfrm>
            <a:off x="5159827" y="971325"/>
            <a:ext cx="3857625" cy="2571750"/>
          </a:xfrm>
          <a:prstGeom prst="rect">
            <a:avLst/>
          </a:prstGeom>
        </p:spPr>
      </p:pic>
      <p:sp>
        <p:nvSpPr>
          <p:cNvPr id="7" name="TextBox 6">
            <a:extLst>
              <a:ext uri="{FF2B5EF4-FFF2-40B4-BE49-F238E27FC236}">
                <a16:creationId xmlns:a16="http://schemas.microsoft.com/office/drawing/2014/main" id="{A85F9F20-68E9-F00A-3B60-AD2FFD1D50E1}"/>
              </a:ext>
            </a:extLst>
          </p:cNvPr>
          <p:cNvSpPr txBox="1"/>
          <p:nvPr/>
        </p:nvSpPr>
        <p:spPr>
          <a:xfrm>
            <a:off x="505922" y="971325"/>
            <a:ext cx="5331881" cy="3323987"/>
          </a:xfrm>
          <a:prstGeom prst="rect">
            <a:avLst/>
          </a:prstGeom>
          <a:noFill/>
        </p:spPr>
        <p:txBody>
          <a:bodyPr wrap="square" rtlCol="0">
            <a:spAutoFit/>
          </a:bodyPr>
          <a:lstStyle/>
          <a:p>
            <a:pPr marL="285750" indent="-285750">
              <a:buFont typeface="Arial" panose="020B0604020202020204" pitchFamily="34" charset="0"/>
              <a:buChar char="•"/>
            </a:pPr>
            <a:r>
              <a:rPr lang="en-US" sz="1400" dirty="0"/>
              <a:t>DNB teams do not automatically follow the SBI (</a:t>
            </a:r>
            <a:r>
              <a:rPr lang="en-US" sz="1400" dirty="0" err="1"/>
              <a:t>Standaard</a:t>
            </a:r>
            <a:r>
              <a:rPr lang="en-US" sz="1400" dirty="0"/>
              <a:t> </a:t>
            </a:r>
            <a:r>
              <a:rPr lang="en-US" sz="1400" dirty="0" err="1"/>
              <a:t>Bedrijfsindeling</a:t>
            </a:r>
            <a:r>
              <a:rPr lang="en-US" sz="1400" dirty="0"/>
              <a:t>) code from </a:t>
            </a:r>
            <a:r>
              <a:rPr lang="en-US" sz="1400" dirty="0" err="1"/>
              <a:t>KvK</a:t>
            </a:r>
            <a:r>
              <a:rPr lang="en-US" sz="1400" dirty="0"/>
              <a:t> as it is seen as unreliable at certain instances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Sector classification is based on register information, complemented with experts’ judgement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BSI &amp; MIR (&amp; AnaCredit) colleagues responsible for S.122 (e.g. “banks”) classification. </a:t>
            </a:r>
          </a:p>
          <a:p>
            <a:pPr marL="285750" indent="-285750">
              <a:buFont typeface="Arial" panose="020B0604020202020204" pitchFamily="34" charset="0"/>
              <a:buChar char="•"/>
            </a:pPr>
            <a:endParaRPr lang="en-US" sz="1400" dirty="0">
              <a:hlinkClick r:id="rId5"/>
            </a:endParaRPr>
          </a:p>
          <a:p>
            <a:pPr marL="285750" indent="-285750">
              <a:buFont typeface="Arial" panose="020B0604020202020204" pitchFamily="34" charset="0"/>
              <a:buChar char="•"/>
            </a:pPr>
            <a:r>
              <a:rPr lang="en-US" sz="1400" dirty="0">
                <a:hlinkClick r:id="rId5"/>
              </a:rPr>
              <a:t>monrap@dnb.nl</a:t>
            </a:r>
            <a:r>
              <a:rPr lang="en-US" sz="1400" dirty="0"/>
              <a:t> first point of contact for differences between the list as published by DNB and banks’ own systems – but we need to liaise with other teams within DNB and the CBS.  </a:t>
            </a:r>
          </a:p>
          <a:p>
            <a:pPr marL="285750" indent="-285750">
              <a:buFont typeface="Arial" panose="020B0604020202020204" pitchFamily="34" charset="0"/>
              <a:buChar char="•"/>
            </a:pPr>
            <a:endParaRPr lang="en-NL" sz="1400" dirty="0"/>
          </a:p>
        </p:txBody>
      </p:sp>
    </p:spTree>
    <p:custDataLst>
      <p:custData r:id="rId1"/>
      <p:custData r:id="rId2"/>
    </p:custDataLst>
    <p:extLst>
      <p:ext uri="{BB962C8B-B14F-4D97-AF65-F5344CB8AC3E}">
        <p14:creationId xmlns:p14="http://schemas.microsoft.com/office/powerpoint/2010/main" val="1903241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49FA28-C11A-65FC-C033-C75FA56E7556}"/>
              </a:ext>
            </a:extLst>
          </p:cNvPr>
          <p:cNvSpPr>
            <a:spLocks noGrp="1"/>
          </p:cNvSpPr>
          <p:nvPr>
            <p:ph type="body" sz="quarter" idx="10"/>
          </p:nvPr>
        </p:nvSpPr>
        <p:spPr>
          <a:xfrm>
            <a:off x="3504174" y="1279532"/>
            <a:ext cx="2135651" cy="768625"/>
          </a:xfrm>
        </p:spPr>
        <p:txBody>
          <a:bodyPr/>
          <a:lstStyle/>
          <a:p>
            <a:r>
              <a:rPr lang="en-US" dirty="0"/>
              <a:t>Questions?</a:t>
            </a:r>
            <a:endParaRPr lang="en-NL" dirty="0"/>
          </a:p>
        </p:txBody>
      </p:sp>
    </p:spTree>
    <p:extLst>
      <p:ext uri="{BB962C8B-B14F-4D97-AF65-F5344CB8AC3E}">
        <p14:creationId xmlns:p14="http://schemas.microsoft.com/office/powerpoint/2010/main" val="1788360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BD05F-556B-5C79-5A98-B87DE673DA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BF505C-F1F9-D2F0-5DD7-F3D71E25F090}"/>
              </a:ext>
            </a:extLst>
          </p:cNvPr>
          <p:cNvSpPr>
            <a:spLocks noGrp="1"/>
          </p:cNvSpPr>
          <p:nvPr>
            <p:ph type="title"/>
          </p:nvPr>
        </p:nvSpPr>
        <p:spPr/>
        <p:txBody>
          <a:bodyPr/>
          <a:lstStyle/>
          <a:p>
            <a:r>
              <a:rPr lang="en-US" dirty="0"/>
              <a:t>Q&amp;A with the sector</a:t>
            </a:r>
            <a:endParaRPr lang="nl-NL" dirty="0"/>
          </a:p>
        </p:txBody>
      </p:sp>
      <p:sp>
        <p:nvSpPr>
          <p:cNvPr id="3" name="Slide Number Placeholder 2">
            <a:extLst>
              <a:ext uri="{FF2B5EF4-FFF2-40B4-BE49-F238E27FC236}">
                <a16:creationId xmlns:a16="http://schemas.microsoft.com/office/drawing/2014/main" id="{7C17170D-6785-5A0E-EEAD-C01CF6E0904F}"/>
              </a:ext>
            </a:extLst>
          </p:cNvPr>
          <p:cNvSpPr>
            <a:spLocks noGrp="1"/>
          </p:cNvSpPr>
          <p:nvPr>
            <p:ph type="sldNum" sz="quarter" idx="10"/>
          </p:nvPr>
        </p:nvSpPr>
        <p:spPr/>
        <p:txBody>
          <a:bodyPr/>
          <a:lstStyle/>
          <a:p>
            <a:fld id="{A57ACD69-77E0-4B27-BE9A-0E1A45A60CED}" type="slidenum">
              <a:rPr lang="en-US" smtClean="0"/>
              <a:pPr/>
              <a:t>16</a:t>
            </a:fld>
            <a:endParaRPr lang="en-GB" dirty="0"/>
          </a:p>
        </p:txBody>
      </p:sp>
      <p:sp>
        <p:nvSpPr>
          <p:cNvPr id="4" name="Content Placeholder 3">
            <a:extLst>
              <a:ext uri="{FF2B5EF4-FFF2-40B4-BE49-F238E27FC236}">
                <a16:creationId xmlns:a16="http://schemas.microsoft.com/office/drawing/2014/main" id="{1D8BA883-9862-96E6-E064-317388A4E8D7}"/>
              </a:ext>
            </a:extLst>
          </p:cNvPr>
          <p:cNvSpPr>
            <a:spLocks noGrp="1"/>
          </p:cNvSpPr>
          <p:nvPr>
            <p:ph sz="quarter" idx="15"/>
          </p:nvPr>
        </p:nvSpPr>
        <p:spPr/>
        <p:txBody>
          <a:bodyPr/>
          <a:lstStyle/>
          <a:p>
            <a:endParaRPr lang="en-US" noProof="0" dirty="0"/>
          </a:p>
          <a:p>
            <a:endParaRPr lang="nl-NL" dirty="0"/>
          </a:p>
          <a:p>
            <a:endParaRPr lang="nl-NL" noProof="0" dirty="0"/>
          </a:p>
        </p:txBody>
      </p:sp>
      <p:sp>
        <p:nvSpPr>
          <p:cNvPr id="7" name="TextBox 6">
            <a:extLst>
              <a:ext uri="{FF2B5EF4-FFF2-40B4-BE49-F238E27FC236}">
                <a16:creationId xmlns:a16="http://schemas.microsoft.com/office/drawing/2014/main" id="{D4DA2E16-E08E-CFCF-1359-C00E11B286D3}"/>
              </a:ext>
            </a:extLst>
          </p:cNvPr>
          <p:cNvSpPr txBox="1"/>
          <p:nvPr/>
        </p:nvSpPr>
        <p:spPr>
          <a:xfrm>
            <a:off x="375294" y="1007985"/>
            <a:ext cx="8489636" cy="2893100"/>
          </a:xfrm>
          <a:prstGeom prst="rect">
            <a:avLst/>
          </a:prstGeom>
          <a:noFill/>
        </p:spPr>
        <p:txBody>
          <a:bodyPr wrap="square" lIns="91440" tIns="45720" rIns="91440" bIns="45720" rtlCol="0" anchor="t">
            <a:spAutoFit/>
          </a:bodyPr>
          <a:lstStyle/>
          <a:p>
            <a:r>
              <a:rPr lang="en-US" sz="1400" b="1" dirty="0"/>
              <a:t>Q</a:t>
            </a:r>
            <a:r>
              <a:rPr lang="en-US" sz="1400"/>
              <a:t>: When will the next Working Group on Monetary Statistical Reporting (WG MSR) meeting take place?</a:t>
            </a:r>
            <a:endParaRPr lang="nl-NL" sz="1400"/>
          </a:p>
          <a:p>
            <a:r>
              <a:rPr lang="en-US" sz="1400" b="1" dirty="0"/>
              <a:t>A</a:t>
            </a:r>
            <a:r>
              <a:rPr lang="en-US" sz="1400" dirty="0"/>
              <a:t>: DNB is currently liaising with the Nederlandse Vereniging van Banken (NVB) how to best resume these meetings. Pending the outcome, DNB has decided to </a:t>
            </a:r>
            <a:r>
              <a:rPr lang="en-US" sz="1400"/>
              <a:t>organize</a:t>
            </a:r>
            <a:r>
              <a:rPr lang="en-US" sz="1400" dirty="0"/>
              <a:t> this ad-hoc digital meeting to provide further clarification on the taxonomy changes and to discuss the latest updates to the Monetary Reporting Manual.</a:t>
            </a:r>
          </a:p>
          <a:p>
            <a:endParaRPr lang="en-US" sz="1400" dirty="0"/>
          </a:p>
          <a:p>
            <a:r>
              <a:rPr lang="en-US" sz="1400" b="1" dirty="0"/>
              <a:t>Q</a:t>
            </a:r>
            <a:r>
              <a:rPr lang="en-US" sz="1400" dirty="0"/>
              <a:t>: Where can we find the assertions for the BSI and MIR taxonomies?</a:t>
            </a:r>
            <a:endParaRPr lang="nl-NL" sz="1400" dirty="0"/>
          </a:p>
          <a:p>
            <a:r>
              <a:rPr lang="en-US" sz="1400" b="1" dirty="0"/>
              <a:t>A</a:t>
            </a:r>
            <a:r>
              <a:rPr lang="en-US" sz="1400" dirty="0"/>
              <a:t>: The assertions can be found in the </a:t>
            </a:r>
            <a:r>
              <a:rPr lang="en-US" sz="1400" u="sng" dirty="0">
                <a:hlinkClick r:id="rId4"/>
              </a:rPr>
              <a:t>DNB DPM Dictionary and Annotated Templates BSI 2.3.0</a:t>
            </a:r>
            <a:r>
              <a:rPr lang="en-US" sz="1400" dirty="0"/>
              <a:t> and </a:t>
            </a:r>
            <a:r>
              <a:rPr lang="en-US" sz="1400" u="sng" dirty="0">
                <a:hlinkClick r:id="rId5"/>
              </a:rPr>
              <a:t>DNB MIR DPM Dictionary and Annotated Templates 1.2.0</a:t>
            </a:r>
            <a:r>
              <a:rPr lang="en-US" sz="1400" dirty="0"/>
              <a:t>. DNB has also published a file listing all changes to the </a:t>
            </a:r>
            <a:r>
              <a:rPr lang="en-US" sz="1400" u="sng" dirty="0">
                <a:hlinkClick r:id="rId6"/>
              </a:rPr>
              <a:t>BSI taxonomy</a:t>
            </a:r>
            <a:r>
              <a:rPr lang="en-US" sz="1400" dirty="0"/>
              <a:t>. </a:t>
            </a:r>
            <a:r>
              <a:rPr lang="nl-NL" sz="1400" dirty="0"/>
              <a:t>No equivalent file has been </a:t>
            </a:r>
            <a:r>
              <a:rPr lang="nl-NL" sz="1400"/>
              <a:t>published</a:t>
            </a:r>
            <a:r>
              <a:rPr lang="nl-NL" sz="1400" dirty="0"/>
              <a:t> </a:t>
            </a:r>
            <a:r>
              <a:rPr lang="nl-NL" sz="1400"/>
              <a:t>for</a:t>
            </a:r>
            <a:r>
              <a:rPr lang="nl-NL" sz="1400" dirty="0"/>
              <a:t> </a:t>
            </a:r>
            <a:r>
              <a:rPr lang="nl-NL" sz="1400"/>
              <a:t>the</a:t>
            </a:r>
            <a:r>
              <a:rPr lang="nl-NL" sz="1400" dirty="0"/>
              <a:t> MIR </a:t>
            </a:r>
            <a:r>
              <a:rPr lang="nl-NL" sz="1400"/>
              <a:t>taxonomy</a:t>
            </a:r>
            <a:r>
              <a:rPr lang="nl-NL" sz="1400" dirty="0"/>
              <a:t>, as </a:t>
            </a:r>
            <a:r>
              <a:rPr lang="nl-NL" sz="1400"/>
              <a:t>the</a:t>
            </a:r>
            <a:r>
              <a:rPr lang="nl-NL" sz="1400" dirty="0"/>
              <a:t> </a:t>
            </a:r>
            <a:r>
              <a:rPr lang="nl-NL" sz="1400"/>
              <a:t>only</a:t>
            </a:r>
            <a:r>
              <a:rPr lang="nl-NL" sz="1400" dirty="0"/>
              <a:t> change concerns </a:t>
            </a:r>
            <a:r>
              <a:rPr lang="nl-NL" sz="1400"/>
              <a:t>the</a:t>
            </a:r>
            <a:r>
              <a:rPr lang="nl-NL" sz="1400" dirty="0"/>
              <a:t> </a:t>
            </a:r>
            <a:r>
              <a:rPr lang="nl-NL" sz="1400"/>
              <a:t>introduction</a:t>
            </a:r>
            <a:r>
              <a:rPr lang="nl-NL" sz="1400" dirty="0"/>
              <a:t> of </a:t>
            </a:r>
            <a:r>
              <a:rPr lang="nl-NL" sz="1400"/>
              <a:t>xBRL</a:t>
            </a:r>
            <a:r>
              <a:rPr lang="nl-NL" sz="1400" dirty="0"/>
              <a:t>-CSV </a:t>
            </a:r>
            <a:r>
              <a:rPr lang="nl-NL" sz="1400"/>
              <a:t>submission</a:t>
            </a:r>
            <a:r>
              <a:rPr lang="nl-NL" sz="1400" dirty="0"/>
              <a:t>.</a:t>
            </a:r>
          </a:p>
          <a:p>
            <a:endParaRPr lang="en-NL" sz="1400" dirty="0"/>
          </a:p>
        </p:txBody>
      </p:sp>
    </p:spTree>
    <p:custDataLst>
      <p:custData r:id="rId1"/>
      <p:custData r:id="rId2"/>
    </p:custDataLst>
    <p:extLst>
      <p:ext uri="{BB962C8B-B14F-4D97-AF65-F5344CB8AC3E}">
        <p14:creationId xmlns:p14="http://schemas.microsoft.com/office/powerpoint/2010/main" val="3359660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20F8F-3A70-AE2F-648C-D842422DD9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203856-59C4-F303-E1A8-AFD8AEDC992E}"/>
              </a:ext>
            </a:extLst>
          </p:cNvPr>
          <p:cNvSpPr>
            <a:spLocks noGrp="1"/>
          </p:cNvSpPr>
          <p:nvPr>
            <p:ph type="title"/>
          </p:nvPr>
        </p:nvSpPr>
        <p:spPr/>
        <p:txBody>
          <a:bodyPr/>
          <a:lstStyle/>
          <a:p>
            <a:r>
              <a:rPr lang="en-US" dirty="0"/>
              <a:t>Q&amp;A with the sector</a:t>
            </a:r>
            <a:endParaRPr lang="nl-NL" dirty="0"/>
          </a:p>
        </p:txBody>
      </p:sp>
      <p:sp>
        <p:nvSpPr>
          <p:cNvPr id="3" name="Slide Number Placeholder 2">
            <a:extLst>
              <a:ext uri="{FF2B5EF4-FFF2-40B4-BE49-F238E27FC236}">
                <a16:creationId xmlns:a16="http://schemas.microsoft.com/office/drawing/2014/main" id="{301D2D1A-E44F-D704-F059-18A488EDE5FA}"/>
              </a:ext>
            </a:extLst>
          </p:cNvPr>
          <p:cNvSpPr>
            <a:spLocks noGrp="1"/>
          </p:cNvSpPr>
          <p:nvPr>
            <p:ph type="sldNum" sz="quarter" idx="10"/>
          </p:nvPr>
        </p:nvSpPr>
        <p:spPr/>
        <p:txBody>
          <a:bodyPr/>
          <a:lstStyle/>
          <a:p>
            <a:fld id="{A57ACD69-77E0-4B27-BE9A-0E1A45A60CED}" type="slidenum">
              <a:rPr lang="en-US" smtClean="0"/>
              <a:pPr/>
              <a:t>17</a:t>
            </a:fld>
            <a:endParaRPr lang="en-GB" dirty="0"/>
          </a:p>
        </p:txBody>
      </p:sp>
      <p:sp>
        <p:nvSpPr>
          <p:cNvPr id="4" name="Content Placeholder 3">
            <a:extLst>
              <a:ext uri="{FF2B5EF4-FFF2-40B4-BE49-F238E27FC236}">
                <a16:creationId xmlns:a16="http://schemas.microsoft.com/office/drawing/2014/main" id="{88270310-ECF5-8F83-3AAF-0A4D6AD47DA5}"/>
              </a:ext>
            </a:extLst>
          </p:cNvPr>
          <p:cNvSpPr>
            <a:spLocks noGrp="1"/>
          </p:cNvSpPr>
          <p:nvPr>
            <p:ph sz="quarter" idx="15"/>
          </p:nvPr>
        </p:nvSpPr>
        <p:spPr/>
        <p:txBody>
          <a:bodyPr/>
          <a:lstStyle/>
          <a:p>
            <a:endParaRPr lang="en-US" noProof="0" dirty="0"/>
          </a:p>
          <a:p>
            <a:endParaRPr lang="nl-NL" dirty="0"/>
          </a:p>
          <a:p>
            <a:endParaRPr lang="nl-NL" noProof="0" dirty="0"/>
          </a:p>
        </p:txBody>
      </p:sp>
      <p:sp>
        <p:nvSpPr>
          <p:cNvPr id="7" name="TextBox 6">
            <a:extLst>
              <a:ext uri="{FF2B5EF4-FFF2-40B4-BE49-F238E27FC236}">
                <a16:creationId xmlns:a16="http://schemas.microsoft.com/office/drawing/2014/main" id="{7CEA33F5-CBE9-262B-4CF0-981339802FF0}"/>
              </a:ext>
            </a:extLst>
          </p:cNvPr>
          <p:cNvSpPr txBox="1"/>
          <p:nvPr/>
        </p:nvSpPr>
        <p:spPr>
          <a:xfrm>
            <a:off x="375294" y="1007985"/>
            <a:ext cx="8489636" cy="3908762"/>
          </a:xfrm>
          <a:prstGeom prst="rect">
            <a:avLst/>
          </a:prstGeom>
          <a:noFill/>
        </p:spPr>
        <p:txBody>
          <a:bodyPr wrap="square" lIns="91440" tIns="45720" rIns="91440" bIns="45720" rtlCol="0" anchor="t">
            <a:spAutoFit/>
          </a:bodyPr>
          <a:lstStyle/>
          <a:p>
            <a:r>
              <a:rPr lang="en-US" sz="1400" b="1" dirty="0"/>
              <a:t>Q</a:t>
            </a:r>
            <a:r>
              <a:rPr lang="en-US" sz="1400" dirty="0"/>
              <a:t>: A new section on reclassifications has been added to the Monetary Reporting Manual. Can you provide more information on how reclassifications should be handled in practice?</a:t>
            </a:r>
            <a:endParaRPr lang="nl-NL" sz="1400" dirty="0"/>
          </a:p>
          <a:p>
            <a:pPr fontAlgn="t">
              <a:lnSpc>
                <a:spcPts val="1500"/>
              </a:lnSpc>
            </a:pPr>
            <a:r>
              <a:rPr lang="en-US" sz="1400" b="1" dirty="0"/>
              <a:t>A</a:t>
            </a:r>
            <a:r>
              <a:rPr lang="en-US" sz="1400" dirty="0"/>
              <a:t>: DNB requests reporting agents to notify DNB in advance when they think a </a:t>
            </a:r>
            <a:r>
              <a:rPr lang="en-US" sz="1400"/>
              <a:t>reclassification is required. This should include information on the </a:t>
            </a:r>
            <a:r>
              <a:rPr lang="en-US" sz="1400" dirty="0"/>
              <a:t>reclassification, such as the instrument categories, counterparty information and amounts involved. </a:t>
            </a:r>
            <a:endParaRPr lang="nl-NL" sz="1400" dirty="0"/>
          </a:p>
          <a:p>
            <a:pPr>
              <a:lnSpc>
                <a:spcPts val="1500"/>
              </a:lnSpc>
            </a:pPr>
            <a:r>
              <a:rPr lang="nl-NL" sz="1400"/>
              <a:t>DNB will assess the impact of the </a:t>
            </a:r>
            <a:r>
              <a:rPr lang="nl-NL" sz="1400" dirty="0"/>
              <a:t>reclassification and inform the reporting agent whether the reclassification should be reported by submitting the same reference period twice. The first submission must exclude the reclassifications. The second submission must include the reclassifications. The difference between the first and second submission must exclusively reflect the reclassifications occurring in the reference period. DNB will also inform the reporting agent whether revisions to earlier reporting periods are required in order to implement the reclassification in an earlier reference period, for example the December reporting period.</a:t>
            </a:r>
            <a:endParaRPr lang="nl-NL" sz="1400">
              <a:ea typeface="Verdana"/>
            </a:endParaRPr>
          </a:p>
          <a:p>
            <a:pPr fontAlgn="t">
              <a:lnSpc>
                <a:spcPts val="1500"/>
              </a:lnSpc>
              <a:buNone/>
            </a:pPr>
            <a:endParaRPr lang="nl-NL" sz="1400" dirty="0"/>
          </a:p>
          <a:p>
            <a:r>
              <a:rPr lang="en-US" sz="1400" b="1" dirty="0"/>
              <a:t>Q</a:t>
            </a:r>
            <a:r>
              <a:rPr lang="en-US" sz="1400" dirty="0"/>
              <a:t>: What is DLR (</a:t>
            </a:r>
            <a:r>
              <a:rPr lang="en-US" sz="1400" dirty="0" err="1"/>
              <a:t>Digitaal</a:t>
            </a:r>
            <a:r>
              <a:rPr lang="en-US" sz="1400" dirty="0"/>
              <a:t> </a:t>
            </a:r>
            <a:r>
              <a:rPr lang="en-US" sz="1400" dirty="0" err="1"/>
              <a:t>Loket</a:t>
            </a:r>
            <a:r>
              <a:rPr lang="en-US" sz="1400" dirty="0"/>
              <a:t> </a:t>
            </a:r>
            <a:r>
              <a:rPr lang="en-US" sz="1400" dirty="0" err="1"/>
              <a:t>Rapportages</a:t>
            </a:r>
            <a:r>
              <a:rPr lang="en-US" sz="1400" dirty="0"/>
              <a:t>)?</a:t>
            </a:r>
            <a:endParaRPr lang="nl-NL" sz="1400" dirty="0"/>
          </a:p>
          <a:p>
            <a:r>
              <a:rPr lang="en-US" sz="1400" b="1" dirty="0"/>
              <a:t>A</a:t>
            </a:r>
            <a:r>
              <a:rPr lang="en-US" sz="1400" dirty="0"/>
              <a:t>: DLR or </a:t>
            </a:r>
            <a:r>
              <a:rPr lang="en-US" sz="1400" u="sng" dirty="0">
                <a:hlinkClick r:id="rId4"/>
              </a:rPr>
              <a:t>Reporting Service</a:t>
            </a:r>
            <a:r>
              <a:rPr lang="en-US" sz="1400" dirty="0"/>
              <a:t> is DNB's reporting portal used by reporting agents to submit statistical and supervisory reports to DNB.</a:t>
            </a:r>
            <a:endParaRPr lang="nl-NL" sz="1400" dirty="0"/>
          </a:p>
          <a:p>
            <a:endParaRPr lang="nl-NL" sz="1400" dirty="0"/>
          </a:p>
          <a:p>
            <a:endParaRPr lang="en-NL" sz="1400" dirty="0"/>
          </a:p>
        </p:txBody>
      </p:sp>
    </p:spTree>
    <p:custDataLst>
      <p:custData r:id="rId1"/>
      <p:custData r:id="rId2"/>
    </p:custDataLst>
    <p:extLst>
      <p:ext uri="{BB962C8B-B14F-4D97-AF65-F5344CB8AC3E}">
        <p14:creationId xmlns:p14="http://schemas.microsoft.com/office/powerpoint/2010/main" val="1587641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0485B-D17B-E3A0-3751-A561E3CEC2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4EDEC0-14F3-1483-ADBA-7129CE013808}"/>
              </a:ext>
            </a:extLst>
          </p:cNvPr>
          <p:cNvSpPr>
            <a:spLocks noGrp="1"/>
          </p:cNvSpPr>
          <p:nvPr>
            <p:ph type="title"/>
          </p:nvPr>
        </p:nvSpPr>
        <p:spPr/>
        <p:txBody>
          <a:bodyPr/>
          <a:lstStyle/>
          <a:p>
            <a:r>
              <a:rPr lang="en-US" dirty="0"/>
              <a:t>Q&amp;A with the sector</a:t>
            </a:r>
            <a:endParaRPr lang="nl-NL" dirty="0"/>
          </a:p>
        </p:txBody>
      </p:sp>
      <p:sp>
        <p:nvSpPr>
          <p:cNvPr id="3" name="Slide Number Placeholder 2">
            <a:extLst>
              <a:ext uri="{FF2B5EF4-FFF2-40B4-BE49-F238E27FC236}">
                <a16:creationId xmlns:a16="http://schemas.microsoft.com/office/drawing/2014/main" id="{B49DF868-7476-3609-3F81-34426E72FDB3}"/>
              </a:ext>
            </a:extLst>
          </p:cNvPr>
          <p:cNvSpPr>
            <a:spLocks noGrp="1"/>
          </p:cNvSpPr>
          <p:nvPr>
            <p:ph type="sldNum" sz="quarter" idx="10"/>
          </p:nvPr>
        </p:nvSpPr>
        <p:spPr/>
        <p:txBody>
          <a:bodyPr/>
          <a:lstStyle/>
          <a:p>
            <a:fld id="{A57ACD69-77E0-4B27-BE9A-0E1A45A60CED}" type="slidenum">
              <a:rPr lang="en-US" smtClean="0"/>
              <a:pPr/>
              <a:t>18</a:t>
            </a:fld>
            <a:endParaRPr lang="en-GB" dirty="0"/>
          </a:p>
        </p:txBody>
      </p:sp>
      <p:sp>
        <p:nvSpPr>
          <p:cNvPr id="4" name="Content Placeholder 3">
            <a:extLst>
              <a:ext uri="{FF2B5EF4-FFF2-40B4-BE49-F238E27FC236}">
                <a16:creationId xmlns:a16="http://schemas.microsoft.com/office/drawing/2014/main" id="{D9DC60CA-6678-E744-FF6E-11119689871A}"/>
              </a:ext>
            </a:extLst>
          </p:cNvPr>
          <p:cNvSpPr>
            <a:spLocks noGrp="1"/>
          </p:cNvSpPr>
          <p:nvPr>
            <p:ph sz="quarter" idx="15"/>
          </p:nvPr>
        </p:nvSpPr>
        <p:spPr/>
        <p:txBody>
          <a:bodyPr/>
          <a:lstStyle/>
          <a:p>
            <a:endParaRPr lang="en-US" noProof="0" dirty="0"/>
          </a:p>
          <a:p>
            <a:endParaRPr lang="nl-NL" dirty="0"/>
          </a:p>
          <a:p>
            <a:endParaRPr lang="nl-NL" noProof="0" dirty="0"/>
          </a:p>
        </p:txBody>
      </p:sp>
      <p:sp>
        <p:nvSpPr>
          <p:cNvPr id="7" name="TextBox 6">
            <a:extLst>
              <a:ext uri="{FF2B5EF4-FFF2-40B4-BE49-F238E27FC236}">
                <a16:creationId xmlns:a16="http://schemas.microsoft.com/office/drawing/2014/main" id="{2B6A3FE9-6C20-7A52-3982-64636372926C}"/>
              </a:ext>
            </a:extLst>
          </p:cNvPr>
          <p:cNvSpPr txBox="1"/>
          <p:nvPr/>
        </p:nvSpPr>
        <p:spPr>
          <a:xfrm>
            <a:off x="375294" y="1007985"/>
            <a:ext cx="8489636" cy="3754874"/>
          </a:xfrm>
          <a:prstGeom prst="rect">
            <a:avLst/>
          </a:prstGeom>
          <a:noFill/>
        </p:spPr>
        <p:txBody>
          <a:bodyPr wrap="square" lIns="91440" tIns="45720" rIns="91440" bIns="45720" rtlCol="0" anchor="t">
            <a:spAutoFit/>
          </a:bodyPr>
          <a:lstStyle/>
          <a:p>
            <a:r>
              <a:rPr lang="en-US" sz="1400" b="1" dirty="0">
                <a:ea typeface="Verdana"/>
              </a:rPr>
              <a:t>Q:</a:t>
            </a:r>
            <a:r>
              <a:rPr lang="en-US" sz="1400" dirty="0">
                <a:ea typeface="Verdana"/>
              </a:rPr>
              <a:t> DNB has published a list of counterparty sector classifications for statistical reporting. </a:t>
            </a:r>
            <a:r>
              <a:rPr lang="en-US" sz="1400">
                <a:ea typeface="Verdana"/>
              </a:rPr>
              <a:t>Where can we find this list?</a:t>
            </a:r>
            <a:endParaRPr lang="nl-NL" sz="1400">
              <a:ea typeface="Verdana"/>
            </a:endParaRPr>
          </a:p>
          <a:p>
            <a:r>
              <a:rPr lang="en-US" sz="1400" b="1" dirty="0">
                <a:ea typeface="Verdana"/>
              </a:rPr>
              <a:t>A:</a:t>
            </a:r>
            <a:r>
              <a:rPr lang="en-US" sz="1400" dirty="0">
                <a:ea typeface="Verdana"/>
              </a:rPr>
              <a:t> The list of counterparty sector classifications is available via DNB's </a:t>
            </a:r>
            <a:r>
              <a:rPr lang="en-US" sz="1400" u="sng" dirty="0">
                <a:ea typeface="Verdana"/>
                <a:hlinkClick r:id="rId4"/>
              </a:rPr>
              <a:t>Reporting Service</a:t>
            </a:r>
            <a:r>
              <a:rPr lang="en-US" sz="1400" dirty="0">
                <a:ea typeface="Verdana"/>
              </a:rPr>
              <a:t>. Reporting agents can access the list after logging in to the portal. Please refer to slide 12 of this PowerPoint presentation for detailed instructions on where to find it.</a:t>
            </a:r>
            <a:endParaRPr lang="nl-NL" sz="1400">
              <a:ea typeface="Verdana"/>
            </a:endParaRPr>
          </a:p>
          <a:p>
            <a:endParaRPr lang="en-US" sz="1400" b="1" dirty="0">
              <a:ea typeface="Verdana"/>
            </a:endParaRPr>
          </a:p>
          <a:p>
            <a:r>
              <a:rPr lang="en-US" sz="1400" b="1" dirty="0">
                <a:ea typeface="Verdana"/>
              </a:rPr>
              <a:t>Q:</a:t>
            </a:r>
            <a:r>
              <a:rPr lang="en-US" sz="1400" dirty="0">
                <a:ea typeface="Verdana"/>
              </a:rPr>
              <a:t> DNB publishes a list of counterparty sector classifications for statistical reporting, such as  BSI. Is this list also applicable to supervisory reporting, such as FINREP?</a:t>
            </a:r>
            <a:endParaRPr lang="nl-NL" sz="1400">
              <a:ea typeface="Verdana"/>
            </a:endParaRPr>
          </a:p>
          <a:p>
            <a:r>
              <a:rPr lang="en-US" sz="1400" b="1" dirty="0">
                <a:ea typeface="Verdana"/>
              </a:rPr>
              <a:t>A:</a:t>
            </a:r>
            <a:r>
              <a:rPr lang="en-US" sz="1400" dirty="0">
                <a:ea typeface="Verdana"/>
              </a:rPr>
              <a:t> The list of counterparty sector classifications is based on ESA 2010 (ESR 2010) and has been developed for statistical reporting purposes. This information is not intended for use in supervisory reporting, unless you are explicitly asked to use the ESA 2010 (ESR 2010) sector classification for the supervisory report, or the classification for a statistic that refers </a:t>
            </a:r>
            <a:r>
              <a:rPr lang="en-US" sz="1400">
                <a:ea typeface="Verdana"/>
              </a:rPr>
              <a:t>to it, such as the BSI Regulation. An example of this is Annex V, Part 1, paragraph </a:t>
            </a:r>
            <a:r>
              <a:rPr lang="en-US" sz="1400" dirty="0">
                <a:ea typeface="Verdana"/>
              </a:rPr>
              <a:t>42 of the Supervisory Reporting Implementing Technical Standards for banks (Implementing Regulation (EU) 2021/451).</a:t>
            </a:r>
          </a:p>
          <a:p>
            <a:endParaRPr lang="en-US" sz="1400" dirty="0">
              <a:ea typeface="Verdana"/>
            </a:endParaRPr>
          </a:p>
          <a:p>
            <a:endParaRPr lang="en-NL" sz="1400" dirty="0">
              <a:ea typeface="Verdana"/>
            </a:endParaRPr>
          </a:p>
        </p:txBody>
      </p:sp>
    </p:spTree>
    <p:custDataLst>
      <p:custData r:id="rId1"/>
      <p:custData r:id="rId2"/>
    </p:custDataLst>
    <p:extLst>
      <p:ext uri="{BB962C8B-B14F-4D97-AF65-F5344CB8AC3E}">
        <p14:creationId xmlns:p14="http://schemas.microsoft.com/office/powerpoint/2010/main" val="2291828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0BD99-4120-6334-52F9-A428045BE6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06D80B-6451-B90E-3A38-E5447677365B}"/>
              </a:ext>
            </a:extLst>
          </p:cNvPr>
          <p:cNvSpPr>
            <a:spLocks noGrp="1"/>
          </p:cNvSpPr>
          <p:nvPr>
            <p:ph type="title"/>
          </p:nvPr>
        </p:nvSpPr>
        <p:spPr/>
        <p:txBody>
          <a:bodyPr/>
          <a:lstStyle/>
          <a:p>
            <a:r>
              <a:rPr lang="en-US" dirty="0"/>
              <a:t>Q&amp;A with the sector</a:t>
            </a:r>
            <a:endParaRPr lang="nl-NL" dirty="0"/>
          </a:p>
        </p:txBody>
      </p:sp>
      <p:sp>
        <p:nvSpPr>
          <p:cNvPr id="3" name="Slide Number Placeholder 2">
            <a:extLst>
              <a:ext uri="{FF2B5EF4-FFF2-40B4-BE49-F238E27FC236}">
                <a16:creationId xmlns:a16="http://schemas.microsoft.com/office/drawing/2014/main" id="{2C7E4CBF-079C-A398-4F2D-0D81F8D445A2}"/>
              </a:ext>
            </a:extLst>
          </p:cNvPr>
          <p:cNvSpPr>
            <a:spLocks noGrp="1"/>
          </p:cNvSpPr>
          <p:nvPr>
            <p:ph type="sldNum" sz="quarter" idx="10"/>
          </p:nvPr>
        </p:nvSpPr>
        <p:spPr/>
        <p:txBody>
          <a:bodyPr/>
          <a:lstStyle/>
          <a:p>
            <a:fld id="{A57ACD69-77E0-4B27-BE9A-0E1A45A60CED}" type="slidenum">
              <a:rPr lang="en-US" smtClean="0"/>
              <a:pPr/>
              <a:t>19</a:t>
            </a:fld>
            <a:endParaRPr lang="en-GB" dirty="0"/>
          </a:p>
        </p:txBody>
      </p:sp>
      <p:sp>
        <p:nvSpPr>
          <p:cNvPr id="4" name="Content Placeholder 3">
            <a:extLst>
              <a:ext uri="{FF2B5EF4-FFF2-40B4-BE49-F238E27FC236}">
                <a16:creationId xmlns:a16="http://schemas.microsoft.com/office/drawing/2014/main" id="{B68E0269-6C8F-648A-4AF9-E3E6BDB76ABB}"/>
              </a:ext>
            </a:extLst>
          </p:cNvPr>
          <p:cNvSpPr>
            <a:spLocks noGrp="1"/>
          </p:cNvSpPr>
          <p:nvPr>
            <p:ph sz="quarter" idx="15"/>
          </p:nvPr>
        </p:nvSpPr>
        <p:spPr/>
        <p:txBody>
          <a:bodyPr/>
          <a:lstStyle/>
          <a:p>
            <a:endParaRPr lang="en-US" noProof="0" dirty="0"/>
          </a:p>
          <a:p>
            <a:endParaRPr lang="nl-NL" dirty="0"/>
          </a:p>
          <a:p>
            <a:endParaRPr lang="nl-NL" noProof="0" dirty="0"/>
          </a:p>
        </p:txBody>
      </p:sp>
      <p:sp>
        <p:nvSpPr>
          <p:cNvPr id="7" name="TextBox 6">
            <a:extLst>
              <a:ext uri="{FF2B5EF4-FFF2-40B4-BE49-F238E27FC236}">
                <a16:creationId xmlns:a16="http://schemas.microsoft.com/office/drawing/2014/main" id="{6679D8B4-F319-AE1A-4AF5-D8FAD8A9206C}"/>
              </a:ext>
            </a:extLst>
          </p:cNvPr>
          <p:cNvSpPr txBox="1"/>
          <p:nvPr/>
        </p:nvSpPr>
        <p:spPr>
          <a:xfrm>
            <a:off x="375294" y="1007985"/>
            <a:ext cx="8489636" cy="3785652"/>
          </a:xfrm>
          <a:prstGeom prst="rect">
            <a:avLst/>
          </a:prstGeom>
          <a:noFill/>
        </p:spPr>
        <p:txBody>
          <a:bodyPr wrap="square" lIns="91440" tIns="45720" rIns="91440" bIns="45720" rtlCol="0" anchor="t">
            <a:spAutoFit/>
          </a:bodyPr>
          <a:lstStyle/>
          <a:p>
            <a:r>
              <a:rPr lang="en-US" sz="1400" b="1" dirty="0"/>
              <a:t>Q:</a:t>
            </a:r>
            <a:r>
              <a:rPr lang="en-US" sz="1400" dirty="0"/>
              <a:t> Will DNB provide a mapping table between SBI codes and the sector classifications used by DNB?</a:t>
            </a:r>
            <a:endParaRPr lang="nl-NL" sz="1400" dirty="0"/>
          </a:p>
          <a:p>
            <a:r>
              <a:rPr lang="en-US" sz="1400" b="1" dirty="0"/>
              <a:t>A:</a:t>
            </a:r>
            <a:r>
              <a:rPr lang="en-US" sz="1400"/>
              <a:t> DNB does not provide a mapping table between SBI codes and the sector </a:t>
            </a:r>
            <a:r>
              <a:rPr lang="en-US" sz="1400" dirty="0"/>
              <a:t>classifications </a:t>
            </a:r>
            <a:r>
              <a:rPr lang="en-US" sz="1400"/>
              <a:t>used for statistical reporting. SBI codes do not always provide a sufficiently accurate basis for determining the appropriate statistical sector classification. </a:t>
            </a:r>
            <a:r>
              <a:rPr lang="nl-NL" sz="1400"/>
              <a:t>Therefore, a direct mapping would not be sufficiently reliable</a:t>
            </a:r>
            <a:r>
              <a:rPr lang="nl-NL" sz="1400" dirty="0"/>
              <a:t>.</a:t>
            </a:r>
          </a:p>
          <a:p>
            <a:endParaRPr lang="nl-NL" sz="1400" dirty="0"/>
          </a:p>
          <a:p>
            <a:r>
              <a:rPr lang="en-US" sz="1400" b="1" dirty="0"/>
              <a:t>Q: </a:t>
            </a:r>
            <a:r>
              <a:rPr lang="en-US" sz="1400" dirty="0"/>
              <a:t>Will the list of counterparty sector classifications will be leading in the future for statistical report of DNB?</a:t>
            </a:r>
          </a:p>
          <a:p>
            <a:pPr fontAlgn="t">
              <a:lnSpc>
                <a:spcPts val="1500"/>
              </a:lnSpc>
            </a:pPr>
            <a:r>
              <a:rPr lang="en-US" sz="1400" b="1" dirty="0"/>
              <a:t>A: </a:t>
            </a:r>
            <a:r>
              <a:rPr lang="en-US" sz="1400" dirty="0"/>
              <a:t>Yes, t</a:t>
            </a:r>
            <a:r>
              <a:rPr lang="nl-NL" sz="1400" dirty="0"/>
              <a:t>he list of counterparty sector classifications published by DNB is likely to be the </a:t>
            </a:r>
            <a:r>
              <a:rPr lang="nl-NL" sz="1400"/>
              <a:t>leading source for statistical reporting purposes.</a:t>
            </a:r>
            <a:endParaRPr lang="nl-NL" sz="1400" dirty="0">
              <a:ea typeface="Verdana"/>
            </a:endParaRPr>
          </a:p>
          <a:p>
            <a:pPr fontAlgn="t">
              <a:lnSpc>
                <a:spcPts val="1500"/>
              </a:lnSpc>
              <a:buNone/>
            </a:pPr>
            <a:endParaRPr lang="nl-NL" sz="1400" dirty="0"/>
          </a:p>
          <a:p>
            <a:pPr fontAlgn="t">
              <a:lnSpc>
                <a:spcPts val="1500"/>
              </a:lnSpc>
            </a:pPr>
            <a:r>
              <a:rPr lang="en-US" sz="1400" b="1" dirty="0"/>
              <a:t>Q</a:t>
            </a:r>
            <a:r>
              <a:rPr lang="en-US" sz="1400" dirty="0"/>
              <a:t>: </a:t>
            </a:r>
            <a:r>
              <a:rPr lang="nl-NL" sz="1400" dirty="0"/>
              <a:t>Why are there differences between the list of counterparty sector classifications and other classification lists published </a:t>
            </a:r>
            <a:r>
              <a:rPr lang="nl-NL" sz="1400"/>
              <a:t>by DNB or and list published by other organisations?</a:t>
            </a:r>
            <a:endParaRPr lang="en-US" sz="1400"/>
          </a:p>
          <a:p>
            <a:pPr fontAlgn="t">
              <a:lnSpc>
                <a:spcPts val="1500"/>
              </a:lnSpc>
              <a:buNone/>
            </a:pPr>
            <a:r>
              <a:rPr lang="en-US" sz="1400" b="1" dirty="0"/>
              <a:t>A</a:t>
            </a:r>
            <a:r>
              <a:rPr lang="en-US" sz="1400" dirty="0"/>
              <a:t>: </a:t>
            </a:r>
            <a:r>
              <a:rPr lang="nl-NL" sz="1400"/>
              <a:t>Classification</a:t>
            </a:r>
            <a:r>
              <a:rPr lang="nl-NL" sz="1400" dirty="0"/>
              <a:t> </a:t>
            </a:r>
            <a:r>
              <a:rPr lang="nl-NL" sz="1400"/>
              <a:t>lists</a:t>
            </a:r>
            <a:r>
              <a:rPr lang="nl-NL" sz="1400" dirty="0"/>
              <a:t> </a:t>
            </a:r>
            <a:r>
              <a:rPr lang="nl-NL" sz="1400"/>
              <a:t>may</a:t>
            </a:r>
            <a:r>
              <a:rPr lang="nl-NL" sz="1400" dirty="0"/>
              <a:t> serve different </a:t>
            </a:r>
            <a:r>
              <a:rPr lang="nl-NL" sz="1400"/>
              <a:t>purposes</a:t>
            </a:r>
            <a:r>
              <a:rPr lang="nl-NL" sz="1400" dirty="0"/>
              <a:t>. The list of counterparty sector </a:t>
            </a:r>
            <a:r>
              <a:rPr lang="nl-NL" sz="1400"/>
              <a:t>classifications</a:t>
            </a:r>
            <a:r>
              <a:rPr lang="nl-NL" sz="1400" dirty="0"/>
              <a:t> is </a:t>
            </a:r>
            <a:r>
              <a:rPr lang="nl-NL" sz="1400"/>
              <a:t>compiled</a:t>
            </a:r>
            <a:r>
              <a:rPr lang="nl-NL" sz="1400" dirty="0"/>
              <a:t> </a:t>
            </a:r>
            <a:r>
              <a:rPr lang="nl-NL" sz="1400"/>
              <a:t>specifically</a:t>
            </a:r>
            <a:r>
              <a:rPr lang="nl-NL" sz="1400" dirty="0"/>
              <a:t> </a:t>
            </a:r>
            <a:r>
              <a:rPr lang="nl-NL" sz="1400"/>
              <a:t>for</a:t>
            </a:r>
            <a:r>
              <a:rPr lang="nl-NL" sz="1400" dirty="0"/>
              <a:t> </a:t>
            </a:r>
            <a:r>
              <a:rPr lang="nl-NL" sz="1400"/>
              <a:t>statistical</a:t>
            </a:r>
            <a:r>
              <a:rPr lang="nl-NL" sz="1400" dirty="0"/>
              <a:t> reporting </a:t>
            </a:r>
            <a:r>
              <a:rPr lang="nl-NL" sz="1400"/>
              <a:t>purposes</a:t>
            </a:r>
            <a:r>
              <a:rPr lang="nl-NL" sz="1400" dirty="0"/>
              <a:t>.</a:t>
            </a:r>
          </a:p>
          <a:p>
            <a:pPr fontAlgn="t">
              <a:lnSpc>
                <a:spcPts val="1500"/>
              </a:lnSpc>
              <a:buNone/>
            </a:pPr>
            <a:endParaRPr lang="nl-NL" sz="1400" dirty="0"/>
          </a:p>
          <a:p>
            <a:endParaRPr lang="nl-NL" sz="1400" dirty="0"/>
          </a:p>
        </p:txBody>
      </p:sp>
    </p:spTree>
    <p:custDataLst>
      <p:custData r:id="rId1"/>
      <p:custData r:id="rId2"/>
    </p:custDataLst>
    <p:extLst>
      <p:ext uri="{BB962C8B-B14F-4D97-AF65-F5344CB8AC3E}">
        <p14:creationId xmlns:p14="http://schemas.microsoft.com/office/powerpoint/2010/main" val="277441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0EE43-AA27-3C07-FCC1-87BB9813B485}"/>
              </a:ext>
            </a:extLst>
          </p:cNvPr>
          <p:cNvSpPr>
            <a:spLocks noGrp="1"/>
          </p:cNvSpPr>
          <p:nvPr>
            <p:ph type="title"/>
          </p:nvPr>
        </p:nvSpPr>
        <p:spPr/>
        <p:txBody>
          <a:bodyPr/>
          <a:lstStyle/>
          <a:p>
            <a:r>
              <a:rPr lang="nl-NL" dirty="0" err="1"/>
              <a:t>Overview</a:t>
            </a:r>
            <a:r>
              <a:rPr lang="nl-NL" dirty="0"/>
              <a:t> – </a:t>
            </a:r>
            <a:r>
              <a:rPr lang="nl-NL" dirty="0" err="1"/>
              <a:t>taxonomy</a:t>
            </a:r>
            <a:r>
              <a:rPr lang="nl-NL" dirty="0"/>
              <a:t> updates</a:t>
            </a:r>
          </a:p>
        </p:txBody>
      </p:sp>
      <p:sp>
        <p:nvSpPr>
          <p:cNvPr id="3" name="Slide Number Placeholder 2">
            <a:extLst>
              <a:ext uri="{FF2B5EF4-FFF2-40B4-BE49-F238E27FC236}">
                <a16:creationId xmlns:a16="http://schemas.microsoft.com/office/drawing/2014/main" id="{6F3CFCBD-1F99-02CB-79B8-4A7ABDCE8623}"/>
              </a:ext>
            </a:extLst>
          </p:cNvPr>
          <p:cNvSpPr>
            <a:spLocks noGrp="1"/>
          </p:cNvSpPr>
          <p:nvPr>
            <p:ph type="sldNum" sz="quarter" idx="10"/>
          </p:nvPr>
        </p:nvSpPr>
        <p:spPr/>
        <p:txBody>
          <a:bodyPr/>
          <a:lstStyle/>
          <a:p>
            <a:fld id="{A57ACD69-77E0-4B27-BE9A-0E1A45A60CED}" type="slidenum">
              <a:rPr lang="en-US" smtClean="0"/>
              <a:pPr/>
              <a:t>2</a:t>
            </a:fld>
            <a:endParaRPr lang="en-GB" dirty="0"/>
          </a:p>
        </p:txBody>
      </p:sp>
      <p:sp>
        <p:nvSpPr>
          <p:cNvPr id="4" name="Content Placeholder 3">
            <a:extLst>
              <a:ext uri="{FF2B5EF4-FFF2-40B4-BE49-F238E27FC236}">
                <a16:creationId xmlns:a16="http://schemas.microsoft.com/office/drawing/2014/main" id="{FB9F2164-9F7B-842A-CB56-2AB905524C04}"/>
              </a:ext>
            </a:extLst>
          </p:cNvPr>
          <p:cNvSpPr>
            <a:spLocks noGrp="1"/>
          </p:cNvSpPr>
          <p:nvPr>
            <p:ph sz="quarter" idx="15"/>
          </p:nvPr>
        </p:nvSpPr>
        <p:spPr/>
        <p:txBody>
          <a:bodyPr>
            <a:normAutofit/>
          </a:bodyPr>
          <a:lstStyle/>
          <a:p>
            <a:pPr marL="285750" indent="-285750">
              <a:buFont typeface="Arial" panose="020B0604020202020204" pitchFamily="34" charset="0"/>
              <a:buChar char="•"/>
            </a:pPr>
            <a:r>
              <a:rPr lang="en-US" sz="1800" dirty="0"/>
              <a:t>Timelines</a:t>
            </a:r>
          </a:p>
          <a:p>
            <a:pPr marL="285750" indent="-285750">
              <a:buFont typeface="Arial" panose="020B0604020202020204" pitchFamily="34" charset="0"/>
              <a:buChar char="•"/>
            </a:pPr>
            <a:r>
              <a:rPr lang="en-US" sz="1800" dirty="0"/>
              <a:t>Preparing for </a:t>
            </a:r>
            <a:r>
              <a:rPr lang="en-US" sz="1800" dirty="0" err="1"/>
              <a:t>xBRL</a:t>
            </a:r>
            <a:r>
              <a:rPr lang="en-US" sz="1800" dirty="0"/>
              <a:t>-csv - also applicable to other DNB taxonomies</a:t>
            </a:r>
          </a:p>
          <a:p>
            <a:pPr marL="285750" indent="-285750">
              <a:buFont typeface="Arial" panose="020B0604020202020204" pitchFamily="34" charset="0"/>
              <a:buChar char="•"/>
            </a:pPr>
            <a:r>
              <a:rPr lang="en-US" sz="1800" dirty="0"/>
              <a:t>Taxonomy – additions</a:t>
            </a:r>
          </a:p>
          <a:p>
            <a:pPr marL="285750" indent="-285750">
              <a:buFont typeface="Arial" panose="020B0604020202020204" pitchFamily="34" charset="0"/>
              <a:buChar char="•"/>
            </a:pPr>
            <a:r>
              <a:rPr lang="en-US" sz="1800" dirty="0"/>
              <a:t>Taxonomy – removals</a:t>
            </a:r>
          </a:p>
          <a:p>
            <a:pPr marL="285750" indent="-285750">
              <a:buFont typeface="Arial" panose="020B0604020202020204" pitchFamily="34" charset="0"/>
              <a:buChar char="•"/>
            </a:pPr>
            <a:r>
              <a:rPr lang="en-US" sz="1800" dirty="0"/>
              <a:t>Taxonomy – other changes</a:t>
            </a:r>
          </a:p>
          <a:p>
            <a:pPr marL="285750" indent="-285750">
              <a:buFont typeface="Arial" panose="020B0604020202020204" pitchFamily="34" charset="0"/>
              <a:buChar char="•"/>
            </a:pPr>
            <a:r>
              <a:rPr lang="en-US" sz="1800" dirty="0"/>
              <a:t>Changes to assertions</a:t>
            </a:r>
          </a:p>
          <a:p>
            <a:pPr marL="285750" indent="-285750">
              <a:buFont typeface="Arial" panose="020B0604020202020204" pitchFamily="34" charset="0"/>
              <a:buChar char="•"/>
            </a:pPr>
            <a:r>
              <a:rPr lang="en-US" sz="1800" dirty="0"/>
              <a:t>Update Manual on Monetary Reporting (DNB)</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lvl="1" indent="-285750"/>
            <a:endParaRPr lang="en-US" dirty="0"/>
          </a:p>
        </p:txBody>
      </p:sp>
    </p:spTree>
    <p:custDataLst>
      <p:custData r:id="rId1"/>
      <p:custData r:id="rId2"/>
    </p:custDataLst>
    <p:extLst>
      <p:ext uri="{BB962C8B-B14F-4D97-AF65-F5344CB8AC3E}">
        <p14:creationId xmlns:p14="http://schemas.microsoft.com/office/powerpoint/2010/main" val="330705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61AD6-6A4A-1D57-B312-1E61E2DDDA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327220-C0DB-35F0-E9A7-A17179B5D303}"/>
              </a:ext>
            </a:extLst>
          </p:cNvPr>
          <p:cNvSpPr>
            <a:spLocks noGrp="1"/>
          </p:cNvSpPr>
          <p:nvPr>
            <p:ph type="title"/>
          </p:nvPr>
        </p:nvSpPr>
        <p:spPr/>
        <p:txBody>
          <a:bodyPr/>
          <a:lstStyle/>
          <a:p>
            <a:r>
              <a:rPr lang="en-US" dirty="0"/>
              <a:t>Q&amp;A with the sector</a:t>
            </a:r>
            <a:endParaRPr lang="nl-NL" dirty="0"/>
          </a:p>
        </p:txBody>
      </p:sp>
      <p:sp>
        <p:nvSpPr>
          <p:cNvPr id="3" name="Slide Number Placeholder 2">
            <a:extLst>
              <a:ext uri="{FF2B5EF4-FFF2-40B4-BE49-F238E27FC236}">
                <a16:creationId xmlns:a16="http://schemas.microsoft.com/office/drawing/2014/main" id="{32E1476E-E5C7-7DD7-7474-9D086BCCFA47}"/>
              </a:ext>
            </a:extLst>
          </p:cNvPr>
          <p:cNvSpPr>
            <a:spLocks noGrp="1"/>
          </p:cNvSpPr>
          <p:nvPr>
            <p:ph type="sldNum" sz="quarter" idx="10"/>
          </p:nvPr>
        </p:nvSpPr>
        <p:spPr/>
        <p:txBody>
          <a:bodyPr/>
          <a:lstStyle/>
          <a:p>
            <a:fld id="{A57ACD69-77E0-4B27-BE9A-0E1A45A60CED}" type="slidenum">
              <a:rPr lang="en-US" smtClean="0"/>
              <a:pPr/>
              <a:t>20</a:t>
            </a:fld>
            <a:endParaRPr lang="en-GB" dirty="0"/>
          </a:p>
        </p:txBody>
      </p:sp>
      <p:sp>
        <p:nvSpPr>
          <p:cNvPr id="4" name="Content Placeholder 3">
            <a:extLst>
              <a:ext uri="{FF2B5EF4-FFF2-40B4-BE49-F238E27FC236}">
                <a16:creationId xmlns:a16="http://schemas.microsoft.com/office/drawing/2014/main" id="{EF2F6839-7BE4-AB68-FFC8-9F42672BDD75}"/>
              </a:ext>
            </a:extLst>
          </p:cNvPr>
          <p:cNvSpPr>
            <a:spLocks noGrp="1"/>
          </p:cNvSpPr>
          <p:nvPr>
            <p:ph sz="quarter" idx="15"/>
          </p:nvPr>
        </p:nvSpPr>
        <p:spPr/>
        <p:txBody>
          <a:bodyPr/>
          <a:lstStyle/>
          <a:p>
            <a:endParaRPr lang="en-US" noProof="0" dirty="0"/>
          </a:p>
          <a:p>
            <a:endParaRPr lang="nl-NL" dirty="0"/>
          </a:p>
          <a:p>
            <a:endParaRPr lang="nl-NL" noProof="0" dirty="0"/>
          </a:p>
        </p:txBody>
      </p:sp>
      <p:sp>
        <p:nvSpPr>
          <p:cNvPr id="7" name="TextBox 6">
            <a:extLst>
              <a:ext uri="{FF2B5EF4-FFF2-40B4-BE49-F238E27FC236}">
                <a16:creationId xmlns:a16="http://schemas.microsoft.com/office/drawing/2014/main" id="{66B3F9EC-D799-F9BE-77A4-14CD326ECAA2}"/>
              </a:ext>
            </a:extLst>
          </p:cNvPr>
          <p:cNvSpPr txBox="1"/>
          <p:nvPr/>
        </p:nvSpPr>
        <p:spPr>
          <a:xfrm>
            <a:off x="375294" y="1007985"/>
            <a:ext cx="8489636" cy="1361911"/>
          </a:xfrm>
          <a:prstGeom prst="rect">
            <a:avLst/>
          </a:prstGeom>
          <a:noFill/>
        </p:spPr>
        <p:txBody>
          <a:bodyPr wrap="square" lIns="91440" tIns="45720" rIns="91440" bIns="45720" rtlCol="0" anchor="t">
            <a:spAutoFit/>
          </a:bodyPr>
          <a:lstStyle/>
          <a:p>
            <a:r>
              <a:rPr lang="en-US" sz="1400" b="1" dirty="0"/>
              <a:t>Q:</a:t>
            </a:r>
            <a:r>
              <a:rPr lang="en-US" sz="1400" dirty="0"/>
              <a:t> Will we be able to submit test reports, and will DNB provide support?</a:t>
            </a:r>
            <a:endParaRPr lang="nl-NL" sz="1400" dirty="0"/>
          </a:p>
          <a:p>
            <a:r>
              <a:rPr lang="en-US" sz="1400" b="1" dirty="0"/>
              <a:t>A:</a:t>
            </a:r>
            <a:r>
              <a:rPr lang="en-US" sz="1400" dirty="0"/>
              <a:t> DNB will open test reporting obligations in November 2026. Reporting agents requiring support can contact DNB via </a:t>
            </a:r>
            <a:r>
              <a:rPr lang="en-US" sz="1400" u="sng" dirty="0">
                <a:hlinkClick r:id="rId4"/>
              </a:rPr>
              <a:t>monrap@dnb.nl</a:t>
            </a:r>
            <a:r>
              <a:rPr lang="en-US" sz="1400" dirty="0"/>
              <a:t>. Although testing with the new taxonomy is </a:t>
            </a:r>
            <a:r>
              <a:rPr lang="en-US" sz="1400"/>
              <a:t>not mandatory, DNB encourages reporting agents to participate in the testing </a:t>
            </a:r>
            <a:r>
              <a:rPr lang="en-US" sz="1400" dirty="0"/>
              <a:t>phase.</a:t>
            </a:r>
            <a:endParaRPr lang="nl-NL" sz="1400" dirty="0"/>
          </a:p>
          <a:p>
            <a:pPr fontAlgn="t">
              <a:lnSpc>
                <a:spcPts val="1500"/>
              </a:lnSpc>
              <a:buNone/>
            </a:pPr>
            <a:endParaRPr lang="nl-NL" sz="1400" dirty="0"/>
          </a:p>
          <a:p>
            <a:endParaRPr lang="nl-NL" sz="1400" dirty="0"/>
          </a:p>
        </p:txBody>
      </p:sp>
    </p:spTree>
    <p:custDataLst>
      <p:custData r:id="rId1"/>
      <p:custData r:id="rId2"/>
    </p:custDataLst>
    <p:extLst>
      <p:ext uri="{BB962C8B-B14F-4D97-AF65-F5344CB8AC3E}">
        <p14:creationId xmlns:p14="http://schemas.microsoft.com/office/powerpoint/2010/main" val="3199924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70998-FAE9-DA71-25A9-89C5DDA8EC32}"/>
              </a:ext>
            </a:extLst>
          </p:cNvPr>
          <p:cNvSpPr>
            <a:spLocks noGrp="1"/>
          </p:cNvSpPr>
          <p:nvPr>
            <p:ph type="title"/>
          </p:nvPr>
        </p:nvSpPr>
        <p:spPr/>
        <p:txBody>
          <a:bodyPr/>
          <a:lstStyle/>
          <a:p>
            <a:r>
              <a:rPr lang="en-US" dirty="0"/>
              <a:t>Timelines</a:t>
            </a:r>
            <a:endParaRPr lang="en-NL" dirty="0"/>
          </a:p>
        </p:txBody>
      </p:sp>
      <p:sp>
        <p:nvSpPr>
          <p:cNvPr id="3" name="Slide Number Placeholder 2">
            <a:extLst>
              <a:ext uri="{FF2B5EF4-FFF2-40B4-BE49-F238E27FC236}">
                <a16:creationId xmlns:a16="http://schemas.microsoft.com/office/drawing/2014/main" id="{8F0B51E4-FCCB-7FE5-89D1-204DD159EB04}"/>
              </a:ext>
            </a:extLst>
          </p:cNvPr>
          <p:cNvSpPr>
            <a:spLocks noGrp="1"/>
          </p:cNvSpPr>
          <p:nvPr>
            <p:ph type="sldNum" sz="quarter" idx="10"/>
          </p:nvPr>
        </p:nvSpPr>
        <p:spPr/>
        <p:txBody>
          <a:bodyPr/>
          <a:lstStyle/>
          <a:p>
            <a:fld id="{A57ACD69-77E0-4B27-BE9A-0E1A45A60CED}" type="slidenum">
              <a:rPr lang="en-US" smtClean="0"/>
              <a:pPr/>
              <a:t>3</a:t>
            </a:fld>
            <a:endParaRPr lang="en-GB" dirty="0"/>
          </a:p>
        </p:txBody>
      </p:sp>
      <p:graphicFrame>
        <p:nvGraphicFramePr>
          <p:cNvPr id="8" name="Content Placeholder 7">
            <a:extLst>
              <a:ext uri="{FF2B5EF4-FFF2-40B4-BE49-F238E27FC236}">
                <a16:creationId xmlns:a16="http://schemas.microsoft.com/office/drawing/2014/main" id="{BF8F499C-3410-6F9C-AD7E-2FCAC14B0F89}"/>
              </a:ext>
            </a:extLst>
          </p:cNvPr>
          <p:cNvGraphicFramePr>
            <a:graphicFrameLocks noGrp="1"/>
          </p:cNvGraphicFramePr>
          <p:nvPr>
            <p:ph sz="quarter" idx="15"/>
            <p:extLst>
              <p:ext uri="{D42A27DB-BD31-4B8C-83A1-F6EECF244321}">
                <p14:modId xmlns:p14="http://schemas.microsoft.com/office/powerpoint/2010/main" val="1351217273"/>
              </p:ext>
            </p:extLst>
          </p:nvPr>
        </p:nvGraphicFramePr>
        <p:xfrm>
          <a:off x="511348" y="1336040"/>
          <a:ext cx="7863030" cy="1104900"/>
        </p:xfrm>
        <a:graphic>
          <a:graphicData uri="http://schemas.openxmlformats.org/drawingml/2006/table">
            <a:tbl>
              <a:tblPr/>
              <a:tblGrid>
                <a:gridCol w="573698">
                  <a:extLst>
                    <a:ext uri="{9D8B030D-6E8A-4147-A177-3AD203B41FA5}">
                      <a16:colId xmlns:a16="http://schemas.microsoft.com/office/drawing/2014/main" val="4052528346"/>
                    </a:ext>
                  </a:extLst>
                </a:gridCol>
                <a:gridCol w="624318">
                  <a:extLst>
                    <a:ext uri="{9D8B030D-6E8A-4147-A177-3AD203B41FA5}">
                      <a16:colId xmlns:a16="http://schemas.microsoft.com/office/drawing/2014/main" val="2369031359"/>
                    </a:ext>
                  </a:extLst>
                </a:gridCol>
                <a:gridCol w="573698">
                  <a:extLst>
                    <a:ext uri="{9D8B030D-6E8A-4147-A177-3AD203B41FA5}">
                      <a16:colId xmlns:a16="http://schemas.microsoft.com/office/drawing/2014/main" val="1214228822"/>
                    </a:ext>
                  </a:extLst>
                </a:gridCol>
                <a:gridCol w="523077">
                  <a:extLst>
                    <a:ext uri="{9D8B030D-6E8A-4147-A177-3AD203B41FA5}">
                      <a16:colId xmlns:a16="http://schemas.microsoft.com/office/drawing/2014/main" val="3904081166"/>
                    </a:ext>
                  </a:extLst>
                </a:gridCol>
                <a:gridCol w="607444">
                  <a:extLst>
                    <a:ext uri="{9D8B030D-6E8A-4147-A177-3AD203B41FA5}">
                      <a16:colId xmlns:a16="http://schemas.microsoft.com/office/drawing/2014/main" val="3986862732"/>
                    </a:ext>
                  </a:extLst>
                </a:gridCol>
                <a:gridCol w="607444">
                  <a:extLst>
                    <a:ext uri="{9D8B030D-6E8A-4147-A177-3AD203B41FA5}">
                      <a16:colId xmlns:a16="http://schemas.microsoft.com/office/drawing/2014/main" val="1372118964"/>
                    </a:ext>
                  </a:extLst>
                </a:gridCol>
                <a:gridCol w="607444">
                  <a:extLst>
                    <a:ext uri="{9D8B030D-6E8A-4147-A177-3AD203B41FA5}">
                      <a16:colId xmlns:a16="http://schemas.microsoft.com/office/drawing/2014/main" val="2938884681"/>
                    </a:ext>
                  </a:extLst>
                </a:gridCol>
                <a:gridCol w="607444">
                  <a:extLst>
                    <a:ext uri="{9D8B030D-6E8A-4147-A177-3AD203B41FA5}">
                      <a16:colId xmlns:a16="http://schemas.microsoft.com/office/drawing/2014/main" val="200888960"/>
                    </a:ext>
                  </a:extLst>
                </a:gridCol>
                <a:gridCol w="624318">
                  <a:extLst>
                    <a:ext uri="{9D8B030D-6E8A-4147-A177-3AD203B41FA5}">
                      <a16:colId xmlns:a16="http://schemas.microsoft.com/office/drawing/2014/main" val="684937973"/>
                    </a:ext>
                  </a:extLst>
                </a:gridCol>
                <a:gridCol w="573698">
                  <a:extLst>
                    <a:ext uri="{9D8B030D-6E8A-4147-A177-3AD203B41FA5}">
                      <a16:colId xmlns:a16="http://schemas.microsoft.com/office/drawing/2014/main" val="2941197264"/>
                    </a:ext>
                  </a:extLst>
                </a:gridCol>
                <a:gridCol w="607444">
                  <a:extLst>
                    <a:ext uri="{9D8B030D-6E8A-4147-A177-3AD203B41FA5}">
                      <a16:colId xmlns:a16="http://schemas.microsoft.com/office/drawing/2014/main" val="1564644995"/>
                    </a:ext>
                  </a:extLst>
                </a:gridCol>
                <a:gridCol w="607444">
                  <a:extLst>
                    <a:ext uri="{9D8B030D-6E8A-4147-A177-3AD203B41FA5}">
                      <a16:colId xmlns:a16="http://schemas.microsoft.com/office/drawing/2014/main" val="873206110"/>
                    </a:ext>
                  </a:extLst>
                </a:gridCol>
                <a:gridCol w="725559">
                  <a:extLst>
                    <a:ext uri="{9D8B030D-6E8A-4147-A177-3AD203B41FA5}">
                      <a16:colId xmlns:a16="http://schemas.microsoft.com/office/drawing/2014/main" val="1846805205"/>
                    </a:ext>
                  </a:extLst>
                </a:gridCol>
              </a:tblGrid>
              <a:tr h="184150">
                <a:tc>
                  <a:txBody>
                    <a:bodyPr/>
                    <a:lstStyle/>
                    <a:p>
                      <a:pPr algn="r" fontAlgn="b"/>
                      <a:r>
                        <a:rPr lang="en-US" sz="1100" b="0" i="0" u="none" strike="noStrike" dirty="0">
                          <a:solidFill>
                            <a:srgbClr val="000000"/>
                          </a:solidFill>
                          <a:effectLst/>
                          <a:latin typeface="Aptos Narrow" panose="020B0004020202020204" pitchFamily="34" charset="0"/>
                        </a:rPr>
                        <a:t>Apr/26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Aptos Narrow" panose="020B0004020202020204" pitchFamily="34" charset="0"/>
                        </a:rPr>
                        <a:t>May/26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Aptos Narrow" panose="020B0004020202020204" pitchFamily="34" charset="0"/>
                        </a:rPr>
                        <a:t>Jun/26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Aptos Narrow" panose="020B0004020202020204" pitchFamily="34" charset="0"/>
                        </a:rPr>
                        <a:t>Jul/26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Aptos Narrow" panose="020B0004020202020204" pitchFamily="34" charset="0"/>
                        </a:rPr>
                        <a:t>Aug/26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Aptos Narrow" panose="020B0004020202020204" pitchFamily="34" charset="0"/>
                        </a:rPr>
                        <a:t>Sep/26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Aptos Narrow" panose="020B0004020202020204" pitchFamily="34" charset="0"/>
                        </a:rPr>
                        <a:t>Oct/26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Aptos Narrow" panose="020B0004020202020204" pitchFamily="34" charset="0"/>
                        </a:rPr>
                        <a:t>Nov/26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Aptos Narrow" panose="020B0004020202020204" pitchFamily="34" charset="0"/>
                        </a:rPr>
                        <a:t>Dec/26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Aptos Narrow" panose="020B0004020202020204" pitchFamily="34" charset="0"/>
                        </a:rPr>
                        <a:t>Jan/27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Aptos Narrow" panose="020B0004020202020204" pitchFamily="34" charset="0"/>
                        </a:rPr>
                        <a:t>Feb/27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Aptos Narrow" panose="020B0004020202020204" pitchFamily="34" charset="0"/>
                        </a:rPr>
                        <a:t>Mar/27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Aptos Narrow" panose="020B0004020202020204" pitchFamily="34" charset="0"/>
                        </a:rPr>
                        <a:t>Apr/27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6876702"/>
                  </a:ext>
                </a:extLst>
              </a:tr>
              <a:tr h="184150">
                <a:tc gridSpan="3">
                  <a:txBody>
                    <a:bodyPr/>
                    <a:lstStyle/>
                    <a:p>
                      <a:pPr algn="ctr" fontAlgn="b"/>
                      <a:r>
                        <a:rPr lang="en-US" sz="1100" b="0" i="0" u="none" strike="noStrike" dirty="0">
                          <a:solidFill>
                            <a:srgbClr val="000000"/>
                          </a:solidFill>
                          <a:effectLst/>
                          <a:latin typeface="Aptos Narrow" panose="020B0004020202020204" pitchFamily="34" charset="0"/>
                        </a:rPr>
                        <a:t>implementation DNB</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tc hMerge="1">
                  <a:txBody>
                    <a:bodyPr/>
                    <a:lstStyle/>
                    <a:p>
                      <a:endParaRPr lang="en-NL"/>
                    </a:p>
                  </a:txBody>
                  <a:tcPr/>
                </a:tc>
                <a:tc hMerge="1">
                  <a:txBody>
                    <a:bodyPr/>
                    <a:lstStyle/>
                    <a:p>
                      <a:endParaRPr lang="en-NL"/>
                    </a:p>
                  </a:txBody>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NL" sz="1100" b="0" i="0" u="none" strike="noStrike" dirty="0">
                        <a:solidFill>
                          <a:srgbClr val="000000"/>
                        </a:solidFill>
                        <a:effectLst/>
                        <a:latin typeface="Aptos Narrow" panose="020B000402020202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137787987"/>
                  </a:ext>
                </a:extLst>
              </a:tr>
              <a:tr h="184150">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gridSpan="10">
                  <a:txBody>
                    <a:bodyPr/>
                    <a:lstStyle/>
                    <a:p>
                      <a:pPr algn="ctr" fontAlgn="b"/>
                      <a:r>
                        <a:rPr lang="en-US" sz="1100" b="0" i="0" u="none" strike="noStrike" dirty="0">
                          <a:solidFill>
                            <a:srgbClr val="000000"/>
                          </a:solidFill>
                          <a:effectLst/>
                          <a:latin typeface="Aptos Narrow" panose="020B0004020202020204" pitchFamily="34" charset="0"/>
                        </a:rPr>
                        <a:t>Implementation by reporting agents</a:t>
                      </a:r>
                    </a:p>
                  </a:txBody>
                  <a:tcPr marL="6350" marR="6350" marT="6350" marB="0" anchor="b">
                    <a:lnL>
                      <a:noFill/>
                    </a:lnL>
                    <a:lnR>
                      <a:noFill/>
                    </a:lnR>
                    <a:lnT>
                      <a:noFill/>
                    </a:lnT>
                    <a:lnB>
                      <a:noFill/>
                    </a:lnB>
                    <a:solidFill>
                      <a:srgbClr val="00B0F0"/>
                    </a:solidFill>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extLst>
                  <a:ext uri="{0D108BD9-81ED-4DB2-BD59-A6C34878D82A}">
                    <a16:rowId xmlns:a16="http://schemas.microsoft.com/office/drawing/2014/main" val="2790933829"/>
                  </a:ext>
                </a:extLst>
              </a:tr>
              <a:tr h="184150">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dirty="0">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gridSpan="6">
                  <a:txBody>
                    <a:bodyPr/>
                    <a:lstStyle/>
                    <a:p>
                      <a:pPr algn="ctr" fontAlgn="b"/>
                      <a:r>
                        <a:rPr lang="en-US" sz="1100" b="0" i="0" u="none" strike="noStrike" dirty="0">
                          <a:solidFill>
                            <a:srgbClr val="000000"/>
                          </a:solidFill>
                          <a:effectLst/>
                          <a:latin typeface="Aptos Narrow" panose="020B0004020202020204" pitchFamily="34" charset="0"/>
                        </a:rPr>
                        <a:t>Test period (not mandatory)</a:t>
                      </a:r>
                    </a:p>
                  </a:txBody>
                  <a:tcPr marL="6350" marR="6350" marT="6350" marB="0" anchor="b">
                    <a:lnL>
                      <a:noFill/>
                    </a:lnL>
                    <a:lnR>
                      <a:noFill/>
                    </a:lnR>
                    <a:lnT>
                      <a:noFill/>
                    </a:lnT>
                    <a:lnB>
                      <a:noFill/>
                    </a:lnB>
                    <a:solidFill>
                      <a:srgbClr val="00B0F0"/>
                    </a:solidFill>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tc hMerge="1">
                  <a:txBody>
                    <a:bodyPr/>
                    <a:lstStyle/>
                    <a:p>
                      <a:endParaRPr lang="en-NL"/>
                    </a:p>
                  </a:txBody>
                  <a:tcPr/>
                </a:tc>
                <a:extLst>
                  <a:ext uri="{0D108BD9-81ED-4DB2-BD59-A6C34878D82A}">
                    <a16:rowId xmlns:a16="http://schemas.microsoft.com/office/drawing/2014/main" val="3110970042"/>
                  </a:ext>
                </a:extLst>
              </a:tr>
              <a:tr h="184150">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dirty="0">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1</a:t>
                      </a:r>
                      <a:r>
                        <a:rPr lang="en-US" sz="1100" b="0" i="0" u="none" strike="noStrike" baseline="30000" dirty="0">
                          <a:solidFill>
                            <a:srgbClr val="000000"/>
                          </a:solidFill>
                          <a:effectLst/>
                          <a:latin typeface="Aptos Narrow" panose="020B0004020202020204" pitchFamily="34" charset="0"/>
                        </a:rPr>
                        <a:t>st</a:t>
                      </a:r>
                      <a:r>
                        <a:rPr lang="en-US" sz="1100" b="0" i="0" u="none" strike="noStrike" dirty="0">
                          <a:solidFill>
                            <a:srgbClr val="000000"/>
                          </a:solidFill>
                          <a:effectLst/>
                          <a:latin typeface="Aptos Narrow" panose="020B0004020202020204" pitchFamily="34" charset="0"/>
                        </a:rPr>
                        <a:t> month</a:t>
                      </a:r>
                    </a:p>
                  </a:txBody>
                  <a:tcPr marL="6350" marR="6350" marT="6350" marB="0" anchor="b">
                    <a:lnL>
                      <a:noFill/>
                    </a:lnL>
                    <a:lnR>
                      <a:noFill/>
                    </a:lnR>
                    <a:lnT>
                      <a:noFill/>
                    </a:lnT>
                    <a:lnB>
                      <a:noFill/>
                    </a:lnB>
                    <a:solidFill>
                      <a:srgbClr val="92D050"/>
                    </a:solidFill>
                  </a:tcPr>
                </a:tc>
                <a:tc>
                  <a:txBody>
                    <a:bodyPr/>
                    <a:lstStyle/>
                    <a:p>
                      <a:pPr algn="l" fontAlgn="b"/>
                      <a:endParaRPr lang="en-NL" sz="1100" b="0" i="0" u="none" strike="noStrike" dirty="0">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dirty="0">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2931680441"/>
                  </a:ext>
                </a:extLst>
              </a:tr>
              <a:tr h="184150">
                <a:tc>
                  <a:txBody>
                    <a:bodyPr/>
                    <a:lstStyle/>
                    <a:p>
                      <a:pPr algn="l" fontAlgn="b"/>
                      <a:endParaRPr lang="en-NL" sz="1100" b="0" i="0" u="none" strike="noStrike" dirty="0">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dirty="0">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l" fontAlgn="b"/>
                      <a:endParaRPr lang="en-NL"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Aptos Narrow" panose="020B0004020202020204" pitchFamily="34" charset="0"/>
                        </a:rPr>
                        <a:t>1</a:t>
                      </a:r>
                      <a:r>
                        <a:rPr lang="en-US" sz="1100" b="0" i="0" u="none" strike="noStrike" baseline="30000" dirty="0">
                          <a:solidFill>
                            <a:srgbClr val="000000"/>
                          </a:solidFill>
                          <a:effectLst/>
                          <a:latin typeface="Aptos Narrow" panose="020B0004020202020204" pitchFamily="34" charset="0"/>
                        </a:rPr>
                        <a:t>st</a:t>
                      </a:r>
                      <a:r>
                        <a:rPr lang="en-US" sz="1100" b="0" i="0" u="none" strike="noStrike" dirty="0">
                          <a:solidFill>
                            <a:srgbClr val="000000"/>
                          </a:solidFill>
                          <a:effectLst/>
                          <a:latin typeface="Aptos Narrow" panose="020B0004020202020204" pitchFamily="34" charset="0"/>
                        </a:rPr>
                        <a:t> quarter</a:t>
                      </a:r>
                    </a:p>
                  </a:txBody>
                  <a:tcPr marL="6350" marR="6350" marT="6350" marB="0" anchor="b">
                    <a:lnL>
                      <a:noFill/>
                    </a:lnL>
                    <a:lnR>
                      <a:noFill/>
                    </a:lnR>
                    <a:lnT>
                      <a:noFill/>
                    </a:lnT>
                    <a:lnB>
                      <a:noFill/>
                    </a:lnB>
                    <a:solidFill>
                      <a:srgbClr val="92D050"/>
                    </a:solidFill>
                  </a:tcPr>
                </a:tc>
                <a:extLst>
                  <a:ext uri="{0D108BD9-81ED-4DB2-BD59-A6C34878D82A}">
                    <a16:rowId xmlns:a16="http://schemas.microsoft.com/office/drawing/2014/main" val="662832791"/>
                  </a:ext>
                </a:extLst>
              </a:tr>
            </a:tbl>
          </a:graphicData>
        </a:graphic>
      </p:graphicFrame>
      <p:sp>
        <p:nvSpPr>
          <p:cNvPr id="11" name="TextBox 10">
            <a:extLst>
              <a:ext uri="{FF2B5EF4-FFF2-40B4-BE49-F238E27FC236}">
                <a16:creationId xmlns:a16="http://schemas.microsoft.com/office/drawing/2014/main" id="{16F3D376-2FEA-60EA-D41B-F3CF1302D6F6}"/>
              </a:ext>
            </a:extLst>
          </p:cNvPr>
          <p:cNvSpPr txBox="1"/>
          <p:nvPr/>
        </p:nvSpPr>
        <p:spPr>
          <a:xfrm>
            <a:off x="426720" y="2546866"/>
            <a:ext cx="7947658" cy="1569660"/>
          </a:xfrm>
          <a:prstGeom prst="rect">
            <a:avLst/>
          </a:prstGeom>
          <a:noFill/>
        </p:spPr>
        <p:txBody>
          <a:bodyPr wrap="square" rtlCol="0">
            <a:spAutoFit/>
          </a:bodyPr>
          <a:lstStyle/>
          <a:p>
            <a:pPr marL="285750" indent="-285750">
              <a:buFont typeface="Arial" panose="020B0604020202020204" pitchFamily="34" charset="0"/>
              <a:buChar char="•"/>
            </a:pPr>
            <a:r>
              <a:rPr lang="en-US" sz="1200" dirty="0"/>
              <a:t>Taxonomy documents were </a:t>
            </a:r>
            <a:r>
              <a:rPr lang="en-US" sz="1200" dirty="0">
                <a:hlinkClick r:id="rId2"/>
              </a:rPr>
              <a:t>published</a:t>
            </a:r>
            <a:r>
              <a:rPr lang="en-US" sz="1200" dirty="0"/>
              <a:t> on the end of June, and reporting agents were notified by e-mail via contact persons (contact person updates via </a:t>
            </a:r>
            <a:r>
              <a:rPr lang="en-US" sz="1200" dirty="0">
                <a:hlinkClick r:id="rId3"/>
              </a:rPr>
              <a:t>monrap@dnb.nl</a:t>
            </a:r>
            <a:r>
              <a:rPr lang="en-US" sz="1200" dirty="0"/>
              <a:t>).</a:t>
            </a:r>
          </a:p>
          <a:p>
            <a:pPr marL="742950" lvl="1" indent="-285750">
              <a:buFont typeface="Arial" panose="020B0604020202020204" pitchFamily="34" charset="0"/>
              <a:buChar char="•"/>
            </a:pPr>
            <a:r>
              <a:rPr lang="en-US" sz="1200" dirty="0"/>
              <a:t>Release notes, taxonomy, annotated templates </a:t>
            </a:r>
          </a:p>
          <a:p>
            <a:pPr marL="742950" lvl="1" indent="-285750">
              <a:buFont typeface="Arial" panose="020B0604020202020204" pitchFamily="34" charset="0"/>
              <a:buChar char="•"/>
            </a:pPr>
            <a:r>
              <a:rPr lang="en-US" sz="1200" dirty="0"/>
              <a:t>Documentation of changes to taxonomy, updated manual: clean &amp; track changes version  </a:t>
            </a:r>
          </a:p>
          <a:p>
            <a:pPr marL="285750" indent="-285750">
              <a:buFont typeface="Arial" panose="020B0604020202020204" pitchFamily="34" charset="0"/>
              <a:buChar char="•"/>
            </a:pPr>
            <a:r>
              <a:rPr lang="en-US" sz="1200" dirty="0"/>
              <a:t>Taxonomy updates were briefly discussed at the CRAP meeting on July 2nd  </a:t>
            </a:r>
          </a:p>
          <a:p>
            <a:pPr marL="742950" lvl="1"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Test period in Q4 of 2026 – start November 1st – testing is not mandatory but recommended</a:t>
            </a:r>
          </a:p>
          <a:p>
            <a:pPr marL="285750" indent="-285750">
              <a:buFont typeface="Arial" panose="020B0604020202020204" pitchFamily="34" charset="0"/>
              <a:buChar char="•"/>
            </a:pPr>
            <a:r>
              <a:rPr lang="en-US" sz="1200" dirty="0"/>
              <a:t>First reporting (green bars) apply to the first reference periods of 2027; January and Q1 2027</a:t>
            </a:r>
            <a:endParaRPr lang="en-NL" sz="1200" dirty="0"/>
          </a:p>
        </p:txBody>
      </p:sp>
    </p:spTree>
    <p:extLst>
      <p:ext uri="{BB962C8B-B14F-4D97-AF65-F5344CB8AC3E}">
        <p14:creationId xmlns:p14="http://schemas.microsoft.com/office/powerpoint/2010/main" val="41052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EEAD-9A58-D028-FE3B-C002B8E896C1}"/>
              </a:ext>
            </a:extLst>
          </p:cNvPr>
          <p:cNvSpPr>
            <a:spLocks noGrp="1"/>
          </p:cNvSpPr>
          <p:nvPr>
            <p:ph type="title"/>
          </p:nvPr>
        </p:nvSpPr>
        <p:spPr/>
        <p:txBody>
          <a:bodyPr>
            <a:normAutofit fontScale="90000"/>
          </a:bodyPr>
          <a:lstStyle/>
          <a:p>
            <a:r>
              <a:rPr lang="en-US" sz="2400" dirty="0" err="1"/>
              <a:t>xBRL</a:t>
            </a:r>
            <a:r>
              <a:rPr lang="en-US" sz="2400" dirty="0"/>
              <a:t>-csv transition (1) – BSI and MIR</a:t>
            </a:r>
            <a:br>
              <a:rPr lang="en-US" sz="2400" dirty="0"/>
            </a:br>
            <a:endParaRPr lang="en-NL" dirty="0"/>
          </a:p>
        </p:txBody>
      </p:sp>
      <p:sp>
        <p:nvSpPr>
          <p:cNvPr id="3" name="Slide Number Placeholder 2">
            <a:extLst>
              <a:ext uri="{FF2B5EF4-FFF2-40B4-BE49-F238E27FC236}">
                <a16:creationId xmlns:a16="http://schemas.microsoft.com/office/drawing/2014/main" id="{9332B123-9501-118B-F06D-5B9CD8340BC4}"/>
              </a:ext>
            </a:extLst>
          </p:cNvPr>
          <p:cNvSpPr>
            <a:spLocks noGrp="1"/>
          </p:cNvSpPr>
          <p:nvPr>
            <p:ph type="sldNum" sz="quarter" idx="10"/>
          </p:nvPr>
        </p:nvSpPr>
        <p:spPr/>
        <p:txBody>
          <a:bodyPr/>
          <a:lstStyle/>
          <a:p>
            <a:fld id="{A57ACD69-77E0-4B27-BE9A-0E1A45A60CED}" type="slidenum">
              <a:rPr lang="en-US" smtClean="0"/>
              <a:pPr/>
              <a:t>4</a:t>
            </a:fld>
            <a:endParaRPr lang="en-GB" dirty="0"/>
          </a:p>
        </p:txBody>
      </p:sp>
      <p:sp>
        <p:nvSpPr>
          <p:cNvPr id="4" name="Content Placeholder 3">
            <a:extLst>
              <a:ext uri="{FF2B5EF4-FFF2-40B4-BE49-F238E27FC236}">
                <a16:creationId xmlns:a16="http://schemas.microsoft.com/office/drawing/2014/main" id="{38A91217-9ED8-4089-0CFB-9EC1A2E2D263}"/>
              </a:ext>
            </a:extLst>
          </p:cNvPr>
          <p:cNvSpPr>
            <a:spLocks noGrp="1"/>
          </p:cNvSpPr>
          <p:nvPr>
            <p:ph sz="quarter" idx="15"/>
          </p:nvPr>
        </p:nvSpPr>
        <p:spPr/>
        <p:txBody>
          <a:bodyPr/>
          <a:lstStyle/>
          <a:p>
            <a:r>
              <a:rPr lang="en-US" dirty="0"/>
              <a:t>As of 2027, the new taxonomies of the BSI and MIR can be submitted via </a:t>
            </a:r>
            <a:r>
              <a:rPr lang="en-US" dirty="0" err="1"/>
              <a:t>xBRL</a:t>
            </a:r>
            <a:r>
              <a:rPr lang="en-US" dirty="0"/>
              <a:t>-CSV and for the time being via </a:t>
            </a:r>
            <a:r>
              <a:rPr lang="en-US" dirty="0" err="1"/>
              <a:t>xBRL</a:t>
            </a:r>
            <a:r>
              <a:rPr lang="en-US" dirty="0"/>
              <a:t>-XML as well </a:t>
            </a:r>
            <a:endParaRPr lang="en-NL" dirty="0"/>
          </a:p>
        </p:txBody>
      </p:sp>
      <p:graphicFrame>
        <p:nvGraphicFramePr>
          <p:cNvPr id="5" name="Table 4">
            <a:extLst>
              <a:ext uri="{FF2B5EF4-FFF2-40B4-BE49-F238E27FC236}">
                <a16:creationId xmlns:a16="http://schemas.microsoft.com/office/drawing/2014/main" id="{664AACCE-399D-F1E3-C7FD-741A820BA1CC}"/>
              </a:ext>
            </a:extLst>
          </p:cNvPr>
          <p:cNvGraphicFramePr>
            <a:graphicFrameLocks noGrp="1"/>
          </p:cNvGraphicFramePr>
          <p:nvPr>
            <p:extLst>
              <p:ext uri="{D42A27DB-BD31-4B8C-83A1-F6EECF244321}">
                <p14:modId xmlns:p14="http://schemas.microsoft.com/office/powerpoint/2010/main" val="752965650"/>
              </p:ext>
            </p:extLst>
          </p:nvPr>
        </p:nvGraphicFramePr>
        <p:xfrm>
          <a:off x="1094014" y="1743075"/>
          <a:ext cx="7298872" cy="1657350"/>
        </p:xfrm>
        <a:graphic>
          <a:graphicData uri="http://schemas.openxmlformats.org/drawingml/2006/table">
            <a:tbl>
              <a:tblPr>
                <a:tableStyleId>{775DCB02-9BB8-47FD-8907-85C794F793BA}</a:tableStyleId>
              </a:tblPr>
              <a:tblGrid>
                <a:gridCol w="902954">
                  <a:extLst>
                    <a:ext uri="{9D8B030D-6E8A-4147-A177-3AD203B41FA5}">
                      <a16:colId xmlns:a16="http://schemas.microsoft.com/office/drawing/2014/main" val="2053706601"/>
                    </a:ext>
                  </a:extLst>
                </a:gridCol>
                <a:gridCol w="1805906">
                  <a:extLst>
                    <a:ext uri="{9D8B030D-6E8A-4147-A177-3AD203B41FA5}">
                      <a16:colId xmlns:a16="http://schemas.microsoft.com/office/drawing/2014/main" val="2720606904"/>
                    </a:ext>
                  </a:extLst>
                </a:gridCol>
                <a:gridCol w="4590012">
                  <a:extLst>
                    <a:ext uri="{9D8B030D-6E8A-4147-A177-3AD203B41FA5}">
                      <a16:colId xmlns:a16="http://schemas.microsoft.com/office/drawing/2014/main" val="856075539"/>
                    </a:ext>
                  </a:extLst>
                </a:gridCol>
              </a:tblGrid>
              <a:tr h="184150">
                <a:tc>
                  <a:txBody>
                    <a:bodyPr/>
                    <a:lstStyle/>
                    <a:p>
                      <a:pPr algn="l" fontAlgn="b">
                        <a:buNone/>
                      </a:pPr>
                      <a:endParaRPr lang="en-NL"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buNone/>
                      </a:pPr>
                      <a:r>
                        <a:rPr lang="en-US" sz="1100" b="1" u="none" strike="noStrike" dirty="0" err="1">
                          <a:effectLst/>
                        </a:rPr>
                        <a:t>xBRL</a:t>
                      </a:r>
                      <a:r>
                        <a:rPr lang="en-US" sz="1100" b="1" u="none" strike="noStrike" dirty="0">
                          <a:effectLst/>
                        </a:rPr>
                        <a:t>-XML, Excel</a:t>
                      </a:r>
                      <a:endParaRPr lang="en-US" sz="1100" b="1" i="0" u="none" strike="noStrike" dirty="0">
                        <a:solidFill>
                          <a:srgbClr val="000000"/>
                        </a:solidFill>
                        <a:effectLst/>
                        <a:latin typeface="Aptos Narrow" panose="020B0004020202020204" pitchFamily="34" charset="0"/>
                      </a:endParaRPr>
                    </a:p>
                  </a:txBody>
                  <a:tcPr marL="6350" marR="6350" marT="6350" marB="0" anchor="b"/>
                </a:tc>
                <a:tc>
                  <a:txBody>
                    <a:bodyPr/>
                    <a:lstStyle/>
                    <a:p>
                      <a:pPr algn="l" fontAlgn="b">
                        <a:buNone/>
                      </a:pPr>
                      <a:r>
                        <a:rPr lang="en-US" sz="1100" b="1" u="none" strike="noStrike" dirty="0" err="1">
                          <a:effectLst/>
                        </a:rPr>
                        <a:t>xBRL</a:t>
                      </a:r>
                      <a:r>
                        <a:rPr lang="en-US" sz="1100" b="1" u="none" strike="noStrike" dirty="0">
                          <a:effectLst/>
                        </a:rPr>
                        <a:t>-XML, </a:t>
                      </a:r>
                      <a:r>
                        <a:rPr lang="en-US" sz="1100" b="1" u="none" strike="noStrike" dirty="0" err="1">
                          <a:effectLst/>
                        </a:rPr>
                        <a:t>xBRL</a:t>
                      </a:r>
                      <a:r>
                        <a:rPr lang="en-US" sz="1100" b="1" u="none" strike="noStrike" dirty="0">
                          <a:effectLst/>
                        </a:rPr>
                        <a:t>-CSV, Excel</a:t>
                      </a:r>
                      <a:endParaRPr lang="en-US" sz="11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348284283"/>
                  </a:ext>
                </a:extLst>
              </a:tr>
              <a:tr h="736600">
                <a:tc>
                  <a:txBody>
                    <a:bodyPr/>
                    <a:lstStyle/>
                    <a:p>
                      <a:pPr algn="l" fontAlgn="t">
                        <a:buNone/>
                      </a:pPr>
                      <a:r>
                        <a:rPr lang="en-US" sz="1100" u="none" strike="noStrike" dirty="0">
                          <a:effectLst/>
                        </a:rPr>
                        <a:t>BSI</a:t>
                      </a:r>
                      <a:endParaRPr lang="en-US" sz="1100" b="0" i="0" u="none" strike="noStrike" dirty="0">
                        <a:solidFill>
                          <a:srgbClr val="000000"/>
                        </a:solidFill>
                        <a:effectLst/>
                        <a:latin typeface="Aptos Narrow" panose="020B0004020202020204" pitchFamily="34" charset="0"/>
                      </a:endParaRPr>
                    </a:p>
                  </a:txBody>
                  <a:tcPr marL="6350" marR="6350" marT="6350" marB="0"/>
                </a:tc>
                <a:tc>
                  <a:txBody>
                    <a:bodyPr/>
                    <a:lstStyle/>
                    <a:p>
                      <a:pPr algn="l" fontAlgn="t">
                        <a:buNone/>
                      </a:pPr>
                      <a:r>
                        <a:rPr lang="en-US" sz="1100" u="none" strike="noStrike" dirty="0">
                          <a:effectLst/>
                        </a:rPr>
                        <a:t>version 2.2.0 or earlier</a:t>
                      </a:r>
                      <a:endParaRPr lang="en-US" sz="1100" b="0" i="0" u="none" strike="noStrike" dirty="0">
                        <a:solidFill>
                          <a:srgbClr val="000000"/>
                        </a:solidFill>
                        <a:effectLst/>
                        <a:latin typeface="Aptos Narrow" panose="020B0004020202020204" pitchFamily="34" charset="0"/>
                      </a:endParaRPr>
                    </a:p>
                  </a:txBody>
                  <a:tcPr marL="6350" marR="6350" marT="6350" marB="0"/>
                </a:tc>
                <a:tc>
                  <a:txBody>
                    <a:bodyPr/>
                    <a:lstStyle/>
                    <a:p>
                      <a:pPr algn="l" fontAlgn="t">
                        <a:buNone/>
                      </a:pPr>
                      <a:r>
                        <a:rPr lang="nl-NL" sz="1100" u="none" strike="noStrike" dirty="0" err="1">
                          <a:effectLst/>
                        </a:rPr>
                        <a:t>version</a:t>
                      </a:r>
                      <a:r>
                        <a:rPr lang="nl-NL" sz="1100" u="none" strike="noStrike" dirty="0">
                          <a:effectLst/>
                        </a:rPr>
                        <a:t> 2.3.0 </a:t>
                      </a:r>
                      <a:br>
                        <a:rPr lang="nl-NL" sz="1100" u="none" strike="noStrike" dirty="0">
                          <a:effectLst/>
                        </a:rPr>
                      </a:br>
                      <a:r>
                        <a:rPr lang="nl-NL" sz="1100" u="none" strike="noStrike" dirty="0">
                          <a:effectLst/>
                        </a:rPr>
                        <a:t>1st </a:t>
                      </a:r>
                      <a:r>
                        <a:rPr lang="nl-NL" sz="1100" u="none" strike="noStrike" dirty="0" err="1">
                          <a:effectLst/>
                        </a:rPr>
                        <a:t>reference</a:t>
                      </a:r>
                      <a:r>
                        <a:rPr lang="nl-NL" sz="1100" u="none" strike="noStrike" dirty="0">
                          <a:effectLst/>
                        </a:rPr>
                        <a:t> </a:t>
                      </a:r>
                      <a:r>
                        <a:rPr lang="nl-NL" sz="1100" u="none" strike="noStrike" dirty="0" err="1">
                          <a:effectLst/>
                        </a:rPr>
                        <a:t>period</a:t>
                      </a:r>
                      <a:r>
                        <a:rPr lang="nl-NL" sz="1100" u="none" strike="noStrike" dirty="0">
                          <a:effectLst/>
                        </a:rPr>
                        <a:t> of 2027</a:t>
                      </a:r>
                      <a:br>
                        <a:rPr lang="nl-NL" sz="1100" u="none" strike="noStrike" dirty="0">
                          <a:effectLst/>
                        </a:rPr>
                      </a:br>
                      <a:r>
                        <a:rPr lang="nl-NL" sz="1100" u="none" strike="noStrike" dirty="0">
                          <a:effectLst/>
                        </a:rPr>
                        <a:t>(</a:t>
                      </a:r>
                      <a:r>
                        <a:rPr lang="nl-NL" sz="1100" u="none" strike="noStrike" dirty="0" err="1">
                          <a:effectLst/>
                        </a:rPr>
                        <a:t>January</a:t>
                      </a:r>
                      <a:r>
                        <a:rPr lang="nl-NL" sz="1100" u="none" strike="noStrike" dirty="0">
                          <a:effectLst/>
                        </a:rPr>
                        <a:t> </a:t>
                      </a:r>
                      <a:r>
                        <a:rPr lang="nl-NL" sz="1100" u="none" strike="noStrike" dirty="0" err="1">
                          <a:effectLst/>
                        </a:rPr>
                        <a:t>for</a:t>
                      </a:r>
                      <a:r>
                        <a:rPr lang="nl-NL" sz="1100" u="none" strike="noStrike" dirty="0">
                          <a:effectLst/>
                        </a:rPr>
                        <a:t> </a:t>
                      </a:r>
                      <a:r>
                        <a:rPr lang="nl-NL" sz="1100" u="none" strike="noStrike" dirty="0" err="1">
                          <a:effectLst/>
                        </a:rPr>
                        <a:t>monthly</a:t>
                      </a:r>
                      <a:r>
                        <a:rPr lang="nl-NL" sz="1100" u="none" strike="noStrike" dirty="0">
                          <a:effectLst/>
                        </a:rPr>
                        <a:t> and Q1 </a:t>
                      </a:r>
                      <a:r>
                        <a:rPr lang="nl-NL" sz="1100" u="none" strike="noStrike" dirty="0" err="1">
                          <a:effectLst/>
                        </a:rPr>
                        <a:t>for</a:t>
                      </a:r>
                      <a:r>
                        <a:rPr lang="nl-NL" sz="1100" u="none" strike="noStrike" dirty="0">
                          <a:effectLst/>
                        </a:rPr>
                        <a:t> </a:t>
                      </a:r>
                      <a:r>
                        <a:rPr lang="nl-NL" sz="1100" u="none" strike="noStrike" dirty="0" err="1">
                          <a:effectLst/>
                        </a:rPr>
                        <a:t>quarterly</a:t>
                      </a:r>
                      <a:r>
                        <a:rPr lang="nl-NL" sz="1100" u="none" strike="noStrike" dirty="0">
                          <a:effectLst/>
                        </a:rPr>
                        <a:t> reporting)</a:t>
                      </a:r>
                      <a:endParaRPr lang="nl-NL" sz="1100" b="0" i="0" u="none" strike="noStrike" dirty="0">
                        <a:solidFill>
                          <a:srgbClr val="000000"/>
                        </a:solidFill>
                        <a:effectLst/>
                        <a:latin typeface="Aptos Narrow" panose="020B0004020202020204" pitchFamily="34" charset="0"/>
                      </a:endParaRPr>
                    </a:p>
                  </a:txBody>
                  <a:tcPr marL="6350" marR="6350" marT="6350" marB="0"/>
                </a:tc>
                <a:extLst>
                  <a:ext uri="{0D108BD9-81ED-4DB2-BD59-A6C34878D82A}">
                    <a16:rowId xmlns:a16="http://schemas.microsoft.com/office/drawing/2014/main" val="152678289"/>
                  </a:ext>
                </a:extLst>
              </a:tr>
              <a:tr h="736600">
                <a:tc>
                  <a:txBody>
                    <a:bodyPr/>
                    <a:lstStyle/>
                    <a:p>
                      <a:pPr algn="l" fontAlgn="t">
                        <a:buNone/>
                      </a:pPr>
                      <a:r>
                        <a:rPr lang="en-US" sz="1100" u="none" strike="noStrike">
                          <a:effectLst/>
                        </a:rPr>
                        <a:t>MIR</a:t>
                      </a:r>
                      <a:endParaRPr lang="en-US" sz="1100" b="0" i="0" u="none" strike="noStrike">
                        <a:solidFill>
                          <a:srgbClr val="000000"/>
                        </a:solidFill>
                        <a:effectLst/>
                        <a:latin typeface="Aptos Narrow" panose="020B0004020202020204" pitchFamily="34" charset="0"/>
                      </a:endParaRPr>
                    </a:p>
                  </a:txBody>
                  <a:tcPr marL="6350" marR="6350" marT="6350" marB="0"/>
                </a:tc>
                <a:tc>
                  <a:txBody>
                    <a:bodyPr/>
                    <a:lstStyle/>
                    <a:p>
                      <a:pPr algn="l" fontAlgn="t">
                        <a:buNone/>
                      </a:pPr>
                      <a:r>
                        <a:rPr lang="en-US" sz="1100" u="none" strike="noStrike" dirty="0">
                          <a:effectLst/>
                        </a:rPr>
                        <a:t>version 1.1.0 or earlier</a:t>
                      </a:r>
                      <a:endParaRPr lang="en-US" sz="1100" b="0" i="0" u="none" strike="noStrike" dirty="0">
                        <a:solidFill>
                          <a:srgbClr val="000000"/>
                        </a:solidFill>
                        <a:effectLst/>
                        <a:latin typeface="Aptos Narrow" panose="020B0004020202020204" pitchFamily="34" charset="0"/>
                      </a:endParaRPr>
                    </a:p>
                  </a:txBody>
                  <a:tcPr marL="6350" marR="6350" marT="6350" marB="0"/>
                </a:tc>
                <a:tc>
                  <a:txBody>
                    <a:bodyPr/>
                    <a:lstStyle/>
                    <a:p>
                      <a:pPr algn="l" fontAlgn="t">
                        <a:buNone/>
                      </a:pPr>
                      <a:r>
                        <a:rPr lang="nl-NL" sz="1100" u="none" strike="noStrike" dirty="0" err="1">
                          <a:effectLst/>
                        </a:rPr>
                        <a:t>version</a:t>
                      </a:r>
                      <a:r>
                        <a:rPr lang="nl-NL" sz="1100" u="none" strike="noStrike" dirty="0">
                          <a:effectLst/>
                        </a:rPr>
                        <a:t> 1.2.0 </a:t>
                      </a:r>
                      <a:br>
                        <a:rPr lang="nl-NL" sz="1100" u="none" strike="noStrike" dirty="0">
                          <a:effectLst/>
                        </a:rPr>
                      </a:br>
                      <a:r>
                        <a:rPr lang="nl-NL" sz="1100" u="none" strike="noStrike" dirty="0">
                          <a:effectLst/>
                        </a:rPr>
                        <a:t>1st </a:t>
                      </a:r>
                      <a:r>
                        <a:rPr lang="nl-NL" sz="1100" u="none" strike="noStrike" dirty="0" err="1">
                          <a:effectLst/>
                        </a:rPr>
                        <a:t>reference</a:t>
                      </a:r>
                      <a:r>
                        <a:rPr lang="nl-NL" sz="1100" u="none" strike="noStrike" dirty="0">
                          <a:effectLst/>
                        </a:rPr>
                        <a:t> </a:t>
                      </a:r>
                      <a:r>
                        <a:rPr lang="nl-NL" sz="1100" u="none" strike="noStrike" dirty="0" err="1">
                          <a:effectLst/>
                        </a:rPr>
                        <a:t>period</a:t>
                      </a:r>
                      <a:r>
                        <a:rPr lang="nl-NL" sz="1100" u="none" strike="noStrike" dirty="0">
                          <a:effectLst/>
                        </a:rPr>
                        <a:t> of 2027</a:t>
                      </a:r>
                      <a:br>
                        <a:rPr lang="nl-NL" sz="1100" u="none" strike="noStrike" dirty="0">
                          <a:effectLst/>
                        </a:rPr>
                      </a:br>
                      <a:r>
                        <a:rPr lang="nl-NL" sz="1100" u="none" strike="noStrike" dirty="0">
                          <a:effectLst/>
                        </a:rPr>
                        <a:t>(</a:t>
                      </a:r>
                      <a:r>
                        <a:rPr lang="nl-NL" sz="1100" u="none" strike="noStrike" dirty="0" err="1">
                          <a:effectLst/>
                        </a:rPr>
                        <a:t>January</a:t>
                      </a:r>
                      <a:r>
                        <a:rPr lang="nl-NL" sz="1100" u="none" strike="noStrike" dirty="0">
                          <a:effectLst/>
                        </a:rPr>
                        <a:t> </a:t>
                      </a:r>
                      <a:r>
                        <a:rPr lang="nl-NL" sz="1100" u="none" strike="noStrike" dirty="0" err="1">
                          <a:effectLst/>
                        </a:rPr>
                        <a:t>for</a:t>
                      </a:r>
                      <a:r>
                        <a:rPr lang="nl-NL" sz="1100" u="none" strike="noStrike" dirty="0">
                          <a:effectLst/>
                        </a:rPr>
                        <a:t> </a:t>
                      </a:r>
                      <a:r>
                        <a:rPr lang="nl-NL" sz="1100" u="none" strike="noStrike" dirty="0" err="1">
                          <a:effectLst/>
                        </a:rPr>
                        <a:t>monthly</a:t>
                      </a:r>
                      <a:r>
                        <a:rPr lang="nl-NL" sz="1100" u="none" strike="noStrike" dirty="0">
                          <a:effectLst/>
                        </a:rPr>
                        <a:t> and Q1 </a:t>
                      </a:r>
                      <a:r>
                        <a:rPr lang="nl-NL" sz="1100" u="none" strike="noStrike" dirty="0" err="1">
                          <a:effectLst/>
                        </a:rPr>
                        <a:t>for</a:t>
                      </a:r>
                      <a:r>
                        <a:rPr lang="nl-NL" sz="1100" u="none" strike="noStrike" dirty="0">
                          <a:effectLst/>
                        </a:rPr>
                        <a:t> </a:t>
                      </a:r>
                      <a:r>
                        <a:rPr lang="nl-NL" sz="1100" u="none" strike="noStrike" dirty="0" err="1">
                          <a:effectLst/>
                        </a:rPr>
                        <a:t>quarterly</a:t>
                      </a:r>
                      <a:r>
                        <a:rPr lang="nl-NL" sz="1100" u="none" strike="noStrike" dirty="0">
                          <a:effectLst/>
                        </a:rPr>
                        <a:t> reporting)</a:t>
                      </a:r>
                      <a:endParaRPr lang="nl-NL" sz="1100" b="0" i="0" u="none" strike="noStrike" dirty="0">
                        <a:solidFill>
                          <a:srgbClr val="000000"/>
                        </a:solidFill>
                        <a:effectLst/>
                        <a:latin typeface="Aptos Narrow" panose="020B0004020202020204" pitchFamily="34" charset="0"/>
                      </a:endParaRPr>
                    </a:p>
                  </a:txBody>
                  <a:tcPr marL="6350" marR="6350" marT="6350" marB="0"/>
                </a:tc>
                <a:extLst>
                  <a:ext uri="{0D108BD9-81ED-4DB2-BD59-A6C34878D82A}">
                    <a16:rowId xmlns:a16="http://schemas.microsoft.com/office/drawing/2014/main" val="486232090"/>
                  </a:ext>
                </a:extLst>
              </a:tr>
            </a:tbl>
          </a:graphicData>
        </a:graphic>
      </p:graphicFrame>
    </p:spTree>
    <p:extLst>
      <p:ext uri="{BB962C8B-B14F-4D97-AF65-F5344CB8AC3E}">
        <p14:creationId xmlns:p14="http://schemas.microsoft.com/office/powerpoint/2010/main" val="4188275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A5ABE-440E-2A53-D452-455BB3913A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54E64A-9154-7006-F8AE-E6E2CCE636C9}"/>
              </a:ext>
            </a:extLst>
          </p:cNvPr>
          <p:cNvSpPr>
            <a:spLocks noGrp="1"/>
          </p:cNvSpPr>
          <p:nvPr>
            <p:ph type="title"/>
          </p:nvPr>
        </p:nvSpPr>
        <p:spPr/>
        <p:txBody>
          <a:bodyPr>
            <a:normAutofit fontScale="90000"/>
          </a:bodyPr>
          <a:lstStyle/>
          <a:p>
            <a:r>
              <a:rPr lang="en-US" sz="2400" dirty="0" err="1"/>
              <a:t>xBRL</a:t>
            </a:r>
            <a:r>
              <a:rPr lang="en-US" sz="2400" dirty="0"/>
              <a:t>-csv transition (2) – other taxonomies</a:t>
            </a:r>
            <a:endParaRPr lang="en-NL" dirty="0"/>
          </a:p>
        </p:txBody>
      </p:sp>
      <p:sp>
        <p:nvSpPr>
          <p:cNvPr id="3" name="Slide Number Placeholder 2">
            <a:extLst>
              <a:ext uri="{FF2B5EF4-FFF2-40B4-BE49-F238E27FC236}">
                <a16:creationId xmlns:a16="http://schemas.microsoft.com/office/drawing/2014/main" id="{F7E3049D-B5BE-B27E-405E-62D3A5CFFCB8}"/>
              </a:ext>
            </a:extLst>
          </p:cNvPr>
          <p:cNvSpPr>
            <a:spLocks noGrp="1"/>
          </p:cNvSpPr>
          <p:nvPr>
            <p:ph type="sldNum" sz="quarter" idx="10"/>
          </p:nvPr>
        </p:nvSpPr>
        <p:spPr/>
        <p:txBody>
          <a:bodyPr/>
          <a:lstStyle/>
          <a:p>
            <a:fld id="{A57ACD69-77E0-4B27-BE9A-0E1A45A60CED}" type="slidenum">
              <a:rPr lang="en-US" smtClean="0"/>
              <a:pPr/>
              <a:t>5</a:t>
            </a:fld>
            <a:endParaRPr lang="en-GB" dirty="0"/>
          </a:p>
        </p:txBody>
      </p:sp>
      <p:sp>
        <p:nvSpPr>
          <p:cNvPr id="4" name="Content Placeholder 3">
            <a:extLst>
              <a:ext uri="{FF2B5EF4-FFF2-40B4-BE49-F238E27FC236}">
                <a16:creationId xmlns:a16="http://schemas.microsoft.com/office/drawing/2014/main" id="{5A6A2448-93D6-81A6-8CE1-ED96080BF2A0}"/>
              </a:ext>
            </a:extLst>
          </p:cNvPr>
          <p:cNvSpPr>
            <a:spLocks noGrp="1"/>
          </p:cNvSpPr>
          <p:nvPr>
            <p:ph sz="quarter" idx="15"/>
          </p:nvPr>
        </p:nvSpPr>
        <p:spPr/>
        <p:txBody>
          <a:bodyPr/>
          <a:lstStyle/>
          <a:p>
            <a:r>
              <a:rPr lang="en-US" dirty="0"/>
              <a:t>For information: Overview for other reporting frameworks</a:t>
            </a:r>
            <a:endParaRPr lang="en-NL" dirty="0"/>
          </a:p>
        </p:txBody>
      </p:sp>
      <p:graphicFrame>
        <p:nvGraphicFramePr>
          <p:cNvPr id="6" name="Table 5">
            <a:extLst>
              <a:ext uri="{FF2B5EF4-FFF2-40B4-BE49-F238E27FC236}">
                <a16:creationId xmlns:a16="http://schemas.microsoft.com/office/drawing/2014/main" id="{2FA0E098-F9A0-4C13-AE99-104B52D82AAC}"/>
              </a:ext>
            </a:extLst>
          </p:cNvPr>
          <p:cNvGraphicFramePr>
            <a:graphicFrameLocks noGrp="1"/>
          </p:cNvGraphicFramePr>
          <p:nvPr>
            <p:extLst>
              <p:ext uri="{D42A27DB-BD31-4B8C-83A1-F6EECF244321}">
                <p14:modId xmlns:p14="http://schemas.microsoft.com/office/powerpoint/2010/main" val="4229792154"/>
              </p:ext>
            </p:extLst>
          </p:nvPr>
        </p:nvGraphicFramePr>
        <p:xfrm>
          <a:off x="1142999" y="1609050"/>
          <a:ext cx="7117081" cy="1947220"/>
        </p:xfrm>
        <a:graphic>
          <a:graphicData uri="http://schemas.openxmlformats.org/drawingml/2006/table">
            <a:tbl>
              <a:tblPr>
                <a:tableStyleId>{775DCB02-9BB8-47FD-8907-85C794F793BA}</a:tableStyleId>
              </a:tblPr>
              <a:tblGrid>
                <a:gridCol w="1081392">
                  <a:extLst>
                    <a:ext uri="{9D8B030D-6E8A-4147-A177-3AD203B41FA5}">
                      <a16:colId xmlns:a16="http://schemas.microsoft.com/office/drawing/2014/main" val="1974688455"/>
                    </a:ext>
                  </a:extLst>
                </a:gridCol>
                <a:gridCol w="1745629">
                  <a:extLst>
                    <a:ext uri="{9D8B030D-6E8A-4147-A177-3AD203B41FA5}">
                      <a16:colId xmlns:a16="http://schemas.microsoft.com/office/drawing/2014/main" val="3046583217"/>
                    </a:ext>
                  </a:extLst>
                </a:gridCol>
                <a:gridCol w="4290060">
                  <a:extLst>
                    <a:ext uri="{9D8B030D-6E8A-4147-A177-3AD203B41FA5}">
                      <a16:colId xmlns:a16="http://schemas.microsoft.com/office/drawing/2014/main" val="3021551788"/>
                    </a:ext>
                  </a:extLst>
                </a:gridCol>
              </a:tblGrid>
              <a:tr h="285750">
                <a:tc>
                  <a:txBody>
                    <a:bodyPr/>
                    <a:lstStyle/>
                    <a:p>
                      <a:pPr algn="l" fontAlgn="b">
                        <a:buNone/>
                      </a:pPr>
                      <a:r>
                        <a:rPr lang="en-NL" sz="1800" u="none" strike="noStrike" dirty="0">
                          <a:effectLst/>
                        </a:rPr>
                        <a:t> </a:t>
                      </a:r>
                      <a:endParaRPr lang="en-NL"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l" rtl="0" fontAlgn="b">
                        <a:buNone/>
                      </a:pPr>
                      <a:r>
                        <a:rPr lang="en-NL" sz="1100" b="1" u="none" strike="noStrike">
                          <a:effectLst/>
                        </a:rPr>
                        <a:t>xBRL-XML, Excel</a:t>
                      </a:r>
                      <a:endParaRPr lang="en-NL" sz="1100" b="1" i="0" u="none" strike="noStrike">
                        <a:solidFill>
                          <a:srgbClr val="000000"/>
                        </a:solidFill>
                        <a:effectLst/>
                        <a:latin typeface="Verdana" panose="020B0604030504040204" pitchFamily="34" charset="0"/>
                      </a:endParaRPr>
                    </a:p>
                  </a:txBody>
                  <a:tcPr marL="6350" marR="6350" marT="6350" marB="0" anchor="b"/>
                </a:tc>
                <a:tc>
                  <a:txBody>
                    <a:bodyPr/>
                    <a:lstStyle/>
                    <a:p>
                      <a:pPr algn="l" rtl="0" fontAlgn="b">
                        <a:buNone/>
                      </a:pPr>
                      <a:r>
                        <a:rPr lang="en-NL" sz="1100" b="1" u="none" strike="noStrike" dirty="0" err="1">
                          <a:effectLst/>
                        </a:rPr>
                        <a:t>xBRL</a:t>
                      </a:r>
                      <a:r>
                        <a:rPr lang="en-NL" sz="1100" b="1" u="none" strike="noStrike" dirty="0">
                          <a:effectLst/>
                        </a:rPr>
                        <a:t>-XML, </a:t>
                      </a:r>
                      <a:r>
                        <a:rPr lang="en-NL" sz="1100" b="1" u="none" strike="noStrike" dirty="0" err="1">
                          <a:effectLst/>
                        </a:rPr>
                        <a:t>xBRL</a:t>
                      </a:r>
                      <a:r>
                        <a:rPr lang="en-NL" sz="1100" b="1" u="none" strike="noStrike" dirty="0">
                          <a:effectLst/>
                        </a:rPr>
                        <a:t>-CSV, Excel</a:t>
                      </a:r>
                      <a:endParaRPr lang="en-NL" sz="1100" b="1" i="0" u="none" strike="noStrike" dirty="0">
                        <a:solidFill>
                          <a:srgbClr val="000000"/>
                        </a:solidFill>
                        <a:effectLst/>
                        <a:latin typeface="Verdana" panose="020B0604030504040204" pitchFamily="34" charset="0"/>
                      </a:endParaRPr>
                    </a:p>
                  </a:txBody>
                  <a:tcPr marL="6350" marR="6350" marT="6350" marB="0" anchor="b"/>
                </a:tc>
                <a:extLst>
                  <a:ext uri="{0D108BD9-81ED-4DB2-BD59-A6C34878D82A}">
                    <a16:rowId xmlns:a16="http://schemas.microsoft.com/office/drawing/2014/main" val="342824884"/>
                  </a:ext>
                </a:extLst>
              </a:tr>
              <a:tr h="171450">
                <a:tc rowSpan="3">
                  <a:txBody>
                    <a:bodyPr/>
                    <a:lstStyle/>
                    <a:p>
                      <a:pPr algn="l" fontAlgn="t">
                        <a:buNone/>
                      </a:pPr>
                      <a:r>
                        <a:rPr lang="en-NL" sz="1100" u="none" strike="noStrike">
                          <a:effectLst/>
                        </a:rPr>
                        <a:t>MESRAP</a:t>
                      </a:r>
                      <a:endParaRPr lang="en-NL" sz="1100" b="0" i="0" u="none" strike="noStrike">
                        <a:solidFill>
                          <a:srgbClr val="000000"/>
                        </a:solidFill>
                        <a:effectLst/>
                        <a:latin typeface="Verdana" panose="020B0604030504040204" pitchFamily="34" charset="0"/>
                      </a:endParaRPr>
                    </a:p>
                  </a:txBody>
                  <a:tcPr marL="6350" marR="6350" marT="6350" marB="0"/>
                </a:tc>
                <a:tc rowSpan="3">
                  <a:txBody>
                    <a:bodyPr/>
                    <a:lstStyle/>
                    <a:p>
                      <a:pPr algn="l" fontAlgn="t">
                        <a:buNone/>
                      </a:pPr>
                      <a:r>
                        <a:rPr lang="en-US" sz="1100" u="none" strike="noStrike" dirty="0">
                          <a:effectLst/>
                        </a:rPr>
                        <a:t>version</a:t>
                      </a:r>
                      <a:r>
                        <a:rPr lang="en-NL" sz="1100" u="none" strike="noStrike" dirty="0">
                          <a:effectLst/>
                        </a:rPr>
                        <a:t> 4.0.0 </a:t>
                      </a:r>
                      <a:r>
                        <a:rPr lang="en-US" sz="1100" u="none" strike="noStrike" dirty="0">
                          <a:effectLst/>
                        </a:rPr>
                        <a:t>or earlier</a:t>
                      </a:r>
                      <a:endParaRPr lang="en-NL" sz="1100" b="0" i="0" u="none" strike="noStrike" dirty="0">
                        <a:solidFill>
                          <a:srgbClr val="000000"/>
                        </a:solidFill>
                        <a:effectLst/>
                        <a:latin typeface="Verdana" panose="020B0604030504040204" pitchFamily="34" charset="0"/>
                      </a:endParaRPr>
                    </a:p>
                  </a:txBody>
                  <a:tcPr marL="6350" marR="6350" marT="6350" marB="0"/>
                </a:tc>
                <a:tc>
                  <a:txBody>
                    <a:bodyPr/>
                    <a:lstStyle/>
                    <a:p>
                      <a:pPr algn="l" rtl="0" fontAlgn="t">
                        <a:buNone/>
                      </a:pPr>
                      <a:r>
                        <a:rPr lang="en-US" sz="1100" u="none" strike="noStrike" dirty="0">
                          <a:effectLst/>
                        </a:rPr>
                        <a:t>version</a:t>
                      </a:r>
                      <a:r>
                        <a:rPr lang="en-NL" sz="1100" u="none" strike="noStrike" dirty="0">
                          <a:effectLst/>
                        </a:rPr>
                        <a:t> 5.0.0</a:t>
                      </a:r>
                      <a:endParaRPr lang="en-NL" sz="1100" b="0" i="0" u="none" strike="noStrike" dirty="0">
                        <a:solidFill>
                          <a:srgbClr val="000000"/>
                        </a:solidFill>
                        <a:effectLst/>
                        <a:latin typeface="Verdana" panose="020B0604030504040204" pitchFamily="34" charset="0"/>
                      </a:endParaRPr>
                    </a:p>
                  </a:txBody>
                  <a:tcPr marL="6350" marR="6350" marT="6350" marB="0"/>
                </a:tc>
                <a:extLst>
                  <a:ext uri="{0D108BD9-81ED-4DB2-BD59-A6C34878D82A}">
                    <a16:rowId xmlns:a16="http://schemas.microsoft.com/office/drawing/2014/main" val="389248371"/>
                  </a:ext>
                </a:extLst>
              </a:tr>
              <a:tr h="184150">
                <a:tc vMerge="1">
                  <a:txBody>
                    <a:bodyPr/>
                    <a:lstStyle/>
                    <a:p>
                      <a:endParaRPr lang="en-NL"/>
                    </a:p>
                  </a:txBody>
                  <a:tcPr/>
                </a:tc>
                <a:tc vMerge="1">
                  <a:txBody>
                    <a:bodyPr/>
                    <a:lstStyle/>
                    <a:p>
                      <a:endParaRPr lang="en-NL"/>
                    </a:p>
                  </a:txBody>
                  <a:tcPr/>
                </a:tc>
                <a:tc>
                  <a:txBody>
                    <a:bodyPr/>
                    <a:lstStyle/>
                    <a:p>
                      <a:pPr algn="l" rtl="0" fontAlgn="t">
                        <a:buNone/>
                      </a:pPr>
                      <a:r>
                        <a:rPr lang="en-US" sz="1100" u="none" strike="noStrike" dirty="0">
                          <a:effectLst/>
                        </a:rPr>
                        <a:t>1st reference period of 2027</a:t>
                      </a:r>
                      <a:endParaRPr lang="en-NL" sz="1100" b="0" i="0" u="none" strike="noStrike" dirty="0">
                        <a:solidFill>
                          <a:srgbClr val="000000"/>
                        </a:solidFill>
                        <a:effectLst/>
                        <a:latin typeface="Verdana" panose="020B0604030504040204" pitchFamily="34" charset="0"/>
                      </a:endParaRPr>
                    </a:p>
                  </a:txBody>
                  <a:tcPr marL="6350" marR="6350" marT="6350" marB="0"/>
                </a:tc>
                <a:extLst>
                  <a:ext uri="{0D108BD9-81ED-4DB2-BD59-A6C34878D82A}">
                    <a16:rowId xmlns:a16="http://schemas.microsoft.com/office/drawing/2014/main" val="1299908101"/>
                  </a:ext>
                </a:extLst>
              </a:tr>
              <a:tr h="198430">
                <a:tc vMerge="1">
                  <a:txBody>
                    <a:bodyPr/>
                    <a:lstStyle/>
                    <a:p>
                      <a:endParaRPr lang="en-NL"/>
                    </a:p>
                  </a:txBody>
                  <a:tcPr/>
                </a:tc>
                <a:tc vMerge="1">
                  <a:txBody>
                    <a:bodyPr/>
                    <a:lstStyle/>
                    <a:p>
                      <a:endParaRPr lang="en-NL"/>
                    </a:p>
                  </a:txBody>
                  <a:tcPr/>
                </a:tc>
                <a:tc>
                  <a:txBody>
                    <a:bodyPr/>
                    <a:lstStyle/>
                    <a:p>
                      <a:pPr algn="l" rtl="0" fontAlgn="t">
                        <a:buNone/>
                      </a:pPr>
                      <a:r>
                        <a:rPr lang="nl-NL" sz="1100" u="none" strike="noStrike" dirty="0">
                          <a:effectLst/>
                        </a:rPr>
                        <a:t>(</a:t>
                      </a:r>
                      <a:r>
                        <a:rPr lang="nl-NL" sz="1100" u="none" strike="noStrike" dirty="0" err="1">
                          <a:effectLst/>
                        </a:rPr>
                        <a:t>January</a:t>
                      </a:r>
                      <a:r>
                        <a:rPr lang="nl-NL" sz="1100" u="none" strike="noStrike" dirty="0">
                          <a:effectLst/>
                        </a:rPr>
                        <a:t> </a:t>
                      </a:r>
                      <a:r>
                        <a:rPr lang="nl-NL" sz="1100" u="none" strike="noStrike" dirty="0" err="1">
                          <a:effectLst/>
                        </a:rPr>
                        <a:t>for</a:t>
                      </a:r>
                      <a:r>
                        <a:rPr lang="nl-NL" sz="1100" u="none" strike="noStrike" dirty="0">
                          <a:effectLst/>
                        </a:rPr>
                        <a:t> </a:t>
                      </a:r>
                      <a:r>
                        <a:rPr lang="nl-NL" sz="1100" u="none" strike="noStrike" dirty="0" err="1">
                          <a:effectLst/>
                        </a:rPr>
                        <a:t>monthly</a:t>
                      </a:r>
                      <a:r>
                        <a:rPr lang="nl-NL" sz="1100" u="none" strike="noStrike" dirty="0">
                          <a:effectLst/>
                        </a:rPr>
                        <a:t> and Q1 </a:t>
                      </a:r>
                      <a:r>
                        <a:rPr lang="nl-NL" sz="1100" u="none" strike="noStrike" dirty="0" err="1">
                          <a:effectLst/>
                        </a:rPr>
                        <a:t>for</a:t>
                      </a:r>
                      <a:r>
                        <a:rPr lang="nl-NL" sz="1100" u="none" strike="noStrike" dirty="0">
                          <a:effectLst/>
                        </a:rPr>
                        <a:t> </a:t>
                      </a:r>
                      <a:r>
                        <a:rPr lang="nl-NL" sz="1100" u="none" strike="noStrike" dirty="0" err="1">
                          <a:effectLst/>
                        </a:rPr>
                        <a:t>quarterly</a:t>
                      </a:r>
                      <a:r>
                        <a:rPr lang="nl-NL" sz="1100" u="none" strike="noStrike" dirty="0">
                          <a:effectLst/>
                        </a:rPr>
                        <a:t> reporting)</a:t>
                      </a:r>
                      <a:endParaRPr lang="en-NL" sz="1100" b="0" i="0" u="none" strike="noStrike" dirty="0">
                        <a:solidFill>
                          <a:srgbClr val="000000"/>
                        </a:solidFill>
                        <a:effectLst/>
                        <a:latin typeface="Verdana" panose="020B0604030504040204" pitchFamily="34" charset="0"/>
                      </a:endParaRPr>
                    </a:p>
                  </a:txBody>
                  <a:tcPr marL="6350" marR="6350" marT="6350" marB="0"/>
                </a:tc>
                <a:extLst>
                  <a:ext uri="{0D108BD9-81ED-4DB2-BD59-A6C34878D82A}">
                    <a16:rowId xmlns:a16="http://schemas.microsoft.com/office/drawing/2014/main" val="1726341972"/>
                  </a:ext>
                </a:extLst>
              </a:tr>
              <a:tr h="184150">
                <a:tc rowSpan="3">
                  <a:txBody>
                    <a:bodyPr/>
                    <a:lstStyle/>
                    <a:p>
                      <a:pPr algn="l" fontAlgn="t">
                        <a:buNone/>
                      </a:pPr>
                      <a:r>
                        <a:rPr lang="en-NL" sz="1100" u="none" strike="noStrike" dirty="0">
                          <a:effectLst/>
                        </a:rPr>
                        <a:t>MER</a:t>
                      </a:r>
                      <a:endParaRPr lang="en-NL" sz="1100" b="0" i="0" u="none" strike="noStrike" dirty="0">
                        <a:solidFill>
                          <a:srgbClr val="000000"/>
                        </a:solidFill>
                        <a:effectLst/>
                        <a:latin typeface="Verdana" panose="020B0604030504040204" pitchFamily="34" charset="0"/>
                      </a:endParaRPr>
                    </a:p>
                  </a:txBody>
                  <a:tcPr marL="6350" marR="6350" marT="6350" marB="0"/>
                </a:tc>
                <a:tc rowSpan="3">
                  <a:txBody>
                    <a:bodyPr/>
                    <a:lstStyle/>
                    <a:p>
                      <a:pPr algn="l" fontAlgn="t">
                        <a:buNone/>
                      </a:pPr>
                      <a:r>
                        <a:rPr lang="en-US" sz="1100" u="none" strike="noStrike" dirty="0">
                          <a:effectLst/>
                        </a:rPr>
                        <a:t>version</a:t>
                      </a:r>
                      <a:r>
                        <a:rPr lang="en-NL" sz="1100" u="none" strike="noStrike" dirty="0">
                          <a:effectLst/>
                        </a:rPr>
                        <a:t> 2.0.0 </a:t>
                      </a:r>
                      <a:r>
                        <a:rPr lang="en-US" sz="1100" u="none" strike="noStrike" dirty="0">
                          <a:effectLst/>
                        </a:rPr>
                        <a:t>or earlier</a:t>
                      </a:r>
                      <a:endParaRPr lang="en-NL" sz="1100" b="0" i="0" u="none" strike="noStrike" dirty="0">
                        <a:solidFill>
                          <a:srgbClr val="000000"/>
                        </a:solidFill>
                        <a:effectLst/>
                        <a:latin typeface="Verdana" panose="020B0604030504040204" pitchFamily="34" charset="0"/>
                      </a:endParaRPr>
                    </a:p>
                  </a:txBody>
                  <a:tcPr marL="6350" marR="6350" marT="6350" marB="0"/>
                </a:tc>
                <a:tc>
                  <a:txBody>
                    <a:bodyPr/>
                    <a:lstStyle/>
                    <a:p>
                      <a:pPr algn="l" fontAlgn="b">
                        <a:buNone/>
                      </a:pPr>
                      <a:r>
                        <a:rPr lang="en-US" sz="1100" u="none" strike="noStrike" dirty="0">
                          <a:effectLst/>
                        </a:rPr>
                        <a:t>version</a:t>
                      </a:r>
                      <a:r>
                        <a:rPr lang="en-NL" sz="1100" u="none" strike="noStrike" dirty="0">
                          <a:effectLst/>
                        </a:rPr>
                        <a:t> 3.0.0</a:t>
                      </a:r>
                      <a:endParaRPr lang="en-NL" sz="1100" b="0" i="0" u="none" strike="noStrike" dirty="0">
                        <a:solidFill>
                          <a:srgbClr val="000000"/>
                        </a:solidFill>
                        <a:effectLst/>
                        <a:latin typeface="Verdana" panose="020B0604030504040204" pitchFamily="34" charset="0"/>
                      </a:endParaRPr>
                    </a:p>
                  </a:txBody>
                  <a:tcPr marL="6350" marR="6350" marT="6350" marB="0" anchor="b"/>
                </a:tc>
                <a:extLst>
                  <a:ext uri="{0D108BD9-81ED-4DB2-BD59-A6C34878D82A}">
                    <a16:rowId xmlns:a16="http://schemas.microsoft.com/office/drawing/2014/main" val="3423127496"/>
                  </a:ext>
                </a:extLst>
              </a:tr>
              <a:tr h="184150">
                <a:tc vMerge="1">
                  <a:txBody>
                    <a:bodyPr/>
                    <a:lstStyle/>
                    <a:p>
                      <a:endParaRPr lang="en-NL"/>
                    </a:p>
                  </a:txBody>
                  <a:tcPr/>
                </a:tc>
                <a:tc vMerge="1">
                  <a:txBody>
                    <a:bodyPr/>
                    <a:lstStyle/>
                    <a:p>
                      <a:endParaRPr lang="en-NL"/>
                    </a:p>
                  </a:txBody>
                  <a:tcPr/>
                </a:tc>
                <a:tc>
                  <a:txBody>
                    <a:bodyPr/>
                    <a:lstStyle/>
                    <a:p>
                      <a:pPr algn="l" fontAlgn="b">
                        <a:buNone/>
                      </a:pPr>
                      <a:r>
                        <a:rPr lang="en-US" sz="1100" u="none" strike="noStrike" dirty="0">
                          <a:effectLst/>
                        </a:rPr>
                        <a:t>1st reference period of 2027</a:t>
                      </a:r>
                      <a:endParaRPr lang="en-NL" sz="1100" b="0" i="0" u="none" strike="noStrike" dirty="0">
                        <a:solidFill>
                          <a:srgbClr val="000000"/>
                        </a:solidFill>
                        <a:effectLst/>
                        <a:latin typeface="Verdana" panose="020B0604030504040204" pitchFamily="34" charset="0"/>
                      </a:endParaRPr>
                    </a:p>
                  </a:txBody>
                  <a:tcPr marL="6350" marR="6350" marT="6350" marB="0" anchor="b"/>
                </a:tc>
                <a:extLst>
                  <a:ext uri="{0D108BD9-81ED-4DB2-BD59-A6C34878D82A}">
                    <a16:rowId xmlns:a16="http://schemas.microsoft.com/office/drawing/2014/main" val="3147040490"/>
                  </a:ext>
                </a:extLst>
              </a:tr>
              <a:tr h="184150">
                <a:tc vMerge="1">
                  <a:txBody>
                    <a:bodyPr/>
                    <a:lstStyle/>
                    <a:p>
                      <a:endParaRPr lang="en-NL"/>
                    </a:p>
                  </a:txBody>
                  <a:tcPr/>
                </a:tc>
                <a:tc vMerge="1">
                  <a:txBody>
                    <a:bodyPr/>
                    <a:lstStyle/>
                    <a:p>
                      <a:endParaRPr lang="en-NL"/>
                    </a:p>
                  </a:txBody>
                  <a:tcPr/>
                </a:tc>
                <a:tc>
                  <a:txBody>
                    <a:bodyPr/>
                    <a:lstStyle/>
                    <a:p>
                      <a:pPr algn="l" fontAlgn="b">
                        <a:buNone/>
                      </a:pPr>
                      <a:r>
                        <a:rPr lang="nl-NL" sz="1100" u="none" strike="noStrike" dirty="0">
                          <a:effectLst/>
                        </a:rPr>
                        <a:t>(</a:t>
                      </a:r>
                      <a:r>
                        <a:rPr lang="nl-NL" sz="1100" u="none" strike="noStrike" dirty="0" err="1">
                          <a:effectLst/>
                        </a:rPr>
                        <a:t>January</a:t>
                      </a:r>
                      <a:r>
                        <a:rPr lang="nl-NL" sz="1100" u="none" strike="noStrike" dirty="0">
                          <a:effectLst/>
                        </a:rPr>
                        <a:t> </a:t>
                      </a:r>
                      <a:r>
                        <a:rPr lang="nl-NL" sz="1100" u="none" strike="noStrike" dirty="0" err="1">
                          <a:effectLst/>
                        </a:rPr>
                        <a:t>for</a:t>
                      </a:r>
                      <a:r>
                        <a:rPr lang="nl-NL" sz="1100" u="none" strike="noStrike" dirty="0">
                          <a:effectLst/>
                        </a:rPr>
                        <a:t> </a:t>
                      </a:r>
                      <a:r>
                        <a:rPr lang="nl-NL" sz="1100" u="none" strike="noStrike" dirty="0" err="1">
                          <a:effectLst/>
                        </a:rPr>
                        <a:t>monthly</a:t>
                      </a:r>
                      <a:r>
                        <a:rPr lang="nl-NL" sz="1100" u="none" strike="noStrike" dirty="0">
                          <a:effectLst/>
                        </a:rPr>
                        <a:t> reporting)</a:t>
                      </a:r>
                      <a:endParaRPr lang="en-NL" sz="1100" b="0" i="0" u="none" strike="noStrike" dirty="0">
                        <a:solidFill>
                          <a:srgbClr val="000000"/>
                        </a:solidFill>
                        <a:effectLst/>
                        <a:latin typeface="Verdana" panose="020B0604030504040204" pitchFamily="34" charset="0"/>
                      </a:endParaRPr>
                    </a:p>
                  </a:txBody>
                  <a:tcPr marL="6350" marR="6350" marT="6350" marB="0" anchor="b"/>
                </a:tc>
                <a:extLst>
                  <a:ext uri="{0D108BD9-81ED-4DB2-BD59-A6C34878D82A}">
                    <a16:rowId xmlns:a16="http://schemas.microsoft.com/office/drawing/2014/main" val="1348026603"/>
                  </a:ext>
                </a:extLst>
              </a:tr>
              <a:tr h="184150">
                <a:tc rowSpan="3">
                  <a:txBody>
                    <a:bodyPr/>
                    <a:lstStyle/>
                    <a:p>
                      <a:pPr algn="l" rtl="0" fontAlgn="t">
                        <a:buNone/>
                      </a:pPr>
                      <a:r>
                        <a:rPr lang="en-NL" sz="1100" u="none" strike="noStrike">
                          <a:effectLst/>
                        </a:rPr>
                        <a:t>PAY</a:t>
                      </a:r>
                      <a:endParaRPr lang="en-NL" sz="1100" b="0" i="0" u="none" strike="noStrike">
                        <a:solidFill>
                          <a:srgbClr val="000000"/>
                        </a:solidFill>
                        <a:effectLst/>
                        <a:latin typeface="Verdana" panose="020B0604030504040204" pitchFamily="34" charset="0"/>
                      </a:endParaRPr>
                    </a:p>
                  </a:txBody>
                  <a:tcPr marL="6350" marR="6350" marT="6350" marB="0"/>
                </a:tc>
                <a:tc rowSpan="3">
                  <a:txBody>
                    <a:bodyPr/>
                    <a:lstStyle/>
                    <a:p>
                      <a:pPr algn="l" rtl="0" fontAlgn="t">
                        <a:buNone/>
                      </a:pPr>
                      <a:r>
                        <a:rPr lang="en-US" sz="1100" u="none" strike="noStrike" dirty="0">
                          <a:effectLst/>
                        </a:rPr>
                        <a:t>version</a:t>
                      </a:r>
                      <a:r>
                        <a:rPr lang="en-NL" sz="1100" u="none" strike="noStrike" dirty="0">
                          <a:effectLst/>
                        </a:rPr>
                        <a:t> 2.2.0 </a:t>
                      </a:r>
                      <a:r>
                        <a:rPr lang="en-US" sz="1100" u="none" strike="noStrike" dirty="0">
                          <a:effectLst/>
                        </a:rPr>
                        <a:t>or earlier</a:t>
                      </a:r>
                      <a:endParaRPr lang="en-NL" sz="1100" b="0" i="0" u="none" strike="noStrike" dirty="0">
                        <a:solidFill>
                          <a:srgbClr val="000000"/>
                        </a:solidFill>
                        <a:effectLst/>
                        <a:latin typeface="Verdana" panose="020B0604030504040204" pitchFamily="34" charset="0"/>
                      </a:endParaRPr>
                    </a:p>
                  </a:txBody>
                  <a:tcPr marL="6350" marR="6350" marT="6350" marB="0"/>
                </a:tc>
                <a:tc>
                  <a:txBody>
                    <a:bodyPr/>
                    <a:lstStyle/>
                    <a:p>
                      <a:pPr algn="l" rtl="0" fontAlgn="t">
                        <a:buNone/>
                      </a:pPr>
                      <a:r>
                        <a:rPr lang="en-US" sz="1100" u="none" strike="noStrike" dirty="0">
                          <a:effectLst/>
                        </a:rPr>
                        <a:t>version</a:t>
                      </a:r>
                      <a:r>
                        <a:rPr lang="en-NL" sz="1100" u="none" strike="noStrike" dirty="0">
                          <a:effectLst/>
                        </a:rPr>
                        <a:t> 2.3.0</a:t>
                      </a:r>
                      <a:endParaRPr lang="en-NL" sz="1100" b="0" i="0" u="none" strike="noStrike" dirty="0">
                        <a:solidFill>
                          <a:srgbClr val="000000"/>
                        </a:solidFill>
                        <a:effectLst/>
                        <a:latin typeface="Verdana" panose="020B0604030504040204" pitchFamily="34" charset="0"/>
                      </a:endParaRPr>
                    </a:p>
                  </a:txBody>
                  <a:tcPr marL="6350" marR="6350" marT="6350" marB="0"/>
                </a:tc>
                <a:extLst>
                  <a:ext uri="{0D108BD9-81ED-4DB2-BD59-A6C34878D82A}">
                    <a16:rowId xmlns:a16="http://schemas.microsoft.com/office/drawing/2014/main" val="3102092399"/>
                  </a:ext>
                </a:extLst>
              </a:tr>
              <a:tr h="184150">
                <a:tc vMerge="1">
                  <a:txBody>
                    <a:bodyPr/>
                    <a:lstStyle/>
                    <a:p>
                      <a:endParaRPr lang="en-NL"/>
                    </a:p>
                  </a:txBody>
                  <a:tcPr/>
                </a:tc>
                <a:tc vMerge="1">
                  <a:txBody>
                    <a:bodyPr/>
                    <a:lstStyle/>
                    <a:p>
                      <a:endParaRPr lang="en-NL"/>
                    </a:p>
                  </a:txBody>
                  <a:tcPr/>
                </a:tc>
                <a:tc>
                  <a:txBody>
                    <a:bodyPr/>
                    <a:lstStyle/>
                    <a:p>
                      <a:pPr algn="l" rtl="0" fontAlgn="t">
                        <a:buNone/>
                      </a:pPr>
                      <a:r>
                        <a:rPr lang="en-US" sz="1100" u="none" strike="noStrike" dirty="0">
                          <a:effectLst/>
                        </a:rPr>
                        <a:t>1st reference period of 2027</a:t>
                      </a:r>
                      <a:endParaRPr lang="en-NL" sz="1100" b="0" i="0" u="none" strike="noStrike" dirty="0">
                        <a:solidFill>
                          <a:srgbClr val="000000"/>
                        </a:solidFill>
                        <a:effectLst/>
                        <a:latin typeface="Verdana" panose="020B0604030504040204" pitchFamily="34" charset="0"/>
                      </a:endParaRPr>
                    </a:p>
                  </a:txBody>
                  <a:tcPr marL="6350" marR="6350" marT="6350" marB="0"/>
                </a:tc>
                <a:extLst>
                  <a:ext uri="{0D108BD9-81ED-4DB2-BD59-A6C34878D82A}">
                    <a16:rowId xmlns:a16="http://schemas.microsoft.com/office/drawing/2014/main" val="2714589764"/>
                  </a:ext>
                </a:extLst>
              </a:tr>
              <a:tr h="184150">
                <a:tc vMerge="1">
                  <a:txBody>
                    <a:bodyPr/>
                    <a:lstStyle/>
                    <a:p>
                      <a:endParaRPr lang="en-NL"/>
                    </a:p>
                  </a:txBody>
                  <a:tcPr/>
                </a:tc>
                <a:tc vMerge="1">
                  <a:txBody>
                    <a:bodyPr/>
                    <a:lstStyle/>
                    <a:p>
                      <a:endParaRPr lang="en-NL"/>
                    </a:p>
                  </a:txBody>
                  <a:tcPr/>
                </a:tc>
                <a:tc>
                  <a:txBody>
                    <a:bodyPr/>
                    <a:lstStyle/>
                    <a:p>
                      <a:pPr algn="l" rtl="0" fontAlgn="t">
                        <a:buNone/>
                      </a:pPr>
                      <a:r>
                        <a:rPr lang="en-NL" sz="1100" u="none" strike="noStrike" dirty="0">
                          <a:effectLst/>
                        </a:rPr>
                        <a:t>(</a:t>
                      </a:r>
                      <a:r>
                        <a:rPr lang="en-US" sz="1100" u="none" strike="noStrike" dirty="0">
                          <a:effectLst/>
                        </a:rPr>
                        <a:t>Q1</a:t>
                      </a:r>
                      <a:r>
                        <a:rPr lang="en-NL" sz="1100" u="none" strike="noStrike" dirty="0">
                          <a:effectLst/>
                        </a:rPr>
                        <a:t> </a:t>
                      </a:r>
                      <a:r>
                        <a:rPr lang="en-US" sz="1100" u="none" strike="noStrike" dirty="0">
                          <a:effectLst/>
                        </a:rPr>
                        <a:t>for</a:t>
                      </a:r>
                      <a:r>
                        <a:rPr lang="en-NL" sz="1100" u="none" strike="noStrike" dirty="0">
                          <a:effectLst/>
                        </a:rPr>
                        <a:t> </a:t>
                      </a:r>
                      <a:r>
                        <a:rPr lang="en-US" sz="1100" u="none" strike="noStrike" dirty="0">
                          <a:effectLst/>
                        </a:rPr>
                        <a:t>quarterly</a:t>
                      </a:r>
                      <a:r>
                        <a:rPr lang="en-NL" sz="1100" u="none" strike="noStrike" dirty="0">
                          <a:effectLst/>
                        </a:rPr>
                        <a:t> </a:t>
                      </a:r>
                      <a:r>
                        <a:rPr lang="en-US" sz="1100" u="none" strike="noStrike" dirty="0">
                          <a:effectLst/>
                        </a:rPr>
                        <a:t>and</a:t>
                      </a:r>
                      <a:r>
                        <a:rPr lang="en-NL" sz="1100" u="none" strike="noStrike" dirty="0">
                          <a:effectLst/>
                        </a:rPr>
                        <a:t> </a:t>
                      </a:r>
                      <a:r>
                        <a:rPr lang="en-US" sz="1100" u="none" strike="noStrike" dirty="0">
                          <a:effectLst/>
                        </a:rPr>
                        <a:t>H1 for</a:t>
                      </a:r>
                      <a:r>
                        <a:rPr lang="en-NL" sz="1100" u="none" strike="noStrike" dirty="0">
                          <a:effectLst/>
                        </a:rPr>
                        <a:t> </a:t>
                      </a:r>
                      <a:r>
                        <a:rPr lang="en-US" sz="1100" u="none" strike="noStrike" dirty="0">
                          <a:effectLst/>
                        </a:rPr>
                        <a:t>semi-annual reporting</a:t>
                      </a:r>
                      <a:r>
                        <a:rPr lang="en-NL" sz="1100" u="none" strike="noStrike" dirty="0">
                          <a:effectLst/>
                        </a:rPr>
                        <a:t>)</a:t>
                      </a:r>
                      <a:endParaRPr lang="en-NL" sz="1100" b="0" i="0" u="none" strike="noStrike" dirty="0">
                        <a:solidFill>
                          <a:srgbClr val="000000"/>
                        </a:solidFill>
                        <a:effectLst/>
                        <a:latin typeface="Verdana" panose="020B0604030504040204" pitchFamily="34" charset="0"/>
                      </a:endParaRPr>
                    </a:p>
                  </a:txBody>
                  <a:tcPr marL="6350" marR="6350" marT="6350" marB="0"/>
                </a:tc>
                <a:extLst>
                  <a:ext uri="{0D108BD9-81ED-4DB2-BD59-A6C34878D82A}">
                    <a16:rowId xmlns:a16="http://schemas.microsoft.com/office/drawing/2014/main" val="3904407843"/>
                  </a:ext>
                </a:extLst>
              </a:tr>
            </a:tbl>
          </a:graphicData>
        </a:graphic>
      </p:graphicFrame>
    </p:spTree>
    <p:extLst>
      <p:ext uri="{BB962C8B-B14F-4D97-AF65-F5344CB8AC3E}">
        <p14:creationId xmlns:p14="http://schemas.microsoft.com/office/powerpoint/2010/main" val="3547225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B183B-2E83-74BF-46C7-78CE9C21D7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845115-0EF6-26BF-8A26-6E96579DCE3C}"/>
              </a:ext>
            </a:extLst>
          </p:cNvPr>
          <p:cNvSpPr>
            <a:spLocks noGrp="1"/>
          </p:cNvSpPr>
          <p:nvPr>
            <p:ph type="title"/>
          </p:nvPr>
        </p:nvSpPr>
        <p:spPr/>
        <p:txBody>
          <a:bodyPr>
            <a:normAutofit fontScale="90000"/>
          </a:bodyPr>
          <a:lstStyle/>
          <a:p>
            <a:r>
              <a:rPr lang="en-US" sz="2400" dirty="0" err="1"/>
              <a:t>xBRL</a:t>
            </a:r>
            <a:r>
              <a:rPr lang="en-US" sz="2400" dirty="0"/>
              <a:t>-csv transition (3) – other information</a:t>
            </a:r>
            <a:endParaRPr lang="en-NL" dirty="0"/>
          </a:p>
        </p:txBody>
      </p:sp>
      <p:sp>
        <p:nvSpPr>
          <p:cNvPr id="3" name="Slide Number Placeholder 2">
            <a:extLst>
              <a:ext uri="{FF2B5EF4-FFF2-40B4-BE49-F238E27FC236}">
                <a16:creationId xmlns:a16="http://schemas.microsoft.com/office/drawing/2014/main" id="{5FC94A88-501F-F4A7-44FD-097CD0425924}"/>
              </a:ext>
            </a:extLst>
          </p:cNvPr>
          <p:cNvSpPr>
            <a:spLocks noGrp="1"/>
          </p:cNvSpPr>
          <p:nvPr>
            <p:ph type="sldNum" sz="quarter" idx="10"/>
          </p:nvPr>
        </p:nvSpPr>
        <p:spPr/>
        <p:txBody>
          <a:bodyPr/>
          <a:lstStyle/>
          <a:p>
            <a:fld id="{A57ACD69-77E0-4B27-BE9A-0E1A45A60CED}" type="slidenum">
              <a:rPr lang="en-US" smtClean="0"/>
              <a:pPr/>
              <a:t>6</a:t>
            </a:fld>
            <a:endParaRPr lang="en-GB" dirty="0"/>
          </a:p>
        </p:txBody>
      </p:sp>
      <p:sp>
        <p:nvSpPr>
          <p:cNvPr id="4" name="Content Placeholder 3">
            <a:extLst>
              <a:ext uri="{FF2B5EF4-FFF2-40B4-BE49-F238E27FC236}">
                <a16:creationId xmlns:a16="http://schemas.microsoft.com/office/drawing/2014/main" id="{9F1F881B-F32B-E790-4BAE-DD4004603F73}"/>
              </a:ext>
            </a:extLst>
          </p:cNvPr>
          <p:cNvSpPr>
            <a:spLocks noGrp="1"/>
          </p:cNvSpPr>
          <p:nvPr>
            <p:ph sz="quarter" idx="15"/>
          </p:nvPr>
        </p:nvSpPr>
        <p:spPr/>
        <p:txBody>
          <a:bodyPr>
            <a:normAutofit/>
          </a:bodyPr>
          <a:lstStyle/>
          <a:p>
            <a:r>
              <a:rPr lang="nl-NL" dirty="0"/>
              <a:t>As of 2027 - new </a:t>
            </a:r>
            <a:r>
              <a:rPr lang="nl-NL" dirty="0" err="1"/>
              <a:t>versions</a:t>
            </a:r>
            <a:r>
              <a:rPr lang="nl-NL" dirty="0"/>
              <a:t> of </a:t>
            </a:r>
            <a:r>
              <a:rPr lang="nl-NL" dirty="0" err="1"/>
              <a:t>taxonomies</a:t>
            </a:r>
            <a:r>
              <a:rPr lang="nl-NL" dirty="0"/>
              <a:t> </a:t>
            </a:r>
            <a:r>
              <a:rPr lang="nl-NL" dirty="0" err="1"/>
              <a:t>can</a:t>
            </a:r>
            <a:r>
              <a:rPr lang="nl-NL" dirty="0"/>
              <a:t> </a:t>
            </a:r>
            <a:r>
              <a:rPr lang="nl-NL" dirty="0" err="1"/>
              <a:t>be</a:t>
            </a:r>
            <a:r>
              <a:rPr lang="nl-NL" dirty="0"/>
              <a:t> </a:t>
            </a:r>
            <a:r>
              <a:rPr lang="nl-NL" dirty="0" err="1"/>
              <a:t>submitted</a:t>
            </a:r>
            <a:r>
              <a:rPr lang="nl-NL" dirty="0"/>
              <a:t> via </a:t>
            </a:r>
            <a:r>
              <a:rPr lang="nl-NL" dirty="0" err="1"/>
              <a:t>xBRL</a:t>
            </a:r>
            <a:r>
              <a:rPr lang="nl-NL" dirty="0"/>
              <a:t>-CSV.</a:t>
            </a:r>
          </a:p>
          <a:p>
            <a:r>
              <a:rPr lang="nl-NL" dirty="0"/>
              <a:t>As of 2027 - new </a:t>
            </a:r>
            <a:r>
              <a:rPr lang="nl-NL" dirty="0" err="1"/>
              <a:t>versions</a:t>
            </a:r>
            <a:r>
              <a:rPr lang="nl-NL" dirty="0"/>
              <a:t> of </a:t>
            </a:r>
            <a:r>
              <a:rPr lang="nl-NL" dirty="0" err="1"/>
              <a:t>taxonomies</a:t>
            </a:r>
            <a:r>
              <a:rPr lang="nl-NL" dirty="0"/>
              <a:t> </a:t>
            </a:r>
            <a:r>
              <a:rPr lang="nl-NL" dirty="0" err="1"/>
              <a:t>can</a:t>
            </a:r>
            <a:r>
              <a:rPr lang="nl-NL" dirty="0"/>
              <a:t> </a:t>
            </a:r>
            <a:r>
              <a:rPr lang="nl-NL" dirty="0" err="1"/>
              <a:t>be</a:t>
            </a:r>
            <a:r>
              <a:rPr lang="nl-NL" dirty="0"/>
              <a:t> </a:t>
            </a:r>
            <a:r>
              <a:rPr lang="nl-NL" dirty="0" err="1"/>
              <a:t>submitted</a:t>
            </a:r>
            <a:r>
              <a:rPr lang="nl-NL" dirty="0"/>
              <a:t> via </a:t>
            </a:r>
            <a:r>
              <a:rPr lang="nl-NL" dirty="0" err="1"/>
              <a:t>xBRL</a:t>
            </a:r>
            <a:r>
              <a:rPr lang="nl-NL" dirty="0"/>
              <a:t>-XML </a:t>
            </a:r>
            <a:r>
              <a:rPr lang="nl-NL" dirty="0" err="1"/>
              <a:t>for</a:t>
            </a:r>
            <a:r>
              <a:rPr lang="nl-NL" dirty="0"/>
              <a:t> </a:t>
            </a:r>
            <a:r>
              <a:rPr lang="nl-NL" dirty="0" err="1"/>
              <a:t>the</a:t>
            </a:r>
            <a:r>
              <a:rPr lang="nl-NL" dirty="0"/>
              <a:t> time </a:t>
            </a:r>
            <a:r>
              <a:rPr lang="nl-NL" dirty="0" err="1"/>
              <a:t>being</a:t>
            </a:r>
            <a:r>
              <a:rPr lang="nl-NL" dirty="0"/>
              <a:t>.</a:t>
            </a:r>
          </a:p>
          <a:p>
            <a:r>
              <a:rPr lang="nl-NL" dirty="0" err="1"/>
              <a:t>Submissions</a:t>
            </a:r>
            <a:r>
              <a:rPr lang="nl-NL" dirty="0"/>
              <a:t> are </a:t>
            </a:r>
            <a:r>
              <a:rPr lang="nl-NL" dirty="0" err="1"/>
              <a:t>thus</a:t>
            </a:r>
            <a:r>
              <a:rPr lang="nl-NL" dirty="0"/>
              <a:t> </a:t>
            </a:r>
            <a:r>
              <a:rPr lang="nl-NL" dirty="0" err="1"/>
              <a:t>possible</a:t>
            </a:r>
            <a:r>
              <a:rPr lang="nl-NL" dirty="0"/>
              <a:t> </a:t>
            </a:r>
            <a:r>
              <a:rPr lang="nl-NL" dirty="0" err="1"/>
              <a:t>with</a:t>
            </a:r>
            <a:r>
              <a:rPr lang="nl-NL" dirty="0"/>
              <a:t> </a:t>
            </a:r>
            <a:r>
              <a:rPr lang="nl-NL" dirty="0" err="1"/>
              <a:t>both</a:t>
            </a:r>
            <a:r>
              <a:rPr lang="nl-NL" dirty="0"/>
              <a:t> formats </a:t>
            </a:r>
            <a:r>
              <a:rPr lang="nl-NL" dirty="0" err="1"/>
              <a:t>for</a:t>
            </a:r>
            <a:r>
              <a:rPr lang="nl-NL" dirty="0"/>
              <a:t> </a:t>
            </a:r>
            <a:r>
              <a:rPr lang="nl-NL" dirty="0" err="1"/>
              <a:t>the</a:t>
            </a:r>
            <a:r>
              <a:rPr lang="nl-NL" dirty="0"/>
              <a:t> time </a:t>
            </a:r>
            <a:r>
              <a:rPr lang="nl-NL" dirty="0" err="1"/>
              <a:t>being</a:t>
            </a:r>
            <a:r>
              <a:rPr lang="nl-NL" dirty="0"/>
              <a:t>.</a:t>
            </a:r>
          </a:p>
          <a:p>
            <a:endParaRPr lang="nl-NL" dirty="0"/>
          </a:p>
          <a:p>
            <a:r>
              <a:rPr lang="nl-NL" dirty="0"/>
              <a:t>In </a:t>
            </a:r>
            <a:r>
              <a:rPr lang="nl-NL" dirty="0" err="1"/>
              <a:t>addition</a:t>
            </a:r>
            <a:r>
              <a:rPr lang="nl-NL" dirty="0"/>
              <a:t>, </a:t>
            </a:r>
            <a:r>
              <a:rPr lang="nl-NL" dirty="0" err="1"/>
              <a:t>submitting</a:t>
            </a:r>
            <a:r>
              <a:rPr lang="nl-NL" dirty="0"/>
              <a:t> </a:t>
            </a:r>
            <a:r>
              <a:rPr lang="nl-NL" dirty="0" err="1"/>
              <a:t>using</a:t>
            </a:r>
            <a:r>
              <a:rPr lang="nl-NL" dirty="0"/>
              <a:t> </a:t>
            </a:r>
            <a:r>
              <a:rPr lang="nl-NL" dirty="0" err="1"/>
              <a:t>excel</a:t>
            </a:r>
            <a:r>
              <a:rPr lang="nl-NL" dirty="0"/>
              <a:t> templates via </a:t>
            </a:r>
            <a:r>
              <a:rPr lang="nl-NL" dirty="0" err="1"/>
              <a:t>the</a:t>
            </a:r>
            <a:r>
              <a:rPr lang="nl-NL" dirty="0"/>
              <a:t> Excel-convertor </a:t>
            </a:r>
            <a:r>
              <a:rPr lang="nl-NL" dirty="0" err="1"/>
              <a:t>also</a:t>
            </a:r>
            <a:r>
              <a:rPr lang="nl-NL" dirty="0"/>
              <a:t> </a:t>
            </a:r>
            <a:r>
              <a:rPr lang="nl-NL" dirty="0" err="1"/>
              <a:t>remains</a:t>
            </a:r>
            <a:r>
              <a:rPr lang="nl-NL" dirty="0"/>
              <a:t> </a:t>
            </a:r>
            <a:r>
              <a:rPr lang="nl-NL" dirty="0" err="1"/>
              <a:t>available</a:t>
            </a:r>
            <a:r>
              <a:rPr lang="nl-NL" dirty="0"/>
              <a:t>. </a:t>
            </a:r>
          </a:p>
          <a:p>
            <a:endParaRPr lang="nl-NL" dirty="0"/>
          </a:p>
          <a:p>
            <a:r>
              <a:rPr lang="nl-NL" dirty="0" err="1"/>
              <a:t>If</a:t>
            </a:r>
            <a:r>
              <a:rPr lang="nl-NL" dirty="0"/>
              <a:t> </a:t>
            </a:r>
            <a:r>
              <a:rPr lang="nl-NL" dirty="0" err="1"/>
              <a:t>submitting</a:t>
            </a:r>
            <a:r>
              <a:rPr lang="nl-NL" dirty="0"/>
              <a:t> via </a:t>
            </a:r>
            <a:r>
              <a:rPr lang="nl-NL" dirty="0" err="1"/>
              <a:t>xBRL</a:t>
            </a:r>
            <a:r>
              <a:rPr lang="nl-NL" dirty="0"/>
              <a:t>-CSV, </a:t>
            </a:r>
            <a:r>
              <a:rPr lang="nl-NL" dirty="0" err="1"/>
              <a:t>please</a:t>
            </a:r>
            <a:r>
              <a:rPr lang="nl-NL" dirty="0"/>
              <a:t> </a:t>
            </a:r>
            <a:r>
              <a:rPr lang="nl-NL" dirty="0" err="1"/>
              <a:t>note</a:t>
            </a:r>
            <a:r>
              <a:rPr lang="nl-NL" dirty="0"/>
              <a:t> </a:t>
            </a:r>
            <a:r>
              <a:rPr lang="nl-NL" dirty="0" err="1"/>
              <a:t>that</a:t>
            </a:r>
            <a:r>
              <a:rPr lang="nl-NL" dirty="0"/>
              <a:t> </a:t>
            </a:r>
            <a:r>
              <a:rPr lang="nl-NL" dirty="0" err="1"/>
              <a:t>this</a:t>
            </a:r>
            <a:r>
              <a:rPr lang="nl-NL" dirty="0"/>
              <a:t> changes </a:t>
            </a:r>
            <a:r>
              <a:rPr lang="nl-NL" dirty="0" err="1"/>
              <a:t>how</a:t>
            </a:r>
            <a:r>
              <a:rPr lang="nl-NL" dirty="0"/>
              <a:t> </a:t>
            </a:r>
            <a:r>
              <a:rPr lang="nl-NL" dirty="0" err="1"/>
              <a:t>the</a:t>
            </a:r>
            <a:r>
              <a:rPr lang="nl-NL" dirty="0"/>
              <a:t> </a:t>
            </a:r>
            <a:r>
              <a:rPr lang="nl-NL" dirty="0" err="1"/>
              <a:t>filing</a:t>
            </a:r>
            <a:r>
              <a:rPr lang="nl-NL" dirty="0"/>
              <a:t> indicators are </a:t>
            </a:r>
            <a:r>
              <a:rPr lang="nl-NL" dirty="0" err="1"/>
              <a:t>being</a:t>
            </a:r>
            <a:r>
              <a:rPr lang="nl-NL" dirty="0"/>
              <a:t> </a:t>
            </a:r>
            <a:r>
              <a:rPr lang="nl-NL" dirty="0" err="1"/>
              <a:t>checked</a:t>
            </a:r>
            <a:r>
              <a:rPr lang="nl-NL" dirty="0"/>
              <a:t>. See </a:t>
            </a:r>
            <a:r>
              <a:rPr lang="en-US" dirty="0">
                <a:hlinkClick r:id="rId2"/>
              </a:rPr>
              <a:t>Changes to Filing Indicator validation with the introduction of </a:t>
            </a:r>
            <a:r>
              <a:rPr lang="en-US" dirty="0" err="1">
                <a:hlinkClick r:id="rId2"/>
              </a:rPr>
              <a:t>xBRL</a:t>
            </a:r>
            <a:r>
              <a:rPr lang="en-US" dirty="0">
                <a:hlinkClick r:id="rId2"/>
              </a:rPr>
              <a:t> CSV</a:t>
            </a:r>
            <a:r>
              <a:rPr lang="en-US" dirty="0"/>
              <a:t>.</a:t>
            </a:r>
          </a:p>
          <a:p>
            <a:endParaRPr lang="nl-NL" dirty="0"/>
          </a:p>
          <a:p>
            <a:r>
              <a:rPr lang="nl-NL" dirty="0"/>
              <a:t>For </a:t>
            </a:r>
            <a:r>
              <a:rPr lang="nl-NL" dirty="0" err="1"/>
              <a:t>xBRL</a:t>
            </a:r>
            <a:r>
              <a:rPr lang="nl-NL" dirty="0"/>
              <a:t>-CSV </a:t>
            </a:r>
            <a:r>
              <a:rPr lang="nl-NL" dirty="0" err="1"/>
              <a:t>submissions</a:t>
            </a:r>
            <a:r>
              <a:rPr lang="nl-NL" dirty="0"/>
              <a:t> </a:t>
            </a:r>
            <a:r>
              <a:rPr lang="nl-NL" dirty="0" err="1"/>
              <a:t>the</a:t>
            </a:r>
            <a:r>
              <a:rPr lang="nl-NL" dirty="0"/>
              <a:t> </a:t>
            </a:r>
            <a:r>
              <a:rPr lang="nl-NL" dirty="0">
                <a:hlinkClick r:id="rId3"/>
              </a:rPr>
              <a:t>EBA-CSV </a:t>
            </a:r>
            <a:r>
              <a:rPr lang="nl-NL" dirty="0" err="1">
                <a:hlinkClick r:id="rId3"/>
              </a:rPr>
              <a:t>Filing</a:t>
            </a:r>
            <a:r>
              <a:rPr lang="nl-NL" dirty="0">
                <a:hlinkClick r:id="rId3"/>
              </a:rPr>
              <a:t> Rules</a:t>
            </a:r>
            <a:r>
              <a:rPr lang="nl-NL" dirty="0"/>
              <a:t> </a:t>
            </a:r>
            <a:r>
              <a:rPr lang="nl-NL" dirty="0" err="1"/>
              <a:t>apply</a:t>
            </a:r>
            <a:r>
              <a:rPr lang="nl-NL" dirty="0"/>
              <a:t>.</a:t>
            </a:r>
          </a:p>
          <a:p>
            <a:r>
              <a:rPr lang="nl-NL" dirty="0"/>
              <a:t>For </a:t>
            </a:r>
            <a:r>
              <a:rPr lang="nl-NL" dirty="0" err="1"/>
              <a:t>xBRL</a:t>
            </a:r>
            <a:r>
              <a:rPr lang="nl-NL" dirty="0"/>
              <a:t>-XML </a:t>
            </a:r>
            <a:r>
              <a:rPr lang="nl-NL" dirty="0" err="1"/>
              <a:t>submission</a:t>
            </a:r>
            <a:r>
              <a:rPr lang="nl-NL" dirty="0"/>
              <a:t>, DNB-</a:t>
            </a:r>
            <a:r>
              <a:rPr lang="nl-NL" dirty="0" err="1"/>
              <a:t>filing</a:t>
            </a:r>
            <a:r>
              <a:rPr lang="nl-NL" dirty="0"/>
              <a:t> </a:t>
            </a:r>
            <a:r>
              <a:rPr lang="nl-NL" dirty="0" err="1"/>
              <a:t>Filing</a:t>
            </a:r>
            <a:r>
              <a:rPr lang="nl-NL" dirty="0"/>
              <a:t> Rules </a:t>
            </a:r>
            <a:r>
              <a:rPr lang="nl-NL" dirty="0" err="1"/>
              <a:t>apply</a:t>
            </a:r>
            <a:r>
              <a:rPr lang="nl-NL" dirty="0"/>
              <a:t> – </a:t>
            </a:r>
            <a:r>
              <a:rPr lang="nl-NL" dirty="0" err="1"/>
              <a:t>this</a:t>
            </a:r>
            <a:r>
              <a:rPr lang="nl-NL" dirty="0"/>
              <a:t> is </a:t>
            </a:r>
            <a:r>
              <a:rPr lang="nl-NL" dirty="0" err="1"/>
              <a:t>the</a:t>
            </a:r>
            <a:r>
              <a:rPr lang="nl-NL" dirty="0"/>
              <a:t> </a:t>
            </a:r>
            <a:r>
              <a:rPr lang="nl-NL" dirty="0" err="1"/>
              <a:t>current</a:t>
            </a:r>
            <a:r>
              <a:rPr lang="nl-NL" dirty="0"/>
              <a:t> </a:t>
            </a:r>
            <a:r>
              <a:rPr lang="nl-NL" dirty="0" err="1"/>
              <a:t>situation</a:t>
            </a:r>
            <a:r>
              <a:rPr lang="nl-NL" dirty="0"/>
              <a:t>.</a:t>
            </a:r>
            <a:endParaRPr lang="en-NL" dirty="0"/>
          </a:p>
        </p:txBody>
      </p:sp>
    </p:spTree>
    <p:extLst>
      <p:ext uri="{BB962C8B-B14F-4D97-AF65-F5344CB8AC3E}">
        <p14:creationId xmlns:p14="http://schemas.microsoft.com/office/powerpoint/2010/main" val="2442487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7758A-E8EA-C2BA-BA39-8CD1D50CA0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7DD555-45E9-5168-F0D0-DB83297D676E}"/>
              </a:ext>
            </a:extLst>
          </p:cNvPr>
          <p:cNvSpPr>
            <a:spLocks noGrp="1"/>
          </p:cNvSpPr>
          <p:nvPr>
            <p:ph type="title"/>
          </p:nvPr>
        </p:nvSpPr>
        <p:spPr/>
        <p:txBody>
          <a:bodyPr>
            <a:normAutofit fontScale="90000"/>
          </a:bodyPr>
          <a:lstStyle/>
          <a:p>
            <a:r>
              <a:rPr lang="en-US" sz="2400" dirty="0"/>
              <a:t>Taxonomy – additions</a:t>
            </a:r>
          </a:p>
        </p:txBody>
      </p:sp>
      <p:sp>
        <p:nvSpPr>
          <p:cNvPr id="3" name="Slide Number Placeholder 2">
            <a:extLst>
              <a:ext uri="{FF2B5EF4-FFF2-40B4-BE49-F238E27FC236}">
                <a16:creationId xmlns:a16="http://schemas.microsoft.com/office/drawing/2014/main" id="{CB27C0D2-56EE-7E73-F6F5-29E097327BE6}"/>
              </a:ext>
            </a:extLst>
          </p:cNvPr>
          <p:cNvSpPr>
            <a:spLocks noGrp="1"/>
          </p:cNvSpPr>
          <p:nvPr>
            <p:ph type="sldNum" sz="quarter" idx="10"/>
          </p:nvPr>
        </p:nvSpPr>
        <p:spPr/>
        <p:txBody>
          <a:bodyPr/>
          <a:lstStyle/>
          <a:p>
            <a:fld id="{A57ACD69-77E0-4B27-BE9A-0E1A45A60CED}" type="slidenum">
              <a:rPr lang="en-US" smtClean="0"/>
              <a:pPr/>
              <a:t>7</a:t>
            </a:fld>
            <a:endParaRPr lang="en-GB" dirty="0"/>
          </a:p>
        </p:txBody>
      </p:sp>
      <p:sp>
        <p:nvSpPr>
          <p:cNvPr id="4" name="Content Placeholder 3">
            <a:extLst>
              <a:ext uri="{FF2B5EF4-FFF2-40B4-BE49-F238E27FC236}">
                <a16:creationId xmlns:a16="http://schemas.microsoft.com/office/drawing/2014/main" id="{019D7598-954E-173B-7BDB-AEED8D7F2DAC}"/>
              </a:ext>
            </a:extLst>
          </p:cNvPr>
          <p:cNvSpPr>
            <a:spLocks noGrp="1"/>
          </p:cNvSpPr>
          <p:nvPr>
            <p:ph sz="quarter" idx="15"/>
          </p:nvPr>
        </p:nvSpPr>
        <p:spPr/>
        <p:txBody>
          <a:bodyPr>
            <a:normAutofit/>
          </a:bodyPr>
          <a:lstStyle/>
          <a:p>
            <a:endParaRPr lang="en-US" dirty="0"/>
          </a:p>
          <a:p>
            <a:endParaRPr lang="en-US" dirty="0"/>
          </a:p>
          <a:p>
            <a:pPr marL="285750" indent="-285750">
              <a:buFont typeface="Arial" panose="020B0604020202020204" pitchFamily="34" charset="0"/>
              <a:buChar char="•"/>
            </a:pPr>
            <a:endParaRPr lang="en-US" dirty="0"/>
          </a:p>
          <a:p>
            <a:pPr marL="285750" lvl="1" indent="-285750"/>
            <a:endParaRPr lang="en-US" dirty="0"/>
          </a:p>
        </p:txBody>
      </p:sp>
      <p:sp>
        <p:nvSpPr>
          <p:cNvPr id="6" name="TextBox 5">
            <a:extLst>
              <a:ext uri="{FF2B5EF4-FFF2-40B4-BE49-F238E27FC236}">
                <a16:creationId xmlns:a16="http://schemas.microsoft.com/office/drawing/2014/main" id="{90BECF5B-C931-625C-ECBA-F41554945348}"/>
              </a:ext>
            </a:extLst>
          </p:cNvPr>
          <p:cNvSpPr txBox="1"/>
          <p:nvPr/>
        </p:nvSpPr>
        <p:spPr>
          <a:xfrm>
            <a:off x="505922" y="1120140"/>
            <a:ext cx="8137434" cy="1938992"/>
          </a:xfrm>
          <a:prstGeom prst="rect">
            <a:avLst/>
          </a:prstGeom>
          <a:noFill/>
        </p:spPr>
        <p:txBody>
          <a:bodyPr wrap="square" rtlCol="0">
            <a:spAutoFit/>
          </a:bodyPr>
          <a:lstStyle/>
          <a:p>
            <a:r>
              <a:rPr lang="en-US" sz="1200" dirty="0"/>
              <a:t>Content of the MIR taxonomy remains unchanged</a:t>
            </a:r>
          </a:p>
          <a:p>
            <a:r>
              <a:rPr lang="en-US" sz="1200" dirty="0"/>
              <a:t>Content of the BSI taxonomy changed somewhat, but these are minor changes</a:t>
            </a:r>
          </a:p>
          <a:p>
            <a:endParaRPr lang="en-US" sz="1200" dirty="0"/>
          </a:p>
          <a:p>
            <a:r>
              <a:rPr lang="en-US" sz="1200" dirty="0"/>
              <a:t>1. </a:t>
            </a:r>
            <a:r>
              <a:rPr lang="en-US" sz="1200" b="1" dirty="0"/>
              <a:t>(Not for banks/credit institutions!)</a:t>
            </a:r>
            <a:r>
              <a:rPr lang="en-US" sz="1200" dirty="0"/>
              <a:t> - Money Market Funds - units issued – counterparty country breakdown</a:t>
            </a:r>
          </a:p>
          <a:p>
            <a:endParaRPr lang="en-US" sz="1200" dirty="0"/>
          </a:p>
          <a:p>
            <a:r>
              <a:rPr lang="en-US" sz="1200" dirty="0"/>
              <a:t>2. Counterparty sector breakdown for “Accrued interest during the month” (T9007HK3)</a:t>
            </a:r>
          </a:p>
          <a:p>
            <a:pPr marL="171450" indent="-171450">
              <a:buFont typeface="Arial" panose="020B0604020202020204" pitchFamily="34" charset="0"/>
              <a:buChar char="•"/>
            </a:pPr>
            <a:r>
              <a:rPr lang="en-US" sz="1200" dirty="0"/>
              <a:t>Breakdown for (i) loans granted and deposit placed, and (ii) loans and deposits received</a:t>
            </a:r>
          </a:p>
          <a:p>
            <a:endParaRPr lang="en-US" sz="1200" dirty="0"/>
          </a:p>
          <a:p>
            <a:r>
              <a:rPr lang="en-US" sz="1200" dirty="0"/>
              <a:t>Summary of changes. Please see official release notes for more details.</a:t>
            </a:r>
          </a:p>
        </p:txBody>
      </p:sp>
      <p:graphicFrame>
        <p:nvGraphicFramePr>
          <p:cNvPr id="5" name="Table 4">
            <a:extLst>
              <a:ext uri="{FF2B5EF4-FFF2-40B4-BE49-F238E27FC236}">
                <a16:creationId xmlns:a16="http://schemas.microsoft.com/office/drawing/2014/main" id="{509FA479-7B77-816E-E349-26219843D051}"/>
              </a:ext>
            </a:extLst>
          </p:cNvPr>
          <p:cNvGraphicFramePr>
            <a:graphicFrameLocks noGrp="1"/>
          </p:cNvGraphicFramePr>
          <p:nvPr>
            <p:extLst>
              <p:ext uri="{D42A27DB-BD31-4B8C-83A1-F6EECF244321}">
                <p14:modId xmlns:p14="http://schemas.microsoft.com/office/powerpoint/2010/main" val="1569929224"/>
              </p:ext>
            </p:extLst>
          </p:nvPr>
        </p:nvGraphicFramePr>
        <p:xfrm>
          <a:off x="1879600" y="3274168"/>
          <a:ext cx="5384800" cy="1104900"/>
        </p:xfrm>
        <a:graphic>
          <a:graphicData uri="http://schemas.openxmlformats.org/drawingml/2006/table">
            <a:tbl>
              <a:tblPr>
                <a:tableStyleId>{69C7853C-536D-4A76-A0AE-DD22124D55A5}</a:tableStyleId>
              </a:tblPr>
              <a:tblGrid>
                <a:gridCol w="920750">
                  <a:extLst>
                    <a:ext uri="{9D8B030D-6E8A-4147-A177-3AD203B41FA5}">
                      <a16:colId xmlns:a16="http://schemas.microsoft.com/office/drawing/2014/main" val="3506045187"/>
                    </a:ext>
                  </a:extLst>
                </a:gridCol>
                <a:gridCol w="1250950">
                  <a:extLst>
                    <a:ext uri="{9D8B030D-6E8A-4147-A177-3AD203B41FA5}">
                      <a16:colId xmlns:a16="http://schemas.microsoft.com/office/drawing/2014/main" val="3762979960"/>
                    </a:ext>
                  </a:extLst>
                </a:gridCol>
                <a:gridCol w="2538243">
                  <a:extLst>
                    <a:ext uri="{9D8B030D-6E8A-4147-A177-3AD203B41FA5}">
                      <a16:colId xmlns:a16="http://schemas.microsoft.com/office/drawing/2014/main" val="3011674384"/>
                    </a:ext>
                  </a:extLst>
                </a:gridCol>
                <a:gridCol w="674857">
                  <a:extLst>
                    <a:ext uri="{9D8B030D-6E8A-4147-A177-3AD203B41FA5}">
                      <a16:colId xmlns:a16="http://schemas.microsoft.com/office/drawing/2014/main" val="3884313632"/>
                    </a:ext>
                  </a:extLst>
                </a:gridCol>
              </a:tblGrid>
              <a:tr h="184150">
                <a:tc>
                  <a:txBody>
                    <a:bodyPr/>
                    <a:lstStyle/>
                    <a:p>
                      <a:pPr algn="l" fontAlgn="b">
                        <a:buNone/>
                      </a:pPr>
                      <a:r>
                        <a:rPr lang="en-US" sz="1100" u="none" strike="noStrike" dirty="0">
                          <a:effectLst/>
                        </a:rPr>
                        <a:t>Taxonomy</a:t>
                      </a:r>
                      <a:endParaRPr lang="en-US" sz="11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l" fontAlgn="b">
                        <a:buNone/>
                      </a:pPr>
                      <a:r>
                        <a:rPr lang="en-US" sz="1100" u="none" strike="noStrike" dirty="0">
                          <a:effectLst/>
                        </a:rPr>
                        <a:t>Table</a:t>
                      </a:r>
                      <a:endParaRPr lang="en-US" sz="11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l" fontAlgn="b">
                        <a:buNone/>
                      </a:pPr>
                      <a:r>
                        <a:rPr lang="en-US" sz="1100" u="none" strike="noStrike">
                          <a:effectLst/>
                        </a:rPr>
                        <a:t>Details</a:t>
                      </a:r>
                      <a:endParaRPr lang="en-US"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buNone/>
                      </a:pPr>
                      <a:r>
                        <a:rPr lang="en-US" sz="1100" u="none" strike="noStrike">
                          <a:effectLst/>
                        </a:rPr>
                        <a:t>Reason</a:t>
                      </a:r>
                      <a:endParaRPr lang="en-US" sz="1100" b="0" i="0" u="none" strike="noStrike">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343147754"/>
                  </a:ext>
                </a:extLst>
              </a:tr>
              <a:tr h="184150">
                <a:tc>
                  <a:txBody>
                    <a:bodyPr/>
                    <a:lstStyle/>
                    <a:p>
                      <a:pPr algn="l" fontAlgn="b">
                        <a:buNone/>
                      </a:pPr>
                      <a:r>
                        <a:rPr lang="en-US" sz="1100" u="none" strike="noStrike">
                          <a:effectLst/>
                        </a:rPr>
                        <a:t>BSI</a:t>
                      </a:r>
                      <a:endParaRPr lang="en-US"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buNone/>
                      </a:pPr>
                      <a:r>
                        <a:rPr lang="en-US" sz="1100" u="none" strike="noStrike">
                          <a:effectLst/>
                        </a:rPr>
                        <a:t>T9001HK1</a:t>
                      </a:r>
                      <a:endParaRPr lang="en-US"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buNone/>
                      </a:pPr>
                      <a:r>
                        <a:rPr lang="en-US" sz="1100" u="none" strike="noStrike">
                          <a:effectLst/>
                        </a:rPr>
                        <a:t>r1015,c210</a:t>
                      </a:r>
                      <a:endParaRPr lang="en-US" sz="1100" b="0" i="0" u="none" strike="noStrike">
                        <a:solidFill>
                          <a:srgbClr val="000000"/>
                        </a:solidFill>
                        <a:effectLst/>
                        <a:latin typeface="Aptos Narrow" panose="020B0004020202020204" pitchFamily="34" charset="0"/>
                      </a:endParaRPr>
                    </a:p>
                  </a:txBody>
                  <a:tcPr marL="6350" marR="6350" marT="6350" marB="0" anchor="b"/>
                </a:tc>
                <a:tc rowSpan="4">
                  <a:txBody>
                    <a:bodyPr/>
                    <a:lstStyle/>
                    <a:p>
                      <a:pPr algn="ctr" fontAlgn="b">
                        <a:buNone/>
                      </a:pPr>
                      <a:r>
                        <a:rPr lang="en-NL" sz="1100" u="none" strike="noStrike" dirty="0">
                          <a:effectLst/>
                        </a:rPr>
                        <a:t>1</a:t>
                      </a:r>
                      <a:endParaRPr lang="en-NL" sz="1100" b="0" i="0" u="none" strike="noStrike" dirty="0">
                        <a:solidFill>
                          <a:srgbClr val="000000"/>
                        </a:solidFill>
                        <a:effectLst/>
                        <a:latin typeface="Aptos Narrow" panose="020B0004020202020204" pitchFamily="34" charset="0"/>
                      </a:endParaRPr>
                    </a:p>
                  </a:txBody>
                  <a:tcPr marL="6350" marR="6350" marT="6350" marB="0" anchor="ctr"/>
                </a:tc>
                <a:extLst>
                  <a:ext uri="{0D108BD9-81ED-4DB2-BD59-A6C34878D82A}">
                    <a16:rowId xmlns:a16="http://schemas.microsoft.com/office/drawing/2014/main" val="2486200871"/>
                  </a:ext>
                </a:extLst>
              </a:tr>
              <a:tr h="184150">
                <a:tc>
                  <a:txBody>
                    <a:bodyPr/>
                    <a:lstStyle/>
                    <a:p>
                      <a:pPr algn="l" fontAlgn="b">
                        <a:buNone/>
                      </a:pPr>
                      <a:r>
                        <a:rPr lang="en-US" sz="1100" u="none" strike="noStrike">
                          <a:effectLst/>
                        </a:rPr>
                        <a:t>BSI</a:t>
                      </a:r>
                      <a:endParaRPr lang="en-US"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buNone/>
                      </a:pPr>
                      <a:r>
                        <a:rPr lang="en-US" sz="1100" u="none" strike="noStrike">
                          <a:effectLst/>
                        </a:rPr>
                        <a:t>T9001HK6</a:t>
                      </a:r>
                      <a:endParaRPr lang="en-US"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buNone/>
                      </a:pPr>
                      <a:r>
                        <a:rPr lang="en-US" sz="1100" u="none" strike="noStrike">
                          <a:effectLst/>
                        </a:rPr>
                        <a:t>r150,c010</a:t>
                      </a:r>
                      <a:endParaRPr lang="en-US" sz="1100" b="0" i="0" u="none" strike="noStrike">
                        <a:solidFill>
                          <a:srgbClr val="000000"/>
                        </a:solidFill>
                        <a:effectLst/>
                        <a:latin typeface="Aptos Narrow" panose="020B0004020202020204" pitchFamily="34" charset="0"/>
                      </a:endParaRPr>
                    </a:p>
                  </a:txBody>
                  <a:tcPr marL="6350" marR="6350" marT="6350" marB="0" anchor="b"/>
                </a:tc>
                <a:tc vMerge="1">
                  <a:txBody>
                    <a:bodyPr/>
                    <a:lstStyle/>
                    <a:p>
                      <a:pPr algn="l" fontAlgn="b">
                        <a:buNone/>
                      </a:pPr>
                      <a:endParaRPr lang="en-NL" sz="11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84885749"/>
                  </a:ext>
                </a:extLst>
              </a:tr>
              <a:tr h="184150">
                <a:tc>
                  <a:txBody>
                    <a:bodyPr/>
                    <a:lstStyle/>
                    <a:p>
                      <a:pPr algn="l" fontAlgn="b">
                        <a:buNone/>
                      </a:pPr>
                      <a:r>
                        <a:rPr lang="en-US" sz="1100" u="none" strike="noStrike">
                          <a:effectLst/>
                        </a:rPr>
                        <a:t>BSI</a:t>
                      </a:r>
                      <a:endParaRPr lang="en-US"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buNone/>
                      </a:pPr>
                      <a:r>
                        <a:rPr lang="en-US" sz="1100" u="none" strike="noStrike">
                          <a:effectLst/>
                        </a:rPr>
                        <a:t>T9007HK1</a:t>
                      </a:r>
                      <a:endParaRPr lang="en-US"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buNone/>
                      </a:pPr>
                      <a:r>
                        <a:rPr lang="en-US" sz="1100" u="none" strike="noStrike">
                          <a:effectLst/>
                        </a:rPr>
                        <a:t>r485,c170</a:t>
                      </a:r>
                      <a:endParaRPr lang="en-US" sz="1100" b="0" i="0" u="none" strike="noStrike">
                        <a:solidFill>
                          <a:srgbClr val="000000"/>
                        </a:solidFill>
                        <a:effectLst/>
                        <a:latin typeface="Aptos Narrow" panose="020B0004020202020204" pitchFamily="34" charset="0"/>
                      </a:endParaRPr>
                    </a:p>
                  </a:txBody>
                  <a:tcPr marL="6350" marR="6350" marT="6350" marB="0" anchor="b"/>
                </a:tc>
                <a:tc vMerge="1">
                  <a:txBody>
                    <a:bodyPr/>
                    <a:lstStyle/>
                    <a:p>
                      <a:pPr algn="l" fontAlgn="b">
                        <a:buNone/>
                      </a:pPr>
                      <a:endParaRPr lang="en-NL" sz="11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1702232724"/>
                  </a:ext>
                </a:extLst>
              </a:tr>
              <a:tr h="184150">
                <a:tc>
                  <a:txBody>
                    <a:bodyPr/>
                    <a:lstStyle/>
                    <a:p>
                      <a:pPr algn="l" fontAlgn="b">
                        <a:buNone/>
                      </a:pPr>
                      <a:r>
                        <a:rPr lang="en-US" sz="1100" u="none" strike="noStrike">
                          <a:effectLst/>
                        </a:rPr>
                        <a:t>BSI</a:t>
                      </a:r>
                      <a:endParaRPr lang="en-US"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buNone/>
                      </a:pPr>
                      <a:r>
                        <a:rPr lang="en-US" sz="1100" u="none" strike="noStrike">
                          <a:effectLst/>
                        </a:rPr>
                        <a:t>T9007HK4</a:t>
                      </a:r>
                      <a:endParaRPr lang="en-US"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buNone/>
                      </a:pPr>
                      <a:r>
                        <a:rPr lang="en-US" sz="1100" u="none" strike="noStrike" dirty="0">
                          <a:effectLst/>
                        </a:rPr>
                        <a:t>r100,c010</a:t>
                      </a:r>
                      <a:endParaRPr lang="en-US" sz="1100" b="0" i="0" u="none" strike="noStrike" dirty="0">
                        <a:solidFill>
                          <a:srgbClr val="000000"/>
                        </a:solidFill>
                        <a:effectLst/>
                        <a:latin typeface="Aptos Narrow" panose="020B0004020202020204" pitchFamily="34" charset="0"/>
                      </a:endParaRPr>
                    </a:p>
                  </a:txBody>
                  <a:tcPr marL="6350" marR="6350" marT="6350" marB="0" anchor="b"/>
                </a:tc>
                <a:tc vMerge="1">
                  <a:txBody>
                    <a:bodyPr/>
                    <a:lstStyle/>
                    <a:p>
                      <a:pPr algn="l" fontAlgn="b">
                        <a:buNone/>
                      </a:pPr>
                      <a:endParaRPr lang="en-NL" sz="11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885471519"/>
                  </a:ext>
                </a:extLst>
              </a:tr>
              <a:tr h="184150">
                <a:tc>
                  <a:txBody>
                    <a:bodyPr/>
                    <a:lstStyle/>
                    <a:p>
                      <a:pPr algn="l" fontAlgn="b">
                        <a:buNone/>
                      </a:pPr>
                      <a:r>
                        <a:rPr lang="en-US" sz="1100" u="none" strike="noStrike">
                          <a:effectLst/>
                        </a:rPr>
                        <a:t>BSI</a:t>
                      </a:r>
                      <a:endParaRPr lang="en-US"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buNone/>
                      </a:pPr>
                      <a:r>
                        <a:rPr lang="en-US" sz="1100" u="none" strike="noStrike">
                          <a:effectLst/>
                        </a:rPr>
                        <a:t>T9007HK3</a:t>
                      </a:r>
                      <a:endParaRPr lang="en-US"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buNone/>
                      </a:pPr>
                      <a:r>
                        <a:rPr lang="en-US" sz="1100" u="none" strike="noStrike">
                          <a:effectLst/>
                        </a:rPr>
                        <a:t>r020,r040;c080-c290</a:t>
                      </a:r>
                      <a:endParaRPr lang="en-US"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ctr" fontAlgn="b">
                        <a:buNone/>
                      </a:pPr>
                      <a:r>
                        <a:rPr lang="en-NL" sz="1100" u="none" strike="noStrike" dirty="0">
                          <a:effectLst/>
                        </a:rPr>
                        <a:t>2</a:t>
                      </a:r>
                      <a:endParaRPr lang="en-NL" sz="11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265570484"/>
                  </a:ext>
                </a:extLst>
              </a:tr>
            </a:tbl>
          </a:graphicData>
        </a:graphic>
      </p:graphicFrame>
    </p:spTree>
    <p:custDataLst>
      <p:custData r:id="rId1"/>
      <p:custData r:id="rId2"/>
    </p:custDataLst>
    <p:extLst>
      <p:ext uri="{BB962C8B-B14F-4D97-AF65-F5344CB8AC3E}">
        <p14:creationId xmlns:p14="http://schemas.microsoft.com/office/powerpoint/2010/main" val="3344282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31A31-7394-50E9-2023-F295A56440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909372-C23B-CD6E-C72E-212C8BE01C33}"/>
              </a:ext>
            </a:extLst>
          </p:cNvPr>
          <p:cNvSpPr>
            <a:spLocks noGrp="1"/>
          </p:cNvSpPr>
          <p:nvPr>
            <p:ph type="title"/>
          </p:nvPr>
        </p:nvSpPr>
        <p:spPr/>
        <p:txBody>
          <a:bodyPr>
            <a:normAutofit fontScale="90000"/>
          </a:bodyPr>
          <a:lstStyle/>
          <a:p>
            <a:r>
              <a:rPr lang="en-US" sz="2400" dirty="0"/>
              <a:t>Taxonomy – removals</a:t>
            </a:r>
          </a:p>
        </p:txBody>
      </p:sp>
      <p:sp>
        <p:nvSpPr>
          <p:cNvPr id="3" name="Slide Number Placeholder 2">
            <a:extLst>
              <a:ext uri="{FF2B5EF4-FFF2-40B4-BE49-F238E27FC236}">
                <a16:creationId xmlns:a16="http://schemas.microsoft.com/office/drawing/2014/main" id="{E44E2489-DEAF-03DB-B3AF-841AE0852B01}"/>
              </a:ext>
            </a:extLst>
          </p:cNvPr>
          <p:cNvSpPr>
            <a:spLocks noGrp="1"/>
          </p:cNvSpPr>
          <p:nvPr>
            <p:ph type="sldNum" sz="quarter" idx="10"/>
          </p:nvPr>
        </p:nvSpPr>
        <p:spPr/>
        <p:txBody>
          <a:bodyPr/>
          <a:lstStyle/>
          <a:p>
            <a:fld id="{A57ACD69-77E0-4B27-BE9A-0E1A45A60CED}" type="slidenum">
              <a:rPr lang="en-US" smtClean="0"/>
              <a:pPr/>
              <a:t>8</a:t>
            </a:fld>
            <a:endParaRPr lang="en-GB" dirty="0"/>
          </a:p>
        </p:txBody>
      </p:sp>
      <p:sp>
        <p:nvSpPr>
          <p:cNvPr id="6" name="TextBox 5">
            <a:extLst>
              <a:ext uri="{FF2B5EF4-FFF2-40B4-BE49-F238E27FC236}">
                <a16:creationId xmlns:a16="http://schemas.microsoft.com/office/drawing/2014/main" id="{4F703F87-56BF-ABE8-C8B6-18779A234344}"/>
              </a:ext>
            </a:extLst>
          </p:cNvPr>
          <p:cNvSpPr txBox="1"/>
          <p:nvPr/>
        </p:nvSpPr>
        <p:spPr>
          <a:xfrm>
            <a:off x="505922" y="1165509"/>
            <a:ext cx="8126878"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Removal of T9001HK5 – series will be compiled based on AnaCredit data</a:t>
            </a:r>
          </a:p>
          <a:p>
            <a:pPr marL="285750" indent="-285750">
              <a:buFont typeface="Arial" panose="020B0604020202020204" pitchFamily="34" charset="0"/>
              <a:buChar char="•"/>
            </a:pPr>
            <a:r>
              <a:rPr lang="en-US" sz="1400" dirty="0"/>
              <a:t>Removal of cells related to Bulgaria – became part of the euro area </a:t>
            </a:r>
            <a:endParaRPr lang="en-NL" sz="1400" dirty="0"/>
          </a:p>
        </p:txBody>
      </p:sp>
      <p:graphicFrame>
        <p:nvGraphicFramePr>
          <p:cNvPr id="7" name="Table 6">
            <a:extLst>
              <a:ext uri="{FF2B5EF4-FFF2-40B4-BE49-F238E27FC236}">
                <a16:creationId xmlns:a16="http://schemas.microsoft.com/office/drawing/2014/main" id="{654D3041-02F8-3E37-E9C6-2C4B3938C1FC}"/>
              </a:ext>
            </a:extLst>
          </p:cNvPr>
          <p:cNvGraphicFramePr>
            <a:graphicFrameLocks noGrp="1"/>
          </p:cNvGraphicFramePr>
          <p:nvPr>
            <p:extLst>
              <p:ext uri="{D42A27DB-BD31-4B8C-83A1-F6EECF244321}">
                <p14:modId xmlns:p14="http://schemas.microsoft.com/office/powerpoint/2010/main" val="248800166"/>
              </p:ext>
            </p:extLst>
          </p:nvPr>
        </p:nvGraphicFramePr>
        <p:xfrm>
          <a:off x="505922" y="2218021"/>
          <a:ext cx="7618466" cy="552450"/>
        </p:xfrm>
        <a:graphic>
          <a:graphicData uri="http://schemas.openxmlformats.org/drawingml/2006/table">
            <a:tbl>
              <a:tblPr>
                <a:tableStyleId>{69C7853C-536D-4A76-A0AE-DD22124D55A5}</a:tableStyleId>
              </a:tblPr>
              <a:tblGrid>
                <a:gridCol w="1084316">
                  <a:extLst>
                    <a:ext uri="{9D8B030D-6E8A-4147-A177-3AD203B41FA5}">
                      <a16:colId xmlns:a16="http://schemas.microsoft.com/office/drawing/2014/main" val="3643839402"/>
                    </a:ext>
                  </a:extLst>
                </a:gridCol>
                <a:gridCol w="1623060">
                  <a:extLst>
                    <a:ext uri="{9D8B030D-6E8A-4147-A177-3AD203B41FA5}">
                      <a16:colId xmlns:a16="http://schemas.microsoft.com/office/drawing/2014/main" val="1202931691"/>
                    </a:ext>
                  </a:extLst>
                </a:gridCol>
                <a:gridCol w="4911090">
                  <a:extLst>
                    <a:ext uri="{9D8B030D-6E8A-4147-A177-3AD203B41FA5}">
                      <a16:colId xmlns:a16="http://schemas.microsoft.com/office/drawing/2014/main" val="864235652"/>
                    </a:ext>
                  </a:extLst>
                </a:gridCol>
              </a:tblGrid>
              <a:tr h="184150">
                <a:tc>
                  <a:txBody>
                    <a:bodyPr/>
                    <a:lstStyle/>
                    <a:p>
                      <a:pPr algn="l" fontAlgn="b"/>
                      <a:r>
                        <a:rPr lang="en-US" sz="1100" b="1" u="none" strike="noStrike" dirty="0">
                          <a:effectLst/>
                        </a:rPr>
                        <a:t>Taxonomy</a:t>
                      </a:r>
                      <a:endParaRPr lang="en-US" sz="1100" b="1" i="0" u="none" strike="noStrike" dirty="0">
                        <a:solidFill>
                          <a:srgbClr val="000000"/>
                        </a:solidFill>
                        <a:effectLst/>
                        <a:latin typeface="Aptos Narrow" panose="020B0004020202020204" pitchFamily="34" charset="0"/>
                      </a:endParaRPr>
                    </a:p>
                  </a:txBody>
                  <a:tcPr marL="6350" marR="6350" marT="6350" marB="0" anchor="b"/>
                </a:tc>
                <a:tc>
                  <a:txBody>
                    <a:bodyPr/>
                    <a:lstStyle/>
                    <a:p>
                      <a:pPr algn="l" fontAlgn="b"/>
                      <a:r>
                        <a:rPr lang="en-US" sz="1100" b="1" u="none" strike="noStrike" dirty="0">
                          <a:effectLst/>
                        </a:rPr>
                        <a:t>Table/Assertions</a:t>
                      </a:r>
                      <a:endParaRPr lang="en-US" sz="1100" b="1" i="0" u="none" strike="noStrike" dirty="0">
                        <a:solidFill>
                          <a:srgbClr val="000000"/>
                        </a:solidFill>
                        <a:effectLst/>
                        <a:latin typeface="Aptos Narrow" panose="020B0004020202020204" pitchFamily="34" charset="0"/>
                      </a:endParaRPr>
                    </a:p>
                  </a:txBody>
                  <a:tcPr marL="6350" marR="6350" marT="6350" marB="0" anchor="b"/>
                </a:tc>
                <a:tc>
                  <a:txBody>
                    <a:bodyPr/>
                    <a:lstStyle/>
                    <a:p>
                      <a:pPr algn="l" fontAlgn="b"/>
                      <a:r>
                        <a:rPr lang="en-US" sz="1100" b="1" u="none" strike="noStrike" dirty="0">
                          <a:effectLst/>
                        </a:rPr>
                        <a:t>Details</a:t>
                      </a:r>
                      <a:endParaRPr lang="en-US" sz="1100" b="1"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4043238160"/>
                  </a:ext>
                </a:extLst>
              </a:tr>
              <a:tr h="184150">
                <a:tc>
                  <a:txBody>
                    <a:bodyPr/>
                    <a:lstStyle/>
                    <a:p>
                      <a:pPr algn="l" fontAlgn="b"/>
                      <a:r>
                        <a:rPr lang="en-US" sz="1100" u="none" strike="noStrike">
                          <a:effectLst/>
                        </a:rPr>
                        <a:t>BSI</a:t>
                      </a:r>
                      <a:endParaRPr lang="en-US" sz="1100" b="0" i="0" u="none" strike="noStrike">
                        <a:solidFill>
                          <a:srgbClr val="000000"/>
                        </a:solidFill>
                        <a:effectLst/>
                        <a:latin typeface="Aptos Narrow" panose="020B0004020202020204" pitchFamily="34" charset="0"/>
                      </a:endParaRPr>
                    </a:p>
                  </a:txBody>
                  <a:tcPr marL="6350" marR="6350" marT="6350" marB="0" anchor="b"/>
                </a:tc>
                <a:tc>
                  <a:txBody>
                    <a:bodyPr/>
                    <a:lstStyle/>
                    <a:p>
                      <a:pPr algn="l" fontAlgn="b"/>
                      <a:r>
                        <a:rPr lang="en-US" sz="1100" u="none" strike="noStrike" dirty="0">
                          <a:effectLst/>
                        </a:rPr>
                        <a:t>T9001HK5</a:t>
                      </a:r>
                      <a:endParaRPr lang="en-US" sz="11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l" fontAlgn="b"/>
                      <a:r>
                        <a:rPr lang="en-US" sz="1100" u="none" strike="noStrike" dirty="0">
                          <a:effectLst/>
                        </a:rPr>
                        <a:t>All of it</a:t>
                      </a:r>
                      <a:endParaRPr lang="en-US" sz="11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2987929436"/>
                  </a:ext>
                </a:extLst>
              </a:tr>
              <a:tr h="184150">
                <a:tc>
                  <a:txBody>
                    <a:bodyPr/>
                    <a:lstStyle/>
                    <a:p>
                      <a:pPr algn="l" fontAlgn="b"/>
                      <a:r>
                        <a:rPr lang="en-US" sz="1100" u="none" strike="noStrike" dirty="0">
                          <a:effectLst/>
                        </a:rPr>
                        <a:t>BSI</a:t>
                      </a:r>
                      <a:endParaRPr lang="en-US" sz="11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l" fontAlgn="b"/>
                      <a:r>
                        <a:rPr lang="en-US" sz="1100" u="none" strike="noStrike" dirty="0">
                          <a:effectLst/>
                        </a:rPr>
                        <a:t>T9001HK1</a:t>
                      </a:r>
                      <a:endParaRPr lang="en-US" sz="1100" b="0" i="0" u="none" strike="noStrike" dirty="0">
                        <a:solidFill>
                          <a:srgbClr val="000000"/>
                        </a:solidFill>
                        <a:effectLst/>
                        <a:latin typeface="Aptos Narrow" panose="020B0004020202020204" pitchFamily="34" charset="0"/>
                      </a:endParaRPr>
                    </a:p>
                  </a:txBody>
                  <a:tcPr marL="6350" marR="6350" marT="6350" marB="0" anchor="b"/>
                </a:tc>
                <a:tc>
                  <a:txBody>
                    <a:bodyPr/>
                    <a:lstStyle/>
                    <a:p>
                      <a:pPr algn="l" fontAlgn="b"/>
                      <a:r>
                        <a:rPr lang="en-US" sz="1100" u="none" strike="noStrike" dirty="0">
                          <a:effectLst/>
                        </a:rPr>
                        <a:t>r101, r181 removal of Bulgarian Lev</a:t>
                      </a:r>
                      <a:endParaRPr lang="en-US" sz="1100" b="0" i="0" u="none" strike="noStrike" dirty="0">
                        <a:solidFill>
                          <a:srgbClr val="000000"/>
                        </a:solidFill>
                        <a:effectLst/>
                        <a:latin typeface="Aptos Narrow" panose="020B0004020202020204" pitchFamily="34" charset="0"/>
                      </a:endParaRPr>
                    </a:p>
                  </a:txBody>
                  <a:tcPr marL="6350" marR="6350" marT="6350" marB="0" anchor="b"/>
                </a:tc>
                <a:extLst>
                  <a:ext uri="{0D108BD9-81ED-4DB2-BD59-A6C34878D82A}">
                    <a16:rowId xmlns:a16="http://schemas.microsoft.com/office/drawing/2014/main" val="3671205170"/>
                  </a:ext>
                </a:extLst>
              </a:tr>
            </a:tbl>
          </a:graphicData>
        </a:graphic>
      </p:graphicFrame>
    </p:spTree>
    <p:custDataLst>
      <p:custData r:id="rId1"/>
      <p:custData r:id="rId2"/>
    </p:custDataLst>
    <p:extLst>
      <p:ext uri="{BB962C8B-B14F-4D97-AF65-F5344CB8AC3E}">
        <p14:creationId xmlns:p14="http://schemas.microsoft.com/office/powerpoint/2010/main" val="3468938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3340F-8EF6-21FE-736F-879E53CA0BCC}"/>
              </a:ext>
            </a:extLst>
          </p:cNvPr>
          <p:cNvSpPr>
            <a:spLocks noGrp="1"/>
          </p:cNvSpPr>
          <p:nvPr>
            <p:ph type="title"/>
          </p:nvPr>
        </p:nvSpPr>
        <p:spPr/>
        <p:txBody>
          <a:bodyPr>
            <a:normAutofit fontScale="90000"/>
          </a:bodyPr>
          <a:lstStyle/>
          <a:p>
            <a:r>
              <a:rPr lang="en-US" sz="2400" dirty="0"/>
              <a:t>Taxonomy – other changes</a:t>
            </a:r>
          </a:p>
        </p:txBody>
      </p:sp>
      <p:sp>
        <p:nvSpPr>
          <p:cNvPr id="3" name="Slide Number Placeholder 2">
            <a:extLst>
              <a:ext uri="{FF2B5EF4-FFF2-40B4-BE49-F238E27FC236}">
                <a16:creationId xmlns:a16="http://schemas.microsoft.com/office/drawing/2014/main" id="{B56571E8-ECEB-55B4-9951-6C741F1AD324}"/>
              </a:ext>
            </a:extLst>
          </p:cNvPr>
          <p:cNvSpPr>
            <a:spLocks noGrp="1"/>
          </p:cNvSpPr>
          <p:nvPr>
            <p:ph type="sldNum" sz="quarter" idx="10"/>
          </p:nvPr>
        </p:nvSpPr>
        <p:spPr/>
        <p:txBody>
          <a:bodyPr/>
          <a:lstStyle/>
          <a:p>
            <a:fld id="{A57ACD69-77E0-4B27-BE9A-0E1A45A60CED}" type="slidenum">
              <a:rPr lang="en-US" smtClean="0"/>
              <a:pPr/>
              <a:t>9</a:t>
            </a:fld>
            <a:endParaRPr lang="en-GB" dirty="0"/>
          </a:p>
        </p:txBody>
      </p:sp>
      <p:sp>
        <p:nvSpPr>
          <p:cNvPr id="4" name="Content Placeholder 3">
            <a:extLst>
              <a:ext uri="{FF2B5EF4-FFF2-40B4-BE49-F238E27FC236}">
                <a16:creationId xmlns:a16="http://schemas.microsoft.com/office/drawing/2014/main" id="{D4F56CDB-F459-0AA7-EF5A-EE555A6BF2F6}"/>
              </a:ext>
            </a:extLst>
          </p:cNvPr>
          <p:cNvSpPr>
            <a:spLocks noGrp="1"/>
          </p:cNvSpPr>
          <p:nvPr>
            <p:ph sz="quarter" idx="15"/>
          </p:nvPr>
        </p:nvSpPr>
        <p:spPr/>
        <p:txBody>
          <a:bodyPr>
            <a:normAutofit/>
          </a:bodyPr>
          <a:lstStyle/>
          <a:p>
            <a:pPr marL="285750" indent="-285750">
              <a:buFont typeface="Arial" panose="020B0604020202020204" pitchFamily="34" charset="0"/>
              <a:buChar char="•"/>
            </a:pPr>
            <a:r>
              <a:rPr lang="en-US" sz="1400" dirty="0"/>
              <a:t>Changes to hierarchy “Country of origin SPV” – Bulgaria now included</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Changes to Assertions – see extra Excel-file published at the end of June for details </a:t>
            </a:r>
          </a:p>
          <a:p>
            <a:pPr marL="843750" lvl="2" indent="-285750">
              <a:buFont typeface="Arial" panose="020B0604020202020204" pitchFamily="34" charset="0"/>
              <a:buChar char="•"/>
            </a:pPr>
            <a:r>
              <a:rPr lang="en-US" sz="1400" dirty="0"/>
              <a:t>Changes in severity from ‘warning’ to ‘error’ – assertions become blocking</a:t>
            </a:r>
          </a:p>
          <a:p>
            <a:pPr marL="843750" lvl="2" indent="-285750">
              <a:buFont typeface="Arial" panose="020B0604020202020204" pitchFamily="34" charset="0"/>
              <a:buChar char="•"/>
            </a:pPr>
            <a:r>
              <a:rPr lang="en-US" sz="1400" dirty="0"/>
              <a:t>Changes in conditionality of cross-table assertions</a:t>
            </a:r>
          </a:p>
          <a:p>
            <a:pPr marL="843750" lvl="2" indent="-285750">
              <a:buFont typeface="Arial" panose="020B0604020202020204" pitchFamily="34" charset="0"/>
              <a:buChar char="•"/>
            </a:pPr>
            <a:r>
              <a:rPr lang="en-US" sz="1400" dirty="0"/>
              <a:t>Improvements in formulae and descriptions of assertions</a:t>
            </a:r>
          </a:p>
          <a:p>
            <a:pPr marL="843750" lvl="2" indent="-285750">
              <a:buFont typeface="Arial" panose="020B0604020202020204" pitchFamily="34" charset="0"/>
              <a:buChar char="•"/>
            </a:pPr>
            <a:r>
              <a:rPr lang="en-US" sz="1400" dirty="0"/>
              <a:t>24 new assertions – e.g. clarifying classification of international organizations</a:t>
            </a:r>
          </a:p>
          <a:p>
            <a:pPr marL="843750" lvl="2" indent="-285750">
              <a:buFont typeface="Arial" panose="020B0604020202020204" pitchFamily="34" charset="0"/>
              <a:buChar char="•"/>
            </a:pPr>
            <a:endParaRPr lang="en-US" sz="1400" dirty="0"/>
          </a:p>
          <a:p>
            <a:pPr marL="843750" lvl="2"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NL" dirty="0"/>
          </a:p>
        </p:txBody>
      </p:sp>
    </p:spTree>
    <p:extLst>
      <p:ext uri="{BB962C8B-B14F-4D97-AF65-F5344CB8AC3E}">
        <p14:creationId xmlns:p14="http://schemas.microsoft.com/office/powerpoint/2010/main" val="2727842032"/>
      </p:ext>
    </p:extLst>
  </p:cSld>
  <p:clrMapOvr>
    <a:masterClrMapping/>
  </p:clrMapOvr>
</p:sld>
</file>

<file path=ppt/theme/theme1.xml><?xml version="1.0" encoding="utf-8"?>
<a:theme xmlns:a="http://schemas.openxmlformats.org/drawingml/2006/main" name="De Nederlandsche Bank (2023)">
  <a:themeElements>
    <a:clrScheme name="De Nederlandsche Bank (2023)">
      <a:dk1>
        <a:sysClr val="windowText" lastClr="000000"/>
      </a:dk1>
      <a:lt1>
        <a:sysClr val="window" lastClr="FFFFFF"/>
      </a:lt1>
      <a:dk2>
        <a:srgbClr val="A4A6B2"/>
      </a:dk2>
      <a:lt2>
        <a:srgbClr val="FAFAFC"/>
      </a:lt2>
      <a:accent1>
        <a:srgbClr val="1226AA"/>
      </a:accent1>
      <a:accent2>
        <a:srgbClr val="3B54F5"/>
      </a:accent2>
      <a:accent3>
        <a:srgbClr val="FAAA00"/>
      </a:accent3>
      <a:accent4>
        <a:srgbClr val="FCC859"/>
      </a:accent4>
      <a:accent5>
        <a:srgbClr val="0C8754"/>
      </a:accent5>
      <a:accent6>
        <a:srgbClr val="4AD480"/>
      </a:accent6>
      <a:hlink>
        <a:srgbClr val="3B54F5"/>
      </a:hlink>
      <a:folHlink>
        <a:srgbClr val="73C2FA"/>
      </a:folHlink>
    </a:clrScheme>
    <a:fontScheme name="DNB">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NB-Standaard_Presentatie.potx" id="{3D8167A5-888E-4A95-B8C5-5CB723F715B6}" vid="{5E4DA577-467E-4056-BD5F-387FCD8B9AEF}"/>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FormConfiguration><![CDATA[{"formFields":[],"formDataEntries":[]}]]></TemplafySlideFormConfiguration>
</file>

<file path=customXml/item11.xml><?xml version="1.0" encoding="utf-8"?>
<TemplafySlideFormConfiguration><![CDATA[{"formFields":[],"formDataEntries":[]}]]></TemplafySlideFormConfiguration>
</file>

<file path=customXml/item12.xml><?xml version="1.0" encoding="utf-8"?>
<TemplafySlideFormConfiguration><![CDATA[{"formFields":[],"formDataEntries":[]}]]></TemplafySlideFormConfiguration>
</file>

<file path=customXml/item13.xml><?xml version="1.0" encoding="utf-8"?>
<TemplafySlideFormConfiguration><![CDATA[{"formFields":[],"formDataEntries":[]}]]></TemplafySlideFormConfiguration>
</file>

<file path=customXml/item14.xml><?xml version="1.0" encoding="utf-8"?>
<TemplafyFormConfiguration><![CDATA[{"formFields":[{"required":false,"placeholder":"","lines":1,"defaultValue":"{{UserProfile.FullName}}","helpTexts":{},"spacing":{},"shareValue":false,"type":"textBox","name":"NaamPresentatorEnOfInhoudelijkverantwoordelijke","label":"Naam Presentator en/of inhoudelijkverantwoordelijke"},{"required":false,"helpTexts":{},"spacing":{},"shareValue":false,"type":"datePicker","name":"Datum","label":"Datum"}],"formDataEntries":[]}]]></TemplafyFormConfiguration>
</file>

<file path=customXml/item15.xml><?xml version="1.0" encoding="utf-8"?>
<TemplafySlideTemplateConfiguration><![CDATA[{"slideVersion":1,"isValidatorEnabled":false,"isLocked":false,"elementsMetadata":[],"slideId":"638423792808726123","enableDocumentContentUpdater":false,"version":"2.0"}]]></TemplafySlideTemplateConfiguration>
</file>

<file path=customXml/item16.xml><?xml version="1.0" encoding="utf-8"?>
<TemplafySlideFormConfiguration><![CDATA[{"formFields":[],"formDataEntries":[]}]]></TemplafySlideFormConfiguration>
</file>

<file path=customXml/item17.xml><?xml version="1.0" encoding="utf-8"?>
<TemplafySlideTemplateConfiguration><![CDATA[{"slideVersion":1,"isValidatorEnabled":false,"isLocked":false,"elementsMetadata":[],"slideId":"638423792808726123","enableDocumentContentUpdater":false,"version":"2.0"}]]></TemplafySlideTemplateConfiguration>
</file>

<file path=customXml/item18.xml><?xml version="1.0" encoding="utf-8"?>
<TemplafySlideTemplateConfiguration><![CDATA[{"slideVersion":1,"isValidatorEnabled":false,"isLocked":false,"elementsMetadata":[],"slideId":"638423792808726123","enableDocumentContentUpdater":false,"version":"2.0"}]]></TemplafySlideTemplateConfiguration>
</file>

<file path=customXml/item19.xml><?xml version="1.0" encoding="utf-8"?>
<ct:contentTypeSchema xmlns:ct="http://schemas.microsoft.com/office/2006/metadata/contentType" xmlns:ma="http://schemas.microsoft.com/office/2006/metadata/properties/metaAttributes" ct:_="" ma:_="" ma:contentTypeName="DNB Taak Document" ma:contentTypeID="0x0101001A9AF98CE4D646E7BAD5E0A615FBC45700531684C5AA7845B1B8AD3BF3F8A4C4F800E02BBBF9D4426A47BA39998AA3918E4D" ma:contentTypeVersion="57" ma:contentTypeDescription="DNB Taak Document" ma:contentTypeScope="" ma:versionID="e9ed3193dfadd1aa853fdb4010d380fa">
  <xsd:schema xmlns:xsd="http://www.w3.org/2001/XMLSchema" xmlns:xs="http://www.w3.org/2001/XMLSchema" xmlns:p="http://schemas.microsoft.com/office/2006/metadata/properties" xmlns:ns2="d9eb7c7e-3a87-48dc-a7b7-365e1e85ed01" xmlns:ns3="c5f5989e-224c-45be-9b5a-af85a546c6ca" xmlns:ns5="http://schemas.dnb.nl/sharepoint" xmlns:ns6="a2df28cd-3353-46b2-8dbf-6c0a8f58984f" targetNamespace="http://schemas.microsoft.com/office/2006/metadata/properties" ma:root="true" ma:fieldsID="082be4d83861f122b4117816650b29c0" ns2:_="" ns3:_="" ns5:_="" ns6:_="">
    <xsd:import namespace="d9eb7c7e-3a87-48dc-a7b7-365e1e85ed01"/>
    <xsd:import namespace="c5f5989e-224c-45be-9b5a-af85a546c6ca"/>
    <xsd:import namespace="http://schemas.dnb.nl/sharepoint"/>
    <xsd:import namespace="a2df28cd-3353-46b2-8dbf-6c0a8f58984f"/>
    <xsd:element name="properties">
      <xsd:complexType>
        <xsd:sequence>
          <xsd:element name="documentManagement">
            <xsd:complexType>
              <xsd:all>
                <xsd:element ref="ns3:Organisatie" minOccurs="0"/>
                <xsd:element ref="ns2:DNB_AuteurFix" minOccurs="0"/>
                <xsd:element ref="ns2:DNB_Ontvanger" minOccurs="0"/>
                <xsd:element ref="ns2:DNB_CCOntvanger" minOccurs="0"/>
                <xsd:element ref="ns2:DNB_Opmerkingen" minOccurs="0"/>
                <xsd:element ref="ns2:DNB_Sjabloon" minOccurs="0"/>
                <xsd:element ref="ns2:DNB_EmTo" minOccurs="0"/>
                <xsd:element ref="ns2:DNB_EmFromName" minOccurs="0"/>
                <xsd:element ref="ns2:DNB_EmCC" minOccurs="0"/>
                <xsd:element ref="ns2:DNB_EmDate" minOccurs="0"/>
                <xsd:element ref="ns2:DNB_EmAttachCount" minOccurs="0"/>
                <xsd:element ref="ns2:DNB_EmAttachmentNames" minOccurs="0"/>
                <xsd:element ref="ns2:DNB_Distributie" minOccurs="0"/>
                <xsd:element ref="ns3:c2e1cf37d6674dcb9f4ce571809167eb" minOccurs="0"/>
                <xsd:element ref="ns5:_dlc_DocId" minOccurs="0"/>
                <xsd:element ref="ns3:l9d6f49d57304f408b5e32da9670157e" minOccurs="0"/>
                <xsd:element ref="ns2:m2811a07b6c6fd47188d63596ada41d4" minOccurs="0"/>
                <xsd:element ref="ns3:Organisatie_x003a__x0020_CRM_x0020_Relatie_x0020_Number" minOccurs="0"/>
                <xsd:element ref="ns2:f416c62b8084a6924c1caabc0cb60db6" minOccurs="0"/>
                <xsd:element ref="ns2:TaxCatchAll" minOccurs="0"/>
                <xsd:element ref="ns2:TaxCatchAllLabel" minOccurs="0"/>
                <xsd:element ref="ns3:Relaties_ID" minOccurs="0"/>
                <xsd:element ref="ns2:_dlc_DocIdPersistId" minOccurs="0"/>
                <xsd:element ref="ns3:Organisatie_x003a__x0020_MDM_x0020_Number" minOccurs="0"/>
                <xsd:element ref="ns2:od8e6e3d90a0498c44d1c8f50b765f78" minOccurs="0"/>
                <xsd:element ref="ns2:ef189d77d5a08c10ca8e23768a023939" minOccurs="0"/>
                <xsd:element ref="ns2:ce43ac4ada01bb4f0f5218f9cc256b90" minOccurs="0"/>
                <xsd:element ref="ns2:f27c6947f90dbcc26c2855261688dc52" minOccurs="0"/>
                <xsd:element ref="ns5:_dlc_DocIdUrl" minOccurs="0"/>
                <xsd:element ref="ns2:lda0e043566dcacd3d66b94d90c3f946" minOccurs="0"/>
                <xsd:element ref="ns6:SharedWithUsers" minOccurs="0"/>
                <xsd:element ref="ns6:SharedWithDetails" minOccurs="0"/>
                <xsd:element ref="ns3:MediaServiceDateTaken" minOccurs="0"/>
                <xsd:element ref="ns3:MediaServiceObjectDetectorVersions" minOccurs="0"/>
                <xsd:element ref="ns3:MediaLengthInSeconds" minOccurs="0"/>
                <xsd:element ref="ns3:lcf76f155ced4ddcb4097134ff3c332f" minOccurs="0"/>
                <xsd:element ref="ns3:MediaServiceOCR"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eb7c7e-3a87-48dc-a7b7-365e1e85ed01" elementFormDefault="qualified">
    <xsd:import namespace="http://schemas.microsoft.com/office/2006/documentManagement/types"/>
    <xsd:import namespace="http://schemas.microsoft.com/office/infopath/2007/PartnerControls"/>
    <xsd:element name="DNB_AuteurFix" ma:index="10" nillable="true" ma:displayName="Author" ma:SearchPeopleOnly="false" ma:internalName="DNB_AuteurFix">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_Ontvanger" ma:index="11" nillable="true" ma:displayName="Recipient" ma:SearchPeopleOnly="false" ma:internalName="DNB_Ontvang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_CCOntvanger" ma:index="12" nillable="true" ma:displayName="CC Recipient" ma:SearchPeopleOnly="false" ma:internalName="DNB_CCOntvang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_Opmerkingen" ma:index="13" nillable="true" ma:displayName="Remarks" ma:hidden="true" ma:internalName="DNB_Opmerkingen">
      <xsd:simpleType>
        <xsd:restriction base="dms:Note"/>
      </xsd:simpleType>
    </xsd:element>
    <xsd:element name="DNB_Sjabloon" ma:index="14" nillable="true" ma:displayName="Sjabloon" ma:hidden="true" ma:internalName="DNB_Sjabloon">
      <xsd:simpleType>
        <xsd:restriction base="dms:Text"/>
      </xsd:simpleType>
    </xsd:element>
    <xsd:element name="DNB_EmTo" ma:index="15" nillable="true" ma:displayName="E-mail To" ma:hidden="true" ma:internalName="DNB_EmTo">
      <xsd:simpleType>
        <xsd:restriction base="dms:Note">
          <xsd:maxLength value="255"/>
        </xsd:restriction>
      </xsd:simpleType>
    </xsd:element>
    <xsd:element name="DNB_EmFromName" ma:index="16" nillable="true" ma:displayName="E-mail From" ma:hidden="true" ma:internalName="DNB_EmFromName">
      <xsd:simpleType>
        <xsd:restriction base="dms:Text"/>
      </xsd:simpleType>
    </xsd:element>
    <xsd:element name="DNB_EmCC" ma:index="17" nillable="true" ma:displayName="E-mail CC" ma:hidden="true" ma:internalName="DNB_EmCC">
      <xsd:simpleType>
        <xsd:restriction base="dms:Note">
          <xsd:maxLength value="255"/>
        </xsd:restriction>
      </xsd:simpleType>
    </xsd:element>
    <xsd:element name="DNB_EmDate" ma:index="18" nillable="true" ma:displayName="E-mail Date" ma:hidden="true" ma:indexed="true" ma:internalName="DNB_EmDate">
      <xsd:simpleType>
        <xsd:restriction base="dms:DateTime"/>
      </xsd:simpleType>
    </xsd:element>
    <xsd:element name="DNB_EmAttachCount" ma:index="19" nillable="true" ma:displayName="E-mail Attachment Count" ma:hidden="true" ma:internalName="DNB_EmAttachCount">
      <xsd:simpleType>
        <xsd:restriction base="dms:Text"/>
      </xsd:simpleType>
    </xsd:element>
    <xsd:element name="DNB_EmAttachmentNames" ma:index="20" nillable="true" ma:displayName="E-mail Attachment Names" ma:hidden="true" ma:internalName="DNB_EmAttachmentNames">
      <xsd:simpleType>
        <xsd:restriction base="dms:Note">
          <xsd:maxLength value="255"/>
        </xsd:restriction>
      </xsd:simpleType>
    </xsd:element>
    <xsd:element name="DNB_Distributie" ma:index="21" nillable="true" ma:displayName="Distributie" ma:default="False" ma:internalName="DNB_Distributie">
      <xsd:simpleType>
        <xsd:restriction base="dms:Boolean"/>
      </xsd:simpleType>
    </xsd:element>
    <xsd:element name="m2811a07b6c6fd47188d63596ada41d4" ma:index="26" nillable="true" ma:taxonomy="true" ma:internalName="m2811a07b6c6fd47188d63596ada41d4" ma:taxonomyFieldName="DNB_Afdeling" ma:displayName="Department" ma:default="59;#Monetaire statistieken|5e7e6a2e-438e-4f67-a35e-de9e371d0453" ma:fieldId="{62811a07-b6c6-fd47-188d-63596ada41d4}" ma:sspId="b8135cd8-dd77-44d6-bdcc-adbf336672a2" ma:termSetId="f1bb8585-b79d-427a-822a-3c18649c7534" ma:anchorId="b61b89a1-fb9f-476c-9b0d-f5c5c893d3bc" ma:open="false" ma:isKeyword="false">
      <xsd:complexType>
        <xsd:sequence>
          <xsd:element ref="pc:Terms" minOccurs="0" maxOccurs="1"/>
        </xsd:sequence>
      </xsd:complexType>
    </xsd:element>
    <xsd:element name="f416c62b8084a6924c1caabc0cb60db6" ma:index="28" nillable="true" ma:taxonomy="true" ma:internalName="f416c62b8084a6924c1caabc0cb60db6" ma:taxonomyFieldName="DNB_Divisie" ma:displayName="Division" ma:default="2;#Statistiek|08372b17-7c7a-4a93-a22f-abf489991f02" ma:fieldId="{f416c62b-8084-a692-4c1c-aabc0cb60db6}" ma:sspId="b8135cd8-dd77-44d6-bdcc-adbf336672a2" ma:termSetId="f1bb8585-b79d-427a-822a-3c18649c7534" ma:anchorId="b61b89a1-fb9f-476c-9b0d-f5c5c893d3bc" ma:open="false" ma:isKeyword="false">
      <xsd:complexType>
        <xsd:sequence>
          <xsd:element ref="pc:Terms" minOccurs="0" maxOccurs="1"/>
        </xsd:sequence>
      </xsd:complexType>
    </xsd:element>
    <xsd:element name="TaxCatchAll" ma:index="29" nillable="true" ma:displayName="Taxonomy Catch All Column" ma:description="" ma:hidden="true" ma:list="{aa2c6a42-adc5-4310-9316-aec41d311428}" ma:internalName="TaxCatchAll" ma:showField="CatchAllData" ma:web="d9eb7c7e-3a87-48dc-a7b7-365e1e85ed01">
      <xsd:complexType>
        <xsd:complexContent>
          <xsd:extension base="dms:MultiChoiceLookup">
            <xsd:sequence>
              <xsd:element name="Value" type="dms:Lookup" maxOccurs="unbounded" minOccurs="0" nillable="true"/>
            </xsd:sequence>
          </xsd:extension>
        </xsd:complexContent>
      </xsd:complexType>
    </xsd:element>
    <xsd:element name="TaxCatchAllLabel" ma:index="30" nillable="true" ma:displayName="Taxonomy Catch All Column1" ma:description="" ma:hidden="true" ma:list="{aa2c6a42-adc5-4310-9316-aec41d311428}" ma:internalName="TaxCatchAllLabel" ma:readOnly="true" ma:showField="CatchAllDataLabel" ma:web="d9eb7c7e-3a87-48dc-a7b7-365e1e85ed01">
      <xsd:complexType>
        <xsd:complexContent>
          <xsd:extension base="dms:MultiChoiceLookup">
            <xsd:sequence>
              <xsd:element name="Value" type="dms:Lookup" maxOccurs="unbounded" minOccurs="0" nillable="true"/>
            </xsd:sequence>
          </xsd:extension>
        </xsd:complexContent>
      </xsd:complexType>
    </xsd:element>
    <xsd:element name="_dlc_DocIdPersistId" ma:index="36" nillable="true" ma:displayName="Persist ID" ma:description="Keep ID on add." ma:hidden="true" ma:internalName="_dlc_DocIdPersistId" ma:readOnly="true">
      <xsd:simpleType>
        <xsd:restriction base="dms:Boolean"/>
      </xsd:simpleType>
    </xsd:element>
    <xsd:element name="od8e6e3d90a0498c44d1c8f50b765f78" ma:index="38" nillable="true" ma:taxonomy="true" ma:internalName="od8e6e3d90a0498c44d1c8f50b765f78" ma:taxonomyFieldName="DNB_Taaklabel" ma:displayName="DNB Label" ma:readOnly="false" ma:default="" ma:fieldId="{8d8e6e3d-90a0-498c-44d1-c8f50b765f78}" ma:taxonomyMulti="true" ma:sspId="b8135cd8-dd77-44d6-bdcc-adbf336672a2" ma:termSetId="090b21a2-0fe0-4d6c-a6c2-301ed207ecf5" ma:anchorId="8628d5f5-c2c8-46f5-84c2-eca9a147b04b" ma:open="false" ma:isKeyword="false">
      <xsd:complexType>
        <xsd:sequence>
          <xsd:element ref="pc:Terms" minOccurs="0" maxOccurs="1"/>
        </xsd:sequence>
      </xsd:complexType>
    </xsd:element>
    <xsd:element name="ef189d77d5a08c10ca8e23768a023939" ma:index="39" nillable="true" ma:taxonomy="true" ma:internalName="ef189d77d5a08c10ca8e23768a023939" ma:taxonomyFieldName="DNB_Maand_2" ma:displayName="Maand" ma:default="" ma:fieldId="{ef189d77-d5a0-8c10-ca8e-23768a023939}" ma:sspId="b8135cd8-dd77-44d6-bdcc-adbf336672a2" ma:termSetId="f6b5b645-2bcf-43c9-aaf0-20226bd2c571" ma:anchorId="00000000-0000-0000-0000-000000000000" ma:open="false" ma:isKeyword="false">
      <xsd:complexType>
        <xsd:sequence>
          <xsd:element ref="pc:Terms" minOccurs="0" maxOccurs="1"/>
        </xsd:sequence>
      </xsd:complexType>
    </xsd:element>
    <xsd:element name="ce43ac4ada01bb4f0f5218f9cc256b90" ma:index="41" nillable="true" ma:taxonomy="true" ma:internalName="ce43ac4ada01bb4f0f5218f9cc256b90" ma:taxonomyFieldName="DNB_Documenttype_2" ma:displayName="Documenttype" ma:default="" ma:fieldId="{ce43ac4a-da01-bb4f-0f52-18f9cc256b90}" ma:sspId="b8135cd8-dd77-44d6-bdcc-adbf336672a2" ma:termSetId="395ce03d-0244-47ca-98a5-087ed0cdc9ff" ma:anchorId="00000000-0000-0000-0000-000000000000" ma:open="false" ma:isKeyword="false">
      <xsd:complexType>
        <xsd:sequence>
          <xsd:element ref="pc:Terms" minOccurs="0" maxOccurs="1"/>
        </xsd:sequence>
      </xsd:complexType>
    </xsd:element>
    <xsd:element name="f27c6947f90dbcc26c2855261688dc52" ma:index="43" nillable="true" ma:taxonomy="true" ma:internalName="f27c6947f90dbcc26c2855261688dc52" ma:taxonomyFieldName="DNB_Kwartaal_2" ma:displayName="Kwartaal" ma:default="" ma:fieldId="{f27c6947-f90d-bcc2-6c28-55261688dc52}" ma:taxonomyMulti="true" ma:sspId="b8135cd8-dd77-44d6-bdcc-adbf336672a2" ma:termSetId="5cf15384-c203-49ab-87f3-76420bbd4310" ma:anchorId="00000000-0000-0000-0000-000000000000" ma:open="false" ma:isKeyword="false">
      <xsd:complexType>
        <xsd:sequence>
          <xsd:element ref="pc:Terms" minOccurs="0" maxOccurs="1"/>
        </xsd:sequence>
      </xsd:complexType>
    </xsd:element>
    <xsd:element name="lda0e043566dcacd3d66b94d90c3f946" ma:index="46" nillable="true" ma:taxonomy="true" ma:internalName="lda0e043566dcacd3d66b94d90c3f946" ma:taxonomyFieldName="DNB_Status" ma:displayName="Document Set Status" ma:default="3;#Lopend|9178452f-7c5d-4617-8a9d-cb6cbffbcbfc" ma:fieldId="{5da0e043-566d-cacd-3d66-b94d90c3f946}" ma:sspId="b8135cd8-dd77-44d6-bdcc-adbf336672a2" ma:termSetId="2eefb460-0590-4983-a377-038033dfb5f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f5989e-224c-45be-9b5a-af85a546c6ca" elementFormDefault="qualified">
    <xsd:import namespace="http://schemas.microsoft.com/office/2006/documentManagement/types"/>
    <xsd:import namespace="http://schemas.microsoft.com/office/infopath/2007/PartnerControls"/>
    <xsd:element name="Organisatie" ma:index="3" nillable="true" ma:displayName="Organisatie" ma:internalName="Organisatie">
      <xsd:complexType>
        <xsd:simpleContent>
          <xsd:extension base="dms:BusinessDataPrimaryField">
            <xsd:attribute name="BdcField" type="xsd:string" fixed="naam"/>
            <xsd:attribute name="RelatedFieldWssStaticName" type="xsd:string" fixed="Relaties_ID"/>
            <xsd:attribute name="SecondaryFieldBdcNames" type="xsd:string" fixed="17%2010%20CrmRelatienummer%20relatieID%206"/>
            <xsd:attribute name="SecondaryFieldsWssStaticNames" type="xsd:string" fixed="56%2042%20Organisatie%5Fx003a%5F%5Fx0020%5FCRM%5Fx0020%5FRelatie%5Fx0020%5FNumber%20Organisatie%5Fx003a%5F%5Fx0020%5FMDM%5Fx0020%5FNumber%206"/>
            <xsd:attribute name="SystemInstance" type="xsd:string" fixed="CrmBiztalkProxy"/>
            <xsd:attribute name="EntityNamespace" type="xsd:string" fixed="dnb.werken20.sharepoint.crmbiztalk"/>
            <xsd:attribute name="EntityName" type="xsd:string" fixed="Relaties"/>
            <xsd:attribute name="RelatedFieldBDCField" type="xsd:string" fixed=""/>
            <xsd:attribute name="Resolved" type="xsd:string" fixed="true"/>
          </xsd:extension>
        </xsd:simpleContent>
      </xsd:complexType>
    </xsd:element>
    <xsd:element name="c2e1cf37d6674dcb9f4ce571809167eb" ma:index="23" nillable="true" ma:taxonomy="true" ma:internalName="c2e1cf37d6674dcb9f4ce571809167eb0" ma:taxonomyFieldName="DNB_Organisatie" ma:displayName="Organisatie" ma:fieldId="{c2e1cf37-d667-4dcb-9f4c-e571809167eb}" ma:sspId="b8135cd8-dd77-44d6-bdcc-adbf336672a2" ma:termSetId="cff3295c-381d-4bfc-9d04-386d5e3f8dda" ma:anchorId="00000000-0000-0000-0000-000000000000" ma:open="false" ma:isKeyword="false">
      <xsd:complexType>
        <xsd:sequence>
          <xsd:element ref="pc:Terms" minOccurs="0" maxOccurs="1"/>
        </xsd:sequence>
      </xsd:complexType>
    </xsd:element>
    <xsd:element name="l9d6f49d57304f408b5e32da9670157e" ma:index="25" nillable="true" ma:taxonomy="true" ma:internalName="l9d6f49d57304f408b5e32da9670157e" ma:taxonomyFieldName="Jaar" ma:displayName="Jaar" ma:default="14;#2019|addc9769-8b09-4f69-81b6-0ac32c956da8" ma:fieldId="{59d6f49d-5730-4f40-8b5e-32da9670157e}" ma:taxonomyMulti="true" ma:sspId="b8135cd8-dd77-44d6-bdcc-adbf336672a2" ma:termSetId="6f132419-79c5-44a3-b449-cfea9414959a" ma:anchorId="00000000-0000-0000-0000-000000000000" ma:open="false" ma:isKeyword="false">
      <xsd:complexType>
        <xsd:sequence>
          <xsd:element ref="pc:Terms" minOccurs="0" maxOccurs="1"/>
        </xsd:sequence>
      </xsd:complexType>
    </xsd:element>
    <xsd:element name="Organisatie_x003a__x0020_CRM_x0020_Relatie_x0020_Number" ma:index="27" nillable="true" ma:displayName="Organisatie: CRM Relatie Number" ma:internalName="Organisatie_x003a__x0020_CRM_x0020_Relatie_x0020_Number">
      <xsd:complexType>
        <xsd:simpleContent>
          <xsd:extension base="dms:BusinessDataSecondaryField">
            <xsd:attribute name="BdcField" type="xsd:string" fixed="CrmRelatienummer"/>
          </xsd:extension>
        </xsd:simpleContent>
      </xsd:complexType>
    </xsd:element>
    <xsd:element name="Relaties_ID" ma:index="33" nillable="true" ma:displayName="Relaties_ID" ma:hidden="true" ma:internalName="Relaties_ID">
      <xsd:complexType>
        <xsd:simpleContent>
          <xsd:extension base="dms:BusinessDataSecondaryField">
            <xsd:attribute name="BdcField" type="xsd:string" fixed="Relaties_ID"/>
          </xsd:extension>
        </xsd:simpleContent>
      </xsd:complexType>
    </xsd:element>
    <xsd:element name="Organisatie_x003a__x0020_MDM_x0020_Number" ma:index="37" nillable="true" ma:displayName="Organisatie: MDM Number" ma:internalName="Organisatie_x003a__x0020_MDM_x0020_Number">
      <xsd:complexType>
        <xsd:simpleContent>
          <xsd:extension base="dms:BusinessDataSecondaryField">
            <xsd:attribute name="BdcField" type="xsd:string" fixed="relatieID"/>
          </xsd:extension>
        </xsd:simpleContent>
      </xsd:complexType>
    </xsd:element>
    <xsd:element name="MediaServiceDateTaken" ma:index="49" nillable="true" ma:displayName="MediaServiceDateTaken" ma:hidden="true" ma:indexed="true" ma:internalName="MediaServiceDateTaken" ma:readOnly="true">
      <xsd:simpleType>
        <xsd:restriction base="dms:Text"/>
      </xsd:simpleType>
    </xsd:element>
    <xsd:element name="MediaServiceObjectDetectorVersions" ma:index="50" nillable="true" ma:displayName="MediaServiceObjectDetectorVersions" ma:hidden="true" ma:indexed="true" ma:internalName="MediaServiceObjectDetectorVersions" ma:readOnly="true">
      <xsd:simpleType>
        <xsd:restriction base="dms:Text"/>
      </xsd:simpleType>
    </xsd:element>
    <xsd:element name="MediaLengthInSeconds" ma:index="51" nillable="true" ma:displayName="MediaLengthInSeconds" ma:hidden="true" ma:internalName="MediaLengthInSeconds" ma:readOnly="true">
      <xsd:simpleType>
        <xsd:restriction base="dms:Unknown"/>
      </xsd:simpleType>
    </xsd:element>
    <xsd:element name="lcf76f155ced4ddcb4097134ff3c332f" ma:index="53" nillable="true" ma:taxonomy="true" ma:internalName="lcf76f155ced4ddcb4097134ff3c332f" ma:taxonomyFieldName="MediaServiceImageTags" ma:displayName="Image Tags" ma:readOnly="false" ma:fieldId="{5cf76f15-5ced-4ddc-b409-7134ff3c332f}" ma:taxonomyMulti="true" ma:sspId="b8135cd8-dd77-44d6-bdcc-adbf336672a2" ma:termSetId="09814cd3-568e-fe90-9814-8d621ff8fb84" ma:anchorId="fba54fb3-c3e1-fe81-a776-ca4b69148c4d" ma:open="true" ma:isKeyword="false">
      <xsd:complexType>
        <xsd:sequence>
          <xsd:element ref="pc:Terms" minOccurs="0" maxOccurs="1"/>
        </xsd:sequence>
      </xsd:complexType>
    </xsd:element>
    <xsd:element name="MediaServiceOCR" ma:index="54" nillable="true" ma:displayName="Extracted Text" ma:internalName="MediaServiceOCR" ma:readOnly="true">
      <xsd:simpleType>
        <xsd:restriction base="dms:Note">
          <xsd:maxLength value="255"/>
        </xsd:restriction>
      </xsd:simpleType>
    </xsd:element>
    <xsd:element name="MediaServiceGenerationTime" ma:index="55" nillable="true" ma:displayName="MediaServiceGenerationTime" ma:hidden="true" ma:internalName="MediaServiceGenerationTime" ma:readOnly="true">
      <xsd:simpleType>
        <xsd:restriction base="dms:Text"/>
      </xsd:simpleType>
    </xsd:element>
    <xsd:element name="MediaServiceEventHashCode" ma:index="56" nillable="true" ma:displayName="MediaServiceEventHashCode" ma:hidden="true" ma:internalName="MediaServiceEventHashCode" ma:readOnly="true">
      <xsd:simpleType>
        <xsd:restriction base="dms:Text"/>
      </xsd:simpleType>
    </xsd:element>
    <xsd:element name="MediaServiceSearchProperties" ma:index="5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dnb.nl/sharepoint" elementFormDefault="qualified">
    <xsd:import namespace="http://schemas.microsoft.com/office/2006/documentManagement/types"/>
    <xsd:import namespace="http://schemas.microsoft.com/office/infopath/2007/PartnerControls"/>
    <xsd:element name="_dlc_DocId" ma:index="24" nillable="true" ma:displayName="Document ID Value" ma:description="The value of the document ID assigned to this item." ma:indexed="true" ma:internalName="_dlc_DocId" ma:readOnly="true">
      <xsd:simpleType>
        <xsd:restriction base="dms:Text"/>
      </xsd:simpleType>
    </xsd:element>
    <xsd:element name="_dlc_DocIdUrl" ma:index="4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2df28cd-3353-46b2-8dbf-6c0a8f58984f" elementFormDefault="qualified">
    <xsd:import namespace="http://schemas.microsoft.com/office/2006/documentManagement/types"/>
    <xsd:import namespace="http://schemas.microsoft.com/office/infopath/2007/PartnerControls"/>
    <xsd:element name="SharedWithUsers" ma:index="4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0"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1e3213a6-3d3a-4fd1-b2e1-5dac641bbf5e" ContentTypeId="0x0101001A9AF98CE4D646E7BAD5E0A615FBC45700531684C5AA7845B1B8AD3BF3F8A4C4F8" PreviousValue="false"/>
</file>

<file path=customXml/item20.xml><?xml version="1.0" encoding="utf-8"?>
<TemplafySlideTemplateConfiguration><![CDATA[{"slideVersion":1,"isValidatorEnabled":false,"isLocked":false,"elementsMetadata":[{"type":"shape","elementConfiguration":{"binding":"{{FormatDateTime(Form.Datum, \"d MMMM yyyy\", \"nl-NL\")}}","visibility":"","type":"text","disableUpdates":false}},{"type":"shape","elementConfiguration":{"binding":"{{Form.NaamPresentatorEnOfInhoudelijkverantwoordelijke}}","visibility":"","type":"text","disableUpdates":false}}],"slideId":"638107512941472074","enableDocumentContentUpdater":false,"version":"2.0"}]]></TemplafySlideTemplateConfiguration>
</file>

<file path=customXml/item21.xml><?xml version="1.0" encoding="utf-8"?>
<p:properties xmlns:p="http://schemas.microsoft.com/office/2006/metadata/properties" xmlns:xsi="http://www.w3.org/2001/XMLSchema-instance" xmlns:pc="http://schemas.microsoft.com/office/infopath/2007/PartnerControls">
  <documentManagement>
    <TaxCatchAll xmlns="d9eb7c7e-3a87-48dc-a7b7-365e1e85ed01">
      <Value>3</Value>
      <Value>59</Value>
      <Value>2</Value>
      <Value>14</Value>
    </TaxCatchAll>
    <lcf76f155ced4ddcb4097134ff3c332f xmlns="c5f5989e-224c-45be-9b5a-af85a546c6ca">
      <Terms xmlns="http://schemas.microsoft.com/office/infopath/2007/PartnerControls"/>
    </lcf76f155ced4ddcb4097134ff3c332f>
    <Organisatie xmlns="c5f5989e-224c-45be-9b5a-af85a546c6ca" xsi:nil="true" Resolved="true"/>
    <od8e6e3d90a0498c44d1c8f50b765f78 xmlns="d9eb7c7e-3a87-48dc-a7b7-365e1e85ed01">
      <Terms xmlns="http://schemas.microsoft.com/office/infopath/2007/PartnerControls"/>
    </od8e6e3d90a0498c44d1c8f50b765f78>
    <DNB_Sjabloon xmlns="d9eb7c7e-3a87-48dc-a7b7-365e1e85ed01" xsi:nil="true"/>
    <DNB_EmAttachCount xmlns="d9eb7c7e-3a87-48dc-a7b7-365e1e85ed01" xsi:nil="true"/>
    <f27c6947f90dbcc26c2855261688dc52 xmlns="d9eb7c7e-3a87-48dc-a7b7-365e1e85ed01">
      <Terms xmlns="http://schemas.microsoft.com/office/infopath/2007/PartnerControls"/>
    </f27c6947f90dbcc26c2855261688dc52>
    <DNB_Distributie xmlns="d9eb7c7e-3a87-48dc-a7b7-365e1e85ed01">false</DNB_Distributie>
    <Organisatie_x003a__x0020_MDM_x0020_Number xmlns="c5f5989e-224c-45be-9b5a-af85a546c6ca" xsi:nil="true"/>
    <l9d6f49d57304f408b5e32da9670157e xmlns="c5f5989e-224c-45be-9b5a-af85a546c6ca">
      <Terms xmlns="http://schemas.microsoft.com/office/infopath/2007/PartnerControls">
        <TermInfo xmlns="http://schemas.microsoft.com/office/infopath/2007/PartnerControls">
          <TermName xmlns="http://schemas.microsoft.com/office/infopath/2007/PartnerControls">2019</TermName>
          <TermId xmlns="http://schemas.microsoft.com/office/infopath/2007/PartnerControls">addc9769-8b09-4f69-81b6-0ac32c956da8</TermId>
        </TermInfo>
      </Terms>
    </l9d6f49d57304f408b5e32da9670157e>
    <m2811a07b6c6fd47188d63596ada41d4 xmlns="d9eb7c7e-3a87-48dc-a7b7-365e1e85ed01">
      <Terms xmlns="http://schemas.microsoft.com/office/infopath/2007/PartnerControls">
        <TermInfo xmlns="http://schemas.microsoft.com/office/infopath/2007/PartnerControls">
          <TermName xmlns="http://schemas.microsoft.com/office/infopath/2007/PartnerControls">Monetaire statistieken</TermName>
          <TermId xmlns="http://schemas.microsoft.com/office/infopath/2007/PartnerControls">5e7e6a2e-438e-4f67-a35e-de9e371d0453</TermId>
        </TermInfo>
      </Terms>
    </m2811a07b6c6fd47188d63596ada41d4>
    <Relaties_ID xmlns="c5f5989e-224c-45be-9b5a-af85a546c6ca" xsi:nil="true"/>
    <ef189d77d5a08c10ca8e23768a023939 xmlns="d9eb7c7e-3a87-48dc-a7b7-365e1e85ed01">
      <Terms xmlns="http://schemas.microsoft.com/office/infopath/2007/PartnerControls"/>
    </ef189d77d5a08c10ca8e23768a023939>
    <ce43ac4ada01bb4f0f5218f9cc256b90 xmlns="d9eb7c7e-3a87-48dc-a7b7-365e1e85ed01">
      <Terms xmlns="http://schemas.microsoft.com/office/infopath/2007/PartnerControls"/>
    </ce43ac4ada01bb4f0f5218f9cc256b90>
    <Organisatie_x003a__x0020_CRM_x0020_Relatie_x0020_Number xmlns="c5f5989e-224c-45be-9b5a-af85a546c6ca" xsi:nil="true"/>
    <DNB_CCOntvanger xmlns="d9eb7c7e-3a87-48dc-a7b7-365e1e85ed01">
      <UserInfo>
        <DisplayName/>
        <AccountId xsi:nil="true"/>
        <AccountType/>
      </UserInfo>
    </DNB_CCOntvanger>
    <DNB_EmAttachmentNames xmlns="d9eb7c7e-3a87-48dc-a7b7-365e1e85ed01" xsi:nil="true"/>
    <DNB_AuteurFix xmlns="d9eb7c7e-3a87-48dc-a7b7-365e1e85ed01">
      <UserInfo>
        <DisplayName/>
        <AccountId xsi:nil="true"/>
        <AccountType/>
      </UserInfo>
    </DNB_AuteurFix>
    <f416c62b8084a6924c1caabc0cb60db6 xmlns="d9eb7c7e-3a87-48dc-a7b7-365e1e85ed01">
      <Terms xmlns="http://schemas.microsoft.com/office/infopath/2007/PartnerControls">
        <TermInfo xmlns="http://schemas.microsoft.com/office/infopath/2007/PartnerControls">
          <TermName xmlns="http://schemas.microsoft.com/office/infopath/2007/PartnerControls">Statistiek</TermName>
          <TermId xmlns="http://schemas.microsoft.com/office/infopath/2007/PartnerControls">08372b17-7c7a-4a93-a22f-abf489991f02</TermId>
        </TermInfo>
      </Terms>
    </f416c62b8084a6924c1caabc0cb60db6>
    <lda0e043566dcacd3d66b94d90c3f946 xmlns="d9eb7c7e-3a87-48dc-a7b7-365e1e85ed01">
      <Terms xmlns="http://schemas.microsoft.com/office/infopath/2007/PartnerControls">
        <TermInfo xmlns="http://schemas.microsoft.com/office/infopath/2007/PartnerControls">
          <TermName xmlns="http://schemas.microsoft.com/office/infopath/2007/PartnerControls">Lopend</TermName>
          <TermId xmlns="http://schemas.microsoft.com/office/infopath/2007/PartnerControls">9178452f-7c5d-4617-8a9d-cb6cbffbcbfc</TermId>
        </TermInfo>
      </Terms>
    </lda0e043566dcacd3d66b94d90c3f946>
    <DNB_Ontvanger xmlns="d9eb7c7e-3a87-48dc-a7b7-365e1e85ed01">
      <UserInfo>
        <DisplayName/>
        <AccountId xsi:nil="true"/>
        <AccountType/>
      </UserInfo>
    </DNB_Ontvanger>
    <c2e1cf37d6674dcb9f4ce571809167eb xmlns="c5f5989e-224c-45be-9b5a-af85a546c6ca">
      <Terms xmlns="http://schemas.microsoft.com/office/infopath/2007/PartnerControls"/>
    </c2e1cf37d6674dcb9f4ce571809167eb>
    <DNB_EmTo xmlns="d9eb7c7e-3a87-48dc-a7b7-365e1e85ed01" xsi:nil="true"/>
    <DNB_EmCC xmlns="d9eb7c7e-3a87-48dc-a7b7-365e1e85ed01" xsi:nil="true"/>
    <DNB_EmFromName xmlns="d9eb7c7e-3a87-48dc-a7b7-365e1e85ed01" xsi:nil="true"/>
    <DNB_Opmerkingen xmlns="d9eb7c7e-3a87-48dc-a7b7-365e1e85ed01" xsi:nil="true"/>
    <DNB_EmDate xmlns="d9eb7c7e-3a87-48dc-a7b7-365e1e85ed01" xsi:nil="true"/>
    <_dlc_DocId xmlns="http://schemas.dnb.nl/sharepoint">T050-1011842924-18745</_dlc_DocId>
    <_dlc_DocIdUrl xmlns="http://schemas.dnb.nl/sharepoint">
      <Url>https://dnbnl.sharepoint.com/sites/TK-Statistiek/StatistiekenMacroEconomisch/_layouts/15/DocIdRedir.aspx?ID=T050-1011842924-18745</Url>
      <Description>T050-1011842924-18745</Description>
    </_dlc_DocIdUrl>
  </documentManagement>
</p:properties>
</file>

<file path=customXml/item22.xml><?xml version="1.0" encoding="utf-8"?>
<TemplafySlideFormConfiguration><![CDATA[{"formFields":[{"required":false,"placeholder":"","lines":1,"defaultValue":"{{UserProfile.FullName}}","helpTexts":{},"spacing":{},"shareValue":false,"type":"textBox","name":"NaamPresentatorEnOfInhoudelijkverantwoordelijke","label":"Naam Presentator en/of inhoudelijkverantwoordelijke"},{"required":false,"helpTexts":{},"spacing":{},"shareValue":false,"type":"datePicker","name":"Datum","label":"Datum"}],"formDataEntries":[]}]]></TemplafySlideFormConfiguration>
</file>

<file path=customXml/item23.xml><?xml version="1.0" encoding="utf-8"?>
<TemplafySlideFormConfiguration><![CDATA[{"formFields":[],"formDataEntries":[]}]]></TemplafySlideFormConfiguration>
</file>

<file path=customXml/item24.xml><?xml version="1.0" encoding="utf-8"?>
<TemplafySlideTemplateConfiguration><![CDATA[{"slideVersion":1,"isValidatorEnabled":false,"isLocked":false,"elementsMetadata":[],"slideId":"638423792808726123","enableDocumentContentUpdater":false,"version":"2.0"}]]></TemplafySlideTemplateConfiguration>
</file>

<file path=customXml/item25.xml><?xml version="1.0" encoding="utf-8"?>
<TemplafyTemplateConfiguration><![CDATA[{"elementsMetadata":[{"type":"shape","id":"854f4dad-007a-4664-9309-a4edb9216dbf","elementConfiguration":{"binding":"{{FormatDateTime(Form.Datum, \"d MMMM yyyy\", \"nl-NL\")}}","visibility":"","type":"text","disableUpdates":false}},{"type":"shape","id":"8b7535be-1245-43c2-8612-321651f62dce","elementConfiguration":{"binding":"{{Form.NaamPresentatorEnOfInhoudelijkverantwoordelijke}}","visibility":"","type":"text","disableUpdates":false}},{"type":"shape","id":"4eff147e-540e-40e0-9a8a-434db4ad5eea","elementConfiguration":{"binding":"{{FormatDateTime(Form.Datum, \"d MMMM yyyy\", \"nl-NL\")}}","visibility":"","type":"text","disableUpdates":false}},{"type":"shape","id":"2a83376c-8637-41f0-b364-e4c48768fd86","elementConfiguration":{"binding":"{{Form.NaamPresentatorEnOfInhoudelijkverantwoordelijke}}","visibility":"","type":"text","disableUpdates":false}},{"type":"shape","id":"5dd3b82e-2207-48a4-b81d-ad36075067c5","elementConfiguration":{"binding":"{{FormatDateTime(Form.Datum, \"d MMMM yyyy\", \"nl-NL\")}}","visibility":"","type":"text","disableUpdates":false}},{"type":"shape","id":"c66a10ff-110d-45bb-a084-08d8996966d3","elementConfiguration":{"binding":"{{Form.NaamPresentatorEnOfInhoudelijkverantwoordelijke}}","visibility":"","type":"text","disableUpdates":false}},{"type":"shape","id":"3d6cfa75-b6ff-4867-b7fc-0a1895632f52","elementConfiguration":{"binding":"{{FormatDateTime(Form.Datum, \"d MMMM yyyy\", \"nl-NL\")}}","visibility":"","type":"text","disableUpdates":false}},{"type":"shape","id":"f4c1812e-6b7d-4d0d-81d1-7413243b9e6b","elementConfiguration":{"binding":"{{FormatDateTime(Form.Datum, \"d MMMM yyyy\", \"nl-NL\")}}","visibility":"","type":"text","disableUpdates":false}}],"transformationConfigurations":[],"templateName":"Leeg DNB-sjabloon","templateDescription":"","enableDocumentContentUpdater":false,"version":"2.0"}]]></TemplafyTemplateConfiguration>
</file>

<file path=customXml/item26.xml><?xml version="1.0" encoding="utf-8"?>
<TemplafySlideTemplateConfiguration><![CDATA[{"slideVersion":1,"isValidatorEnabled":false,"isLocked":false,"elementsMetadata":[],"slideId":"638107512941624005","enableDocumentContentUpdater":false,"version":"2.0"}]]></TemplafySlideTemplateConfiguration>
</file>

<file path=customXml/item27.xml><?xml version="1.0" encoding="utf-8"?>
<?mso-contentType ?>
<FormTemplates xmlns="http://schemas.microsoft.com/sharepoint/v3/contenttype/forms">
  <Display>DocumentLibraryForm</Display>
  <Edit>DocumentLibraryForm</Edit>
  <New>DocumentLibraryForm</New>
</FormTemplates>
</file>

<file path=customXml/item28.xml><?xml version="1.0" encoding="utf-8"?>
<TemplafySlideFormConfiguration><![CDATA[{"formFields":[],"formDataEntries":[]}]]></TemplafySlideFormConfiguration>
</file>

<file path=customXml/item29.xml><?xml version="1.0" encoding="utf-8"?>
<TemplafySlideTemplateConfiguration><![CDATA[{"slideVersion":1,"isValidatorEnabled":false,"isLocked":false,"elementsMetadata":[],"slideId":"638423792808726123","enableDocumentContentUpdater":false,"version":"2.0"}]]></TemplafySlideTemplateConfiguration>
</file>

<file path=customXml/item3.xml><?xml version="1.0" encoding="utf-8"?>
<TemplafySlideTemplateConfiguration><![CDATA[{"slideVersion":1,"isValidatorEnabled":false,"isLocked":false,"elementsMetadata":[],"slideId":"638107512941624005","enableDocumentContentUpdater":false,"version":"2.0"}]]></TemplafySlideTemplateConfiguration>
</file>

<file path=customXml/item4.xml><?xml version="1.0" encoding="utf-8"?>
<TemplafySlideFormConfiguration><![CDATA[{"formFields":[],"formDataEntries":[]}]]></TemplafySlideFormConfiguration>
</file>

<file path=customXml/item5.xml><?xml version="1.0" encoding="utf-8"?>
<TemplafySlideTemplateConfiguration><![CDATA[{"slideVersion":1,"isValidatorEnabled":false,"isLocked":false,"elementsMetadata":[],"slideId":"638107512941624005","enableDocumentContentUpdater":false,"version":"2.0"}]]></TemplafySlideTemplateConfiguration>
</file>

<file path=customXml/item6.xml><?xml version="1.0" encoding="utf-8"?>
<TemplafySlideFormConfiguration><![CDATA[{"formFields":[],"formDataEntries":[]}]]></TemplafySlideFormConfiguration>
</file>

<file path=customXml/item7.xml><?xml version="1.0" encoding="utf-8"?>
<TemplafySlideTemplateConfiguration><![CDATA[{"slideVersion":1,"isValidatorEnabled":false,"isLocked":false,"elementsMetadata":[],"slideId":"638423792808726123","enableDocumentContentUpdater":false,"version":"2.0"}]]></TemplafySlideTemplateConfiguration>
</file>

<file path=customXml/item8.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9.xml><?xml version="1.0" encoding="utf-8"?>
<TemplafySlideTemplateConfiguration><![CDATA[{"slideVersion":1,"isValidatorEnabled":false,"isLocked":false,"elementsMetadata":[],"slideId":"638423792808726123","enableDocumentContentUpdater":false,"version":"2.0"}]]></TemplafySlideTemplateConfiguration>
</file>

<file path=customXml/itemProps1.xml><?xml version="1.0" encoding="utf-8"?>
<ds:datastoreItem xmlns:ds="http://schemas.openxmlformats.org/officeDocument/2006/customXml" ds:itemID="{0DB01155-4F41-46F6-A4ED-78FC6BBA37F3}">
  <ds:schemaRefs/>
</ds:datastoreItem>
</file>

<file path=customXml/itemProps10.xml><?xml version="1.0" encoding="utf-8"?>
<ds:datastoreItem xmlns:ds="http://schemas.openxmlformats.org/officeDocument/2006/customXml" ds:itemID="{540A68A5-1537-453B-9571-CA6B1665B895}">
  <ds:schemaRefs/>
</ds:datastoreItem>
</file>

<file path=customXml/itemProps11.xml><?xml version="1.0" encoding="utf-8"?>
<ds:datastoreItem xmlns:ds="http://schemas.openxmlformats.org/officeDocument/2006/customXml" ds:itemID="{B1FE6337-6A98-4C1E-8587-3C680BC14092}">
  <ds:schemaRefs/>
</ds:datastoreItem>
</file>

<file path=customXml/itemProps12.xml><?xml version="1.0" encoding="utf-8"?>
<ds:datastoreItem xmlns:ds="http://schemas.openxmlformats.org/officeDocument/2006/customXml" ds:itemID="{73C051CF-AD54-4096-8BA0-0A18409E234C}">
  <ds:schemaRefs/>
</ds:datastoreItem>
</file>

<file path=customXml/itemProps13.xml><?xml version="1.0" encoding="utf-8"?>
<ds:datastoreItem xmlns:ds="http://schemas.openxmlformats.org/officeDocument/2006/customXml" ds:itemID="{BD0BB3AF-CF25-4B1C-B365-984D3D4F8894}">
  <ds:schemaRefs/>
</ds:datastoreItem>
</file>

<file path=customXml/itemProps14.xml><?xml version="1.0" encoding="utf-8"?>
<ds:datastoreItem xmlns:ds="http://schemas.openxmlformats.org/officeDocument/2006/customXml" ds:itemID="{80F4265C-BBA1-4F23-9536-FBE34E9D938C}">
  <ds:schemaRefs/>
</ds:datastoreItem>
</file>

<file path=customXml/itemProps15.xml><?xml version="1.0" encoding="utf-8"?>
<ds:datastoreItem xmlns:ds="http://schemas.openxmlformats.org/officeDocument/2006/customXml" ds:itemID="{5F24264D-0926-4D51-A512-C0AB8727E1D7}">
  <ds:schemaRefs/>
</ds:datastoreItem>
</file>

<file path=customXml/itemProps16.xml><?xml version="1.0" encoding="utf-8"?>
<ds:datastoreItem xmlns:ds="http://schemas.openxmlformats.org/officeDocument/2006/customXml" ds:itemID="{D3A58509-900B-4858-90AC-BB79F1AEF7B0}">
  <ds:schemaRefs/>
</ds:datastoreItem>
</file>

<file path=customXml/itemProps17.xml><?xml version="1.0" encoding="utf-8"?>
<ds:datastoreItem xmlns:ds="http://schemas.openxmlformats.org/officeDocument/2006/customXml" ds:itemID="{68AB43D2-5277-41E3-AA18-D2244C134463}">
  <ds:schemaRefs/>
</ds:datastoreItem>
</file>

<file path=customXml/itemProps18.xml><?xml version="1.0" encoding="utf-8"?>
<ds:datastoreItem xmlns:ds="http://schemas.openxmlformats.org/officeDocument/2006/customXml" ds:itemID="{710DCC08-4CE9-43D5-980D-98B41959701F}">
  <ds:schemaRefs/>
</ds:datastoreItem>
</file>

<file path=customXml/itemProps19.xml><?xml version="1.0" encoding="utf-8"?>
<ds:datastoreItem xmlns:ds="http://schemas.openxmlformats.org/officeDocument/2006/customXml" ds:itemID="{D69F9A29-73A5-4DB8-B944-81D0E90A3F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eb7c7e-3a87-48dc-a7b7-365e1e85ed01"/>
    <ds:schemaRef ds:uri="c5f5989e-224c-45be-9b5a-af85a546c6ca"/>
    <ds:schemaRef ds:uri="http://schemas.dnb.nl/sharepoint"/>
    <ds:schemaRef ds:uri="a2df28cd-3353-46b2-8dbf-6c0a8f5898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547C6D-08AF-49C4-9314-D39AEF30A77A}">
  <ds:schemaRefs>
    <ds:schemaRef ds:uri="Microsoft.SharePoint.Taxonomy.ContentTypeSync"/>
  </ds:schemaRefs>
</ds:datastoreItem>
</file>

<file path=customXml/itemProps20.xml><?xml version="1.0" encoding="utf-8"?>
<ds:datastoreItem xmlns:ds="http://schemas.openxmlformats.org/officeDocument/2006/customXml" ds:itemID="{596BD79C-479E-434C-A815-2D61F0524016}">
  <ds:schemaRefs/>
</ds:datastoreItem>
</file>

<file path=customXml/itemProps21.xml><?xml version="1.0" encoding="utf-8"?>
<ds:datastoreItem xmlns:ds="http://schemas.openxmlformats.org/officeDocument/2006/customXml" ds:itemID="{F320FA6E-5F2D-45C9-AE36-17C3F52F3B16}">
  <ds:schemaRefs>
    <ds:schemaRef ds:uri="http://purl.org/dc/terms/"/>
    <ds:schemaRef ds:uri="http://purl.org/dc/elements/1.1/"/>
    <ds:schemaRef ds:uri="http://purl.org/dc/dcmitype/"/>
    <ds:schemaRef ds:uri="d9eb7c7e-3a87-48dc-a7b7-365e1e85ed01"/>
    <ds:schemaRef ds:uri="http://www.w3.org/XML/1998/namespace"/>
    <ds:schemaRef ds:uri="c5f5989e-224c-45be-9b5a-af85a546c6ca"/>
    <ds:schemaRef ds:uri="http://schemas.microsoft.com/office/infopath/2007/PartnerControls"/>
    <ds:schemaRef ds:uri="http://schemas.microsoft.com/office/2006/documentManagement/types"/>
    <ds:schemaRef ds:uri="a2df28cd-3353-46b2-8dbf-6c0a8f58984f"/>
    <ds:schemaRef ds:uri="http://schemas.openxmlformats.org/package/2006/metadata/core-properties"/>
    <ds:schemaRef ds:uri="http://schemas.dnb.nl/sharepoint"/>
    <ds:schemaRef ds:uri="http://schemas.microsoft.com/office/2006/metadata/properties"/>
  </ds:schemaRefs>
</ds:datastoreItem>
</file>

<file path=customXml/itemProps22.xml><?xml version="1.0" encoding="utf-8"?>
<ds:datastoreItem xmlns:ds="http://schemas.openxmlformats.org/officeDocument/2006/customXml" ds:itemID="{4E6F4849-4F91-426B-888E-12067969BD58}">
  <ds:schemaRefs/>
</ds:datastoreItem>
</file>

<file path=customXml/itemProps23.xml><?xml version="1.0" encoding="utf-8"?>
<ds:datastoreItem xmlns:ds="http://schemas.openxmlformats.org/officeDocument/2006/customXml" ds:itemID="{AC7DBCE7-E259-4BD7-AE01-AEEA29840B3C}">
  <ds:schemaRefs/>
</ds:datastoreItem>
</file>

<file path=customXml/itemProps24.xml><?xml version="1.0" encoding="utf-8"?>
<ds:datastoreItem xmlns:ds="http://schemas.openxmlformats.org/officeDocument/2006/customXml" ds:itemID="{165C7F02-D431-4F9C-B4BF-05A9E0021A1C}">
  <ds:schemaRefs/>
</ds:datastoreItem>
</file>

<file path=customXml/itemProps25.xml><?xml version="1.0" encoding="utf-8"?>
<ds:datastoreItem xmlns:ds="http://schemas.openxmlformats.org/officeDocument/2006/customXml" ds:itemID="{E00ECDCE-5079-47E1-9724-204E3E87B425}">
  <ds:schemaRefs/>
</ds:datastoreItem>
</file>

<file path=customXml/itemProps26.xml><?xml version="1.0" encoding="utf-8"?>
<ds:datastoreItem xmlns:ds="http://schemas.openxmlformats.org/officeDocument/2006/customXml" ds:itemID="{90008C79-CC31-4351-B38F-99F1FBDD2F1E}">
  <ds:schemaRefs/>
</ds:datastoreItem>
</file>

<file path=customXml/itemProps27.xml><?xml version="1.0" encoding="utf-8"?>
<ds:datastoreItem xmlns:ds="http://schemas.openxmlformats.org/officeDocument/2006/customXml" ds:itemID="{6FB50EAF-85F9-4BB6-AF25-CD110D2224D3}">
  <ds:schemaRefs>
    <ds:schemaRef ds:uri="http://schemas.microsoft.com/sharepoint/v3/contenttype/forms"/>
  </ds:schemaRefs>
</ds:datastoreItem>
</file>

<file path=customXml/itemProps28.xml><?xml version="1.0" encoding="utf-8"?>
<ds:datastoreItem xmlns:ds="http://schemas.openxmlformats.org/officeDocument/2006/customXml" ds:itemID="{AD25222A-7D05-4BCD-9352-FC99A6751A47}">
  <ds:schemaRefs/>
</ds:datastoreItem>
</file>

<file path=customXml/itemProps29.xml><?xml version="1.0" encoding="utf-8"?>
<ds:datastoreItem xmlns:ds="http://schemas.openxmlformats.org/officeDocument/2006/customXml" ds:itemID="{8E17F298-97AA-452A-9B6A-7707AF288F7D}">
  <ds:schemaRefs/>
</ds:datastoreItem>
</file>

<file path=customXml/itemProps3.xml><?xml version="1.0" encoding="utf-8"?>
<ds:datastoreItem xmlns:ds="http://schemas.openxmlformats.org/officeDocument/2006/customXml" ds:itemID="{07E65403-D850-4EA1-A512-A2C0B8199967}">
  <ds:schemaRefs/>
</ds:datastoreItem>
</file>

<file path=customXml/itemProps4.xml><?xml version="1.0" encoding="utf-8"?>
<ds:datastoreItem xmlns:ds="http://schemas.openxmlformats.org/officeDocument/2006/customXml" ds:itemID="{161D28B5-3AC5-427E-A288-8CCA6634618B}">
  <ds:schemaRefs/>
</ds:datastoreItem>
</file>

<file path=customXml/itemProps5.xml><?xml version="1.0" encoding="utf-8"?>
<ds:datastoreItem xmlns:ds="http://schemas.openxmlformats.org/officeDocument/2006/customXml" ds:itemID="{2F91FF0F-901D-432B-A36C-EFB44DA8C52B}">
  <ds:schemaRefs/>
</ds:datastoreItem>
</file>

<file path=customXml/itemProps6.xml><?xml version="1.0" encoding="utf-8"?>
<ds:datastoreItem xmlns:ds="http://schemas.openxmlformats.org/officeDocument/2006/customXml" ds:itemID="{82964081-7392-4F13-A470-EB5668787826}">
  <ds:schemaRefs/>
</ds:datastoreItem>
</file>

<file path=customXml/itemProps7.xml><?xml version="1.0" encoding="utf-8"?>
<ds:datastoreItem xmlns:ds="http://schemas.openxmlformats.org/officeDocument/2006/customXml" ds:itemID="{D7103979-D588-4D12-B12C-ADCC3E5FDB9F}">
  <ds:schemaRefs/>
</ds:datastoreItem>
</file>

<file path=customXml/itemProps8.xml><?xml version="1.0" encoding="utf-8"?>
<ds:datastoreItem xmlns:ds="http://schemas.openxmlformats.org/officeDocument/2006/customXml" ds:itemID="{1CE7FFC8-F3C1-4303-BF87-53AE286EEB7B}">
  <ds:schemaRefs>
    <ds:schemaRef ds:uri="http://schemas.microsoft.com/sharepoint/events"/>
    <ds:schemaRef ds:uri=""/>
  </ds:schemaRefs>
</ds:datastoreItem>
</file>

<file path=customXml/itemProps9.xml><?xml version="1.0" encoding="utf-8"?>
<ds:datastoreItem xmlns:ds="http://schemas.openxmlformats.org/officeDocument/2006/customXml" ds:itemID="{3BC4B5AB-EC24-48C9-B4D4-38C53E8D20CB}">
  <ds:schemaRefs/>
</ds:datastoreItem>
</file>

<file path=docMetadata/LabelInfo.xml><?xml version="1.0" encoding="utf-8"?>
<clbl:labelList xmlns:clbl="http://schemas.microsoft.com/office/2020/mipLabelMetadata">
  <clbl:label id="{1ddf9560-f40a-4faa-b693-65e98d55b544}" enabled="1" method="Privileged" siteId="{9ecbd628-0072-405d-8567-32c6750b0d3e}" removed="0"/>
</clbl:labelList>
</file>

<file path=docProps/app.xml><?xml version="1.0" encoding="utf-8"?>
<Properties xmlns="http://schemas.openxmlformats.org/officeDocument/2006/extended-properties" xmlns:vt="http://schemas.openxmlformats.org/officeDocument/2006/docPropsVTypes">
  <Template>DNB-Standaard_Presentatie</Template>
  <TotalTime>3882</TotalTime>
  <Words>1869</Words>
  <Application>Microsoft Office PowerPoint</Application>
  <PresentationFormat>On-screen Show (16:9)</PresentationFormat>
  <Paragraphs>218</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-apple-system</vt:lpstr>
      <vt:lpstr>Aptos</vt:lpstr>
      <vt:lpstr>Aptos Narrow</vt:lpstr>
      <vt:lpstr>Arial</vt:lpstr>
      <vt:lpstr>Calibri</vt:lpstr>
      <vt:lpstr>Verdana</vt:lpstr>
      <vt:lpstr>Wingdings</vt:lpstr>
      <vt:lpstr>De Nederlandsche Bank (2023)</vt:lpstr>
      <vt:lpstr>PowerPoint Presentation</vt:lpstr>
      <vt:lpstr>Overview – taxonomy updates</vt:lpstr>
      <vt:lpstr>Timelines</vt:lpstr>
      <vt:lpstr>xBRL-csv transition (1) – BSI and MIR </vt:lpstr>
      <vt:lpstr>xBRL-csv transition (2) – other taxonomies</vt:lpstr>
      <vt:lpstr>xBRL-csv transition (3) – other information</vt:lpstr>
      <vt:lpstr>Taxonomy – additions</vt:lpstr>
      <vt:lpstr>Taxonomy – removals</vt:lpstr>
      <vt:lpstr>Taxonomy – other changes</vt:lpstr>
      <vt:lpstr>Changes to Assertions – ‘warning’ to ‘error’ (blocking)</vt:lpstr>
      <vt:lpstr>Update Manual on Monetary Reporting (DNB)</vt:lpstr>
      <vt:lpstr>Publication counterpart information in DLR </vt:lpstr>
      <vt:lpstr>     How is the sector classification determined?  ESA 2010  </vt:lpstr>
      <vt:lpstr>Reason for possible differences – e.g. based on SBI</vt:lpstr>
      <vt:lpstr>PowerPoint Presentation</vt:lpstr>
      <vt:lpstr>Q&amp;A with the sector</vt:lpstr>
      <vt:lpstr>Q&amp;A with the sector</vt:lpstr>
      <vt:lpstr>Q&amp;A with the sector</vt:lpstr>
      <vt:lpstr>Q&amp;A with the sector</vt:lpstr>
      <vt:lpstr>Q&amp;A with the sector</vt:lpstr>
    </vt:vector>
  </TitlesOfParts>
  <Company>De Nederlandsche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14-07-2026 Digital meeting with sector - BSI &amp; MIR taxo update - incl. Q&amp;A</dc:title>
  <dc:creator>Oudheusden, P. van (Peter) (STAT_MON)</dc:creator>
  <cp:lastModifiedBy>Ginevra Noci (STAT_MON)</cp:lastModifiedBy>
  <cp:revision>102</cp:revision>
  <dcterms:created xsi:type="dcterms:W3CDTF">2023-10-10T13:53:10Z</dcterms:created>
  <dcterms:modified xsi:type="dcterms:W3CDTF">2026-07-15T12:34:41Z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0x0101001A9AF98CE4D646E7BAD5E0A615FBC45700531684C5AA7845B1B8AD3BF3F8A4C4F800E02BBBF9D4426A47BA39998AA3918E4D</vt:lpwstr>
  </property>
  <property fmtid="{D5CDD505-2E9C-101B-9397-08002B2CF9AE}" pid="3" name="TemplafyTimeStamp">
    <vt:lpwstr>2023-01-31T08:41:34</vt:lpwstr>
  </property>
  <property fmtid="{D5CDD505-2E9C-101B-9397-08002B2CF9AE}" pid="4" name="TemplafyTenantId">
    <vt:lpwstr>dnb</vt:lpwstr>
  </property>
  <property fmtid="{D5CDD505-2E9C-101B-9397-08002B2CF9AE}" pid="5" name="TemplafyTemplateId">
    <vt:lpwstr>638107512922070556</vt:lpwstr>
  </property>
  <property fmtid="{D5CDD505-2E9C-101B-9397-08002B2CF9AE}" pid="6" name="TemplafyUserProfileId">
    <vt:lpwstr>637825029886386223</vt:lpwstr>
  </property>
  <property fmtid="{D5CDD505-2E9C-101B-9397-08002B2CF9AE}" pid="7" name="TemplafyFromBlank">
    <vt:bool>true</vt:bool>
  </property>
  <property fmtid="{D5CDD505-2E9C-101B-9397-08002B2CF9AE}" pid="8" name="ClassificationContentMarkingHeaderLocations">
    <vt:lpwstr>De Nederlandsche Bank (2023):4</vt:lpwstr>
  </property>
  <property fmtid="{D5CDD505-2E9C-101B-9397-08002B2CF9AE}" pid="9" name="ClassificationContentMarkingHeaderText">
    <vt:lpwstr>| DNB UNRESTRICTED |</vt:lpwstr>
  </property>
  <property fmtid="{D5CDD505-2E9C-101B-9397-08002B2CF9AE}" pid="10" name="DNB_Afdeling">
    <vt:lpwstr>59;#Monetaire statistieken|5e7e6a2e-438e-4f67-a35e-de9e371d0453</vt:lpwstr>
  </property>
  <property fmtid="{D5CDD505-2E9C-101B-9397-08002B2CF9AE}" pid="11" name="Jaar">
    <vt:lpwstr>14;#2019|addc9769-8b09-4f69-81b6-0ac32c956da8</vt:lpwstr>
  </property>
  <property fmtid="{D5CDD505-2E9C-101B-9397-08002B2CF9AE}" pid="12" name="DNB_Status">
    <vt:lpwstr>3;#Lopend|9178452f-7c5d-4617-8a9d-cb6cbffbcbfc</vt:lpwstr>
  </property>
  <property fmtid="{D5CDD505-2E9C-101B-9397-08002B2CF9AE}" pid="13" name="DNB_Divisie">
    <vt:lpwstr>2;#Statistiek|08372b17-7c7a-4a93-a22f-abf489991f02</vt:lpwstr>
  </property>
  <property fmtid="{D5CDD505-2E9C-101B-9397-08002B2CF9AE}" pid="14" name="DNB_Taaklabel">
    <vt:lpwstr/>
  </property>
  <property fmtid="{D5CDD505-2E9C-101B-9397-08002B2CF9AE}" pid="15" name="DNB_Organisatie">
    <vt:lpwstr/>
  </property>
  <property fmtid="{D5CDD505-2E9C-101B-9397-08002B2CF9AE}" pid="16" name="MediaServiceImageTags">
    <vt:lpwstr/>
  </property>
  <property fmtid="{D5CDD505-2E9C-101B-9397-08002B2CF9AE}" pid="17" name="DNB_Maand_2">
    <vt:lpwstr/>
  </property>
  <property fmtid="{D5CDD505-2E9C-101B-9397-08002B2CF9AE}" pid="18" name="DNB_Kwartaal_2">
    <vt:lpwstr/>
  </property>
  <property fmtid="{D5CDD505-2E9C-101B-9397-08002B2CF9AE}" pid="19" name="DNB_Documenttype_2">
    <vt:lpwstr/>
  </property>
  <property fmtid="{D5CDD505-2E9C-101B-9397-08002B2CF9AE}" pid="20" name="_dlc_DocIdItemGuid">
    <vt:lpwstr>963f039d-cd18-49db-90a0-44867fb5e3b9</vt:lpwstr>
  </property>
</Properties>
</file>