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6"/>
  </p:sldMasterIdLst>
  <p:notesMasterIdLst>
    <p:notesMasterId r:id="rId62"/>
  </p:notesMasterIdLst>
  <p:handoutMasterIdLst>
    <p:handoutMasterId r:id="rId63"/>
  </p:handoutMasterIdLst>
  <p:sldIdLst>
    <p:sldId id="292" r:id="rId7"/>
    <p:sldId id="266" r:id="rId8"/>
    <p:sldId id="291" r:id="rId9"/>
    <p:sldId id="286" r:id="rId10"/>
    <p:sldId id="293" r:id="rId11"/>
    <p:sldId id="287" r:id="rId12"/>
    <p:sldId id="288" r:id="rId13"/>
    <p:sldId id="268" r:id="rId14"/>
    <p:sldId id="294" r:id="rId15"/>
    <p:sldId id="295" r:id="rId16"/>
    <p:sldId id="296" r:id="rId17"/>
    <p:sldId id="297" r:id="rId18"/>
    <p:sldId id="298" r:id="rId19"/>
    <p:sldId id="299" r:id="rId20"/>
    <p:sldId id="300" r:id="rId21"/>
    <p:sldId id="301" r:id="rId22"/>
    <p:sldId id="340" r:id="rId23"/>
    <p:sldId id="302" r:id="rId24"/>
    <p:sldId id="303" r:id="rId25"/>
    <p:sldId id="304" r:id="rId26"/>
    <p:sldId id="305" r:id="rId27"/>
    <p:sldId id="306"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307" r:id="rId43"/>
    <p:sldId id="375" r:id="rId44"/>
    <p:sldId id="376" r:id="rId45"/>
    <p:sldId id="377" r:id="rId46"/>
    <p:sldId id="378" r:id="rId47"/>
    <p:sldId id="379" r:id="rId48"/>
    <p:sldId id="380" r:id="rId49"/>
    <p:sldId id="381" r:id="rId50"/>
    <p:sldId id="382" r:id="rId51"/>
    <p:sldId id="383" r:id="rId52"/>
    <p:sldId id="384" r:id="rId53"/>
    <p:sldId id="385" r:id="rId54"/>
    <p:sldId id="308" r:id="rId55"/>
    <p:sldId id="309" r:id="rId56"/>
    <p:sldId id="353" r:id="rId57"/>
    <p:sldId id="310" r:id="rId58"/>
    <p:sldId id="311" r:id="rId59"/>
    <p:sldId id="354" r:id="rId60"/>
    <p:sldId id="312" r:id="rId61"/>
  </p:sldIdLst>
  <p:sldSz cx="9144000" cy="5143500" type="screen16x9"/>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211261"/>
    <a:srgbClr val="323E48"/>
    <a:srgbClr val="410099"/>
    <a:srgbClr val="7B98AC"/>
    <a:srgbClr val="D7CCAF"/>
    <a:srgbClr val="000000"/>
    <a:srgbClr val="EAE7F4"/>
    <a:srgbClr val="988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1" autoAdjust="0"/>
    <p:restoredTop sz="81243" autoAdjust="0"/>
  </p:normalViewPr>
  <p:slideViewPr>
    <p:cSldViewPr snapToGrid="0" showGuides="1">
      <p:cViewPr varScale="1">
        <p:scale>
          <a:sx n="122" d="100"/>
          <a:sy n="122" d="100"/>
        </p:scale>
        <p:origin x="480" y="96"/>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21F08989-E619-4081-A334-E271BBD6DA8B}" type="datetimeFigureOut">
              <a:rPr lang="nl-NL" smtClean="0"/>
              <a:t>01-03-2018</a:t>
            </a:fld>
            <a:endParaRPr lang="nl-NL"/>
          </a:p>
        </p:txBody>
      </p:sp>
      <p:sp>
        <p:nvSpPr>
          <p:cNvPr id="4" name="Tijdelijke aanduiding voor voettekst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440DA7D8-B95F-4F52-A7EF-C1E016FA05EB}" type="slidenum">
              <a:rPr lang="nl-NL" smtClean="0"/>
              <a:t>‹nr.›</a:t>
            </a:fld>
            <a:endParaRPr lang="nl-NL"/>
          </a:p>
        </p:txBody>
      </p:sp>
    </p:spTree>
    <p:extLst>
      <p:ext uri="{BB962C8B-B14F-4D97-AF65-F5344CB8AC3E}">
        <p14:creationId xmlns:p14="http://schemas.microsoft.com/office/powerpoint/2010/main" val="596531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00D5B51-A3C5-4FC7-8A0D-54EFEFAFACD3}" type="datetimeFigureOut">
              <a:rPr lang="nl-NL" smtClean="0"/>
              <a:t>01-03-2018</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F9513F78-5509-4637-B397-C3DEABA56153}" type="slidenum">
              <a:rPr lang="nl-NL" smtClean="0"/>
              <a:t>‹nr.›</a:t>
            </a:fld>
            <a:endParaRPr lang="nl-NL"/>
          </a:p>
        </p:txBody>
      </p:sp>
    </p:spTree>
    <p:extLst>
      <p:ext uri="{BB962C8B-B14F-4D97-AF65-F5344CB8AC3E}">
        <p14:creationId xmlns:p14="http://schemas.microsoft.com/office/powerpoint/2010/main" val="413885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2</a:t>
            </a:fld>
            <a:endParaRPr lang="nl-NL"/>
          </a:p>
        </p:txBody>
      </p:sp>
    </p:spTree>
    <p:extLst>
      <p:ext uri="{BB962C8B-B14F-4D97-AF65-F5344CB8AC3E}">
        <p14:creationId xmlns:p14="http://schemas.microsoft.com/office/powerpoint/2010/main" val="2959575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29</a:t>
            </a:fld>
            <a:endParaRPr lang="nl-NL"/>
          </a:p>
        </p:txBody>
      </p:sp>
    </p:spTree>
    <p:extLst>
      <p:ext uri="{BB962C8B-B14F-4D97-AF65-F5344CB8AC3E}">
        <p14:creationId xmlns:p14="http://schemas.microsoft.com/office/powerpoint/2010/main" val="1624331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30</a:t>
            </a:fld>
            <a:endParaRPr lang="nl-NL"/>
          </a:p>
        </p:txBody>
      </p:sp>
    </p:spTree>
    <p:extLst>
      <p:ext uri="{BB962C8B-B14F-4D97-AF65-F5344CB8AC3E}">
        <p14:creationId xmlns:p14="http://schemas.microsoft.com/office/powerpoint/2010/main" val="92318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31</a:t>
            </a:fld>
            <a:endParaRPr lang="nl-NL"/>
          </a:p>
        </p:txBody>
      </p:sp>
    </p:spTree>
    <p:extLst>
      <p:ext uri="{BB962C8B-B14F-4D97-AF65-F5344CB8AC3E}">
        <p14:creationId xmlns:p14="http://schemas.microsoft.com/office/powerpoint/2010/main" val="339732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32</a:t>
            </a:fld>
            <a:endParaRPr lang="nl-NL"/>
          </a:p>
        </p:txBody>
      </p:sp>
    </p:spTree>
    <p:extLst>
      <p:ext uri="{BB962C8B-B14F-4D97-AF65-F5344CB8AC3E}">
        <p14:creationId xmlns:p14="http://schemas.microsoft.com/office/powerpoint/2010/main" val="425228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33</a:t>
            </a:fld>
            <a:endParaRPr lang="nl-NL"/>
          </a:p>
        </p:txBody>
      </p:sp>
    </p:spTree>
    <p:extLst>
      <p:ext uri="{BB962C8B-B14F-4D97-AF65-F5344CB8AC3E}">
        <p14:creationId xmlns:p14="http://schemas.microsoft.com/office/powerpoint/2010/main" val="1344790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34</a:t>
            </a:fld>
            <a:endParaRPr lang="nl-NL"/>
          </a:p>
        </p:txBody>
      </p:sp>
    </p:spTree>
    <p:extLst>
      <p:ext uri="{BB962C8B-B14F-4D97-AF65-F5344CB8AC3E}">
        <p14:creationId xmlns:p14="http://schemas.microsoft.com/office/powerpoint/2010/main" val="2938115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35</a:t>
            </a:fld>
            <a:endParaRPr lang="nl-NL"/>
          </a:p>
        </p:txBody>
      </p:sp>
    </p:spTree>
    <p:extLst>
      <p:ext uri="{BB962C8B-B14F-4D97-AF65-F5344CB8AC3E}">
        <p14:creationId xmlns:p14="http://schemas.microsoft.com/office/powerpoint/2010/main" val="1768004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Kleuren in het model geven verschillende groepen van</a:t>
            </a:r>
            <a:r>
              <a:rPr lang="nl-NL" baseline="0" dirty="0" smtClean="0"/>
              <a:t> </a:t>
            </a:r>
            <a:r>
              <a:rPr lang="nl-NL" baseline="0" dirty="0" err="1" smtClean="0"/>
              <a:t>hoogover</a:t>
            </a:r>
            <a:r>
              <a:rPr lang="nl-NL" baseline="0" dirty="0" smtClean="0"/>
              <a:t> entiteiten aan. Een soort van ‘thema’.</a:t>
            </a:r>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38</a:t>
            </a:fld>
            <a:endParaRPr lang="nl-NL"/>
          </a:p>
        </p:txBody>
      </p:sp>
    </p:spTree>
    <p:extLst>
      <p:ext uri="{BB962C8B-B14F-4D97-AF65-F5344CB8AC3E}">
        <p14:creationId xmlns:p14="http://schemas.microsoft.com/office/powerpoint/2010/main" val="373845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39</a:t>
            </a:fld>
            <a:endParaRPr lang="nl-NL"/>
          </a:p>
        </p:txBody>
      </p:sp>
    </p:spTree>
    <p:extLst>
      <p:ext uri="{BB962C8B-B14F-4D97-AF65-F5344CB8AC3E}">
        <p14:creationId xmlns:p14="http://schemas.microsoft.com/office/powerpoint/2010/main" val="3180926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panose="05000000000000000000" pitchFamily="2" charset="2"/>
              </a:rPr>
              <a:t>This links the concept “interest rate reset frequency” to the concept “instrument”.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panose="05000000000000000000" pitchFamily="2" charset="2"/>
              </a:rPr>
              <a:t>If</a:t>
            </a:r>
            <a:r>
              <a:rPr lang="en-GB" baseline="0" dirty="0" smtClean="0">
                <a:sym typeface="Wingdings" panose="05000000000000000000" pitchFamily="2" charset="2"/>
              </a:rPr>
              <a:t> any </a:t>
            </a:r>
            <a:r>
              <a:rPr lang="en-GB" baseline="0" dirty="0" err="1" smtClean="0">
                <a:sym typeface="Wingdings" panose="05000000000000000000" pitchFamily="2" charset="2"/>
              </a:rPr>
              <a:t>laat</a:t>
            </a:r>
            <a:r>
              <a:rPr lang="en-GB" baseline="0" dirty="0" smtClean="0">
                <a:sym typeface="Wingdings" panose="05000000000000000000" pitchFamily="2" charset="2"/>
              </a:rPr>
              <a:t> </a:t>
            </a:r>
            <a:r>
              <a:rPr lang="en-GB" baseline="0" dirty="0" err="1" smtClean="0">
                <a:sym typeface="Wingdings" panose="05000000000000000000" pitchFamily="2" charset="2"/>
              </a:rPr>
              <a:t>zien</a:t>
            </a:r>
            <a:r>
              <a:rPr lang="en-GB" baseline="0" dirty="0" smtClean="0">
                <a:sym typeface="Wingdings" panose="05000000000000000000" pitchFamily="2" charset="2"/>
              </a:rPr>
              <a:t> </a:t>
            </a:r>
            <a:r>
              <a:rPr lang="en-GB" baseline="0" dirty="0" err="1" smtClean="0">
                <a:sym typeface="Wingdings" panose="05000000000000000000" pitchFamily="2" charset="2"/>
              </a:rPr>
              <a:t>dat</a:t>
            </a:r>
            <a:r>
              <a:rPr lang="en-GB" baseline="0" dirty="0" smtClean="0">
                <a:sym typeface="Wingdings" panose="05000000000000000000" pitchFamily="2" charset="2"/>
              </a:rPr>
              <a:t> het non-applicable is maar </a:t>
            </a:r>
            <a:r>
              <a:rPr lang="en-GB" baseline="0" dirty="0" err="1" smtClean="0">
                <a:sym typeface="Wingdings" panose="05000000000000000000" pitchFamily="2" charset="2"/>
              </a:rPr>
              <a:t>aangegeven</a:t>
            </a:r>
            <a:r>
              <a:rPr lang="en-GB" baseline="0" dirty="0" smtClean="0">
                <a:sym typeface="Wingdings" panose="05000000000000000000" pitchFamily="2" charset="2"/>
              </a:rPr>
              <a:t> is </a:t>
            </a:r>
            <a:r>
              <a:rPr lang="en-GB" baseline="0" dirty="0" err="1" smtClean="0">
                <a:sym typeface="Wingdings" panose="05000000000000000000" pitchFamily="2" charset="2"/>
              </a:rPr>
              <a:t>dat</a:t>
            </a:r>
            <a:r>
              <a:rPr lang="en-GB" baseline="0" dirty="0" smtClean="0">
                <a:sym typeface="Wingdings" panose="05000000000000000000" pitchFamily="2" charset="2"/>
              </a:rPr>
              <a:t> het </a:t>
            </a:r>
            <a:r>
              <a:rPr lang="en-GB" baseline="0" dirty="0" err="1" smtClean="0">
                <a:sym typeface="Wingdings" panose="05000000000000000000" pitchFamily="2" charset="2"/>
              </a:rPr>
              <a:t>attribuut</a:t>
            </a:r>
            <a:r>
              <a:rPr lang="en-GB" baseline="0" dirty="0" smtClean="0">
                <a:sym typeface="Wingdings" panose="05000000000000000000" pitchFamily="2" charset="2"/>
              </a:rPr>
              <a:t> mandatory </a:t>
            </a:r>
            <a:r>
              <a:rPr lang="en-GB" baseline="0" dirty="0" err="1" smtClean="0">
                <a:sym typeface="Wingdings" panose="05000000000000000000" pitchFamily="2" charset="2"/>
              </a:rPr>
              <a:t>moest</a:t>
            </a:r>
            <a:r>
              <a:rPr lang="en-GB" baseline="0" dirty="0" smtClean="0">
                <a:sym typeface="Wingdings" panose="05000000000000000000" pitchFamily="2" charset="2"/>
              </a:rPr>
              <a:t> </a:t>
            </a:r>
            <a:r>
              <a:rPr lang="en-GB" baseline="0" dirty="0" err="1" smtClean="0">
                <a:sym typeface="Wingdings" panose="05000000000000000000" pitchFamily="2" charset="2"/>
              </a:rPr>
              <a:t>zijn</a:t>
            </a:r>
            <a:r>
              <a:rPr lang="en-GB" baseline="0" dirty="0" smtClean="0">
                <a:sym typeface="Wingdings" panose="05000000000000000000" pitchFamily="2" charset="2"/>
              </a:rPr>
              <a:t>. </a:t>
            </a:r>
            <a:r>
              <a:rPr lang="en-GB" baseline="0" dirty="0" err="1" smtClean="0">
                <a:sym typeface="Wingdings" panose="05000000000000000000" pitchFamily="2" charset="2"/>
              </a:rPr>
              <a:t>Optioneel</a:t>
            </a:r>
            <a:r>
              <a:rPr lang="en-GB" baseline="0" dirty="0" smtClean="0">
                <a:sym typeface="Wingdings" panose="05000000000000000000" pitchFamily="2" charset="2"/>
              </a:rPr>
              <a:t> &lt;&gt; non-applicable!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sym typeface="Wingdings" panose="05000000000000000000" pitchFamily="2" charset="2"/>
              </a:rPr>
              <a:t>Non-applicable </a:t>
            </a:r>
            <a:r>
              <a:rPr lang="en-GB" baseline="0" dirty="0" err="1" smtClean="0">
                <a:sym typeface="Wingdings" panose="05000000000000000000" pitchFamily="2" charset="2"/>
              </a:rPr>
              <a:t>wordt</a:t>
            </a:r>
            <a:r>
              <a:rPr lang="en-GB" baseline="0" dirty="0" smtClean="0">
                <a:sym typeface="Wingdings" panose="05000000000000000000" pitchFamily="2" charset="2"/>
              </a:rPr>
              <a:t> </a:t>
            </a:r>
            <a:r>
              <a:rPr lang="en-GB" baseline="0" dirty="0" err="1" smtClean="0">
                <a:sym typeface="Wingdings" panose="05000000000000000000" pitchFamily="2" charset="2"/>
              </a:rPr>
              <a:t>opgenomen</a:t>
            </a:r>
            <a:r>
              <a:rPr lang="en-GB" baseline="0" dirty="0" smtClean="0">
                <a:sym typeface="Wingdings" panose="05000000000000000000" pitchFamily="2" charset="2"/>
              </a:rPr>
              <a:t> in de </a:t>
            </a:r>
            <a:r>
              <a:rPr lang="en-GB" baseline="0" dirty="0" err="1" smtClean="0">
                <a:sym typeface="Wingdings" panose="05000000000000000000" pitchFamily="2" charset="2"/>
              </a:rPr>
              <a:t>referentie</a:t>
            </a:r>
            <a:r>
              <a:rPr lang="en-GB" baseline="0" dirty="0" smtClean="0">
                <a:sym typeface="Wingdings" panose="05000000000000000000" pitchFamily="2" charset="2"/>
              </a:rPr>
              <a:t> table interest rate reset frequency </a:t>
            </a:r>
            <a:r>
              <a:rPr lang="en-GB" baseline="0" dirty="0" err="1" smtClean="0">
                <a:sym typeface="Wingdings" panose="05000000000000000000" pitchFamily="2" charset="2"/>
              </a:rPr>
              <a:t>naast</a:t>
            </a:r>
            <a:r>
              <a:rPr lang="en-GB" baseline="0" dirty="0" smtClean="0">
                <a:sym typeface="Wingdings" panose="05000000000000000000" pitchFamily="2" charset="2"/>
              </a:rPr>
              <a:t> warden </a:t>
            </a:r>
            <a:r>
              <a:rPr lang="en-GB" baseline="0" dirty="0" err="1" smtClean="0">
                <a:sym typeface="Wingdings" panose="05000000000000000000" pitchFamily="2" charset="2"/>
              </a:rPr>
              <a:t>als</a:t>
            </a:r>
            <a:r>
              <a:rPr lang="en-GB" baseline="0" dirty="0" smtClean="0">
                <a:sym typeface="Wingdings" panose="05000000000000000000" pitchFamily="2" charset="2"/>
              </a:rPr>
              <a:t> “overnight”, “monthly” etc.</a:t>
            </a:r>
            <a:endParaRPr lang="en-GB"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F9513F78-5509-4637-B397-C3DEABA56153}" type="slidenum">
              <a:rPr lang="nl-NL" smtClean="0"/>
              <a:t>40</a:t>
            </a:fld>
            <a:endParaRPr lang="nl-NL"/>
          </a:p>
        </p:txBody>
      </p:sp>
    </p:spTree>
    <p:extLst>
      <p:ext uri="{BB962C8B-B14F-4D97-AF65-F5344CB8AC3E}">
        <p14:creationId xmlns:p14="http://schemas.microsoft.com/office/powerpoint/2010/main" val="194446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smtClean="0"/>
              <a:t>In het allereerste begin kregen we de data op allerlei manieren aangeleverd, waaronder zelfs memory sticks. Destijds verliepen de contacten via uitvoerende toezichtafdelingen zelf. Al snel werd deze rapportage overgedragen aan Statistiek, omdat toezicht zelf het niet meer kon behappen. Toen heeft Statistiek er een e-Line containerrapportage van gemaakt. En successievelijk de taxonomie wat strikter gemaakt zodat we aan DNB-zijde het inlezen wat beter konden automatiseren. In het begin deden we er soms maanden over om alle bestanden in te lezen, omdat we soms ook technische zaken moesten aanpassen in de bestanden. Nu kan het binnen een week gebeurd zijn.</a:t>
            </a:r>
          </a:p>
        </p:txBody>
      </p:sp>
      <p:sp>
        <p:nvSpPr>
          <p:cNvPr id="4" name="Slide Number Placeholder 3"/>
          <p:cNvSpPr>
            <a:spLocks noGrp="1"/>
          </p:cNvSpPr>
          <p:nvPr>
            <p:ph type="sldNum" sz="quarter" idx="10"/>
          </p:nvPr>
        </p:nvSpPr>
        <p:spPr/>
        <p:txBody>
          <a:bodyPr/>
          <a:lstStyle/>
          <a:p>
            <a:fld id="{F9513F78-5509-4637-B397-C3DEABA56153}" type="slidenum">
              <a:rPr lang="nl-NL" smtClean="0"/>
              <a:t>4</a:t>
            </a:fld>
            <a:endParaRPr lang="nl-NL"/>
          </a:p>
        </p:txBody>
      </p:sp>
    </p:spTree>
    <p:extLst>
      <p:ext uri="{BB962C8B-B14F-4D97-AF65-F5344CB8AC3E}">
        <p14:creationId xmlns:p14="http://schemas.microsoft.com/office/powerpoint/2010/main" val="1830405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panose="05000000000000000000" pitchFamily="2" charset="2"/>
              </a:rPr>
              <a:t>This links the concept “inception date” to the concept “contract”.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panose="05000000000000000000" pitchFamily="2" charset="2"/>
              </a:rPr>
              <a:t>A new entity is needed because several</a:t>
            </a:r>
            <a:r>
              <a:rPr lang="en-GB" baseline="0" dirty="0" smtClean="0">
                <a:sym typeface="Wingdings" panose="05000000000000000000" pitchFamily="2" charset="2"/>
              </a:rPr>
              <a:t> instruments can be part of a contract and inception date is needed on the contract level since it’s the same for all the instruments below the contract.</a:t>
            </a:r>
            <a:endParaRPr lang="nl-NL"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sym typeface="Wingdings" panose="05000000000000000000" pitchFamily="2" charset="2"/>
              </a:rPr>
              <a:t>In </a:t>
            </a:r>
            <a:r>
              <a:rPr lang="nl-NL" baseline="0" dirty="0" err="1" smtClean="0">
                <a:sym typeface="Wingdings" panose="05000000000000000000" pitchFamily="2" charset="2"/>
              </a:rPr>
              <a:t>anacredit</a:t>
            </a:r>
            <a:r>
              <a:rPr lang="nl-NL" baseline="0" dirty="0" smtClean="0">
                <a:sym typeface="Wingdings" panose="05000000000000000000" pitchFamily="2" charset="2"/>
              </a:rPr>
              <a:t> was contract instrument </a:t>
            </a:r>
            <a:r>
              <a:rPr lang="nl-NL" baseline="0" dirty="0" err="1" smtClean="0">
                <a:sym typeface="Wingdings" panose="05000000000000000000" pitchFamily="2" charset="2"/>
              </a:rPr>
              <a:t>table</a:t>
            </a:r>
            <a:r>
              <a:rPr lang="nl-NL" baseline="0" dirty="0" smtClean="0">
                <a:sym typeface="Wingdings" panose="05000000000000000000" pitchFamily="2" charset="2"/>
              </a:rPr>
              <a:t> samengevoegd (platgeslagen)</a:t>
            </a:r>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41</a:t>
            </a:fld>
            <a:endParaRPr lang="nl-NL"/>
          </a:p>
        </p:txBody>
      </p:sp>
    </p:spTree>
    <p:extLst>
      <p:ext uri="{BB962C8B-B14F-4D97-AF65-F5344CB8AC3E}">
        <p14:creationId xmlns:p14="http://schemas.microsoft.com/office/powerpoint/2010/main" val="2130132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Settlement date is only applicable to a drawn instrument not to an undrawn instrument. Both are subtypes of instrument</a:t>
            </a:r>
          </a:p>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42</a:t>
            </a:fld>
            <a:endParaRPr lang="nl-NL"/>
          </a:p>
        </p:txBody>
      </p:sp>
    </p:spTree>
    <p:extLst>
      <p:ext uri="{BB962C8B-B14F-4D97-AF65-F5344CB8AC3E}">
        <p14:creationId xmlns:p14="http://schemas.microsoft.com/office/powerpoint/2010/main" val="3452537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Settlement date is only applicable to a drawn instrument not to an undrawn instrument. Both are subtypes of instrument</a:t>
            </a:r>
          </a:p>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43</a:t>
            </a:fld>
            <a:endParaRPr lang="nl-NL"/>
          </a:p>
        </p:txBody>
      </p:sp>
    </p:spTree>
    <p:extLst>
      <p:ext uri="{BB962C8B-B14F-4D97-AF65-F5344CB8AC3E}">
        <p14:creationId xmlns:p14="http://schemas.microsoft.com/office/powerpoint/2010/main" val="3633268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err="1" smtClean="0">
                <a:solidFill>
                  <a:schemeClr val="tx1"/>
                </a:solidFill>
                <a:latin typeface="+mn-lt"/>
                <a:ea typeface="+mn-ea"/>
                <a:cs typeface="+mn-cs"/>
              </a:rPr>
              <a:t>Debtor</a:t>
            </a:r>
            <a:r>
              <a:rPr lang="nl-NL" sz="1200" b="0" i="0" u="none" strike="noStrike" kern="1200" baseline="0" dirty="0" smtClean="0">
                <a:solidFill>
                  <a:schemeClr val="tx1"/>
                </a:solidFill>
                <a:latin typeface="+mn-lt"/>
                <a:ea typeface="+mn-ea"/>
                <a:cs typeface="+mn-cs"/>
              </a:rPr>
              <a:t> is één van de vier rollen van de counterparty (</a:t>
            </a:r>
            <a:r>
              <a:rPr lang="nl-NL" sz="1200" b="0" i="0" u="none" strike="noStrike" kern="1200" baseline="0" dirty="0" err="1" smtClean="0">
                <a:solidFill>
                  <a:schemeClr val="tx1"/>
                </a:solidFill>
                <a:latin typeface="+mn-lt"/>
                <a:ea typeface="+mn-ea"/>
                <a:cs typeface="+mn-cs"/>
              </a:rPr>
              <a:t>debtor</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creditor</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servicer</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originator</a:t>
            </a:r>
            <a:r>
              <a:rPr lang="nl-NL" sz="1200" b="0" i="0" u="none" strike="noStrike" kern="1200" baseline="0" dirty="0" smtClean="0">
                <a:solidFill>
                  <a:schemeClr val="tx1"/>
                </a:solidFill>
                <a:latin typeface="+mn-lt"/>
                <a:ea typeface="+mn-ea"/>
                <a:cs typeface="+mn-cs"/>
              </a:rPr>
              <a:t>). De counterparty kan één of meerdere rollen hebben, maar kan ook geen enkele rol hebben (maar bijvoorbeeld louter </a:t>
            </a:r>
            <a:r>
              <a:rPr lang="nl-NL" sz="1200" b="0" i="0" u="none" strike="noStrike" kern="1200" baseline="0" dirty="0" err="1" smtClean="0">
                <a:solidFill>
                  <a:schemeClr val="tx1"/>
                </a:solidFill>
                <a:latin typeface="+mn-lt"/>
                <a:ea typeface="+mn-ea"/>
                <a:cs typeface="+mn-cs"/>
              </a:rPr>
              <a:t>protection</a:t>
            </a:r>
            <a:r>
              <a:rPr lang="nl-NL" sz="1200" b="0" i="0" u="none" strike="noStrike" kern="1200" baseline="0" dirty="0" smtClean="0">
                <a:solidFill>
                  <a:schemeClr val="tx1"/>
                </a:solidFill>
                <a:latin typeface="+mn-lt"/>
                <a:ea typeface="+mn-ea"/>
                <a:cs typeface="+mn-cs"/>
              </a:rPr>
              <a:t> provider zijn, bijvoorbeeld een ouder die louter garant staat voor zijn kind die een hypotheek is aangegaan).</a:t>
            </a:r>
          </a:p>
          <a:p>
            <a:r>
              <a:rPr lang="nl-NL" sz="1200" b="0" i="0" u="none" strike="noStrike" kern="1200" baseline="0" dirty="0" smtClean="0">
                <a:solidFill>
                  <a:schemeClr val="tx1"/>
                </a:solidFill>
                <a:latin typeface="+mn-lt"/>
                <a:ea typeface="+mn-ea"/>
                <a:cs typeface="+mn-cs"/>
              </a:rPr>
              <a:t>Het datamodel zegt dat een counterparty slechts één van beide kan zijn: </a:t>
            </a:r>
            <a:r>
              <a:rPr lang="nl-NL" sz="1200" b="0" i="0" u="none" strike="noStrike" kern="1200" baseline="0" dirty="0" err="1" smtClean="0">
                <a:solidFill>
                  <a:schemeClr val="tx1"/>
                </a:solidFill>
                <a:latin typeface="+mn-lt"/>
                <a:ea typeface="+mn-ea"/>
                <a:cs typeface="+mn-cs"/>
              </a:rPr>
              <a:t>protection</a:t>
            </a:r>
            <a:r>
              <a:rPr lang="nl-NL" sz="1200" b="0" i="0" u="none" strike="noStrike" kern="1200" baseline="0" dirty="0" smtClean="0">
                <a:solidFill>
                  <a:schemeClr val="tx1"/>
                </a:solidFill>
                <a:latin typeface="+mn-lt"/>
                <a:ea typeface="+mn-ea"/>
                <a:cs typeface="+mn-cs"/>
              </a:rPr>
              <a:t> provider en non-</a:t>
            </a:r>
            <a:r>
              <a:rPr lang="nl-NL" sz="1200" b="0" i="0" u="none" strike="noStrike" kern="1200" baseline="0" dirty="0" err="1" smtClean="0">
                <a:solidFill>
                  <a:schemeClr val="tx1"/>
                </a:solidFill>
                <a:latin typeface="+mn-lt"/>
                <a:ea typeface="+mn-ea"/>
                <a:cs typeface="+mn-cs"/>
              </a:rPr>
              <a:t>protection</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providing</a:t>
            </a:r>
            <a:r>
              <a:rPr lang="nl-NL" sz="1200" b="0" i="0" u="none" strike="noStrike" kern="1200" baseline="0" dirty="0" smtClean="0">
                <a:solidFill>
                  <a:schemeClr val="tx1"/>
                </a:solidFill>
                <a:latin typeface="+mn-lt"/>
                <a:ea typeface="+mn-ea"/>
                <a:cs typeface="+mn-cs"/>
              </a:rPr>
              <a:t> counterparty. Indien een en dezelfde</a:t>
            </a:r>
          </a:p>
          <a:p>
            <a:r>
              <a:rPr lang="nl-NL" sz="1200" b="0" i="0" u="none" strike="noStrike" kern="1200" baseline="0" dirty="0" smtClean="0">
                <a:solidFill>
                  <a:schemeClr val="tx1"/>
                </a:solidFill>
                <a:latin typeface="+mn-lt"/>
                <a:ea typeface="+mn-ea"/>
                <a:cs typeface="+mn-cs"/>
              </a:rPr>
              <a:t>counterparty bij instrument A wel een </a:t>
            </a:r>
            <a:r>
              <a:rPr lang="nl-NL" sz="1200" b="0" i="0" u="none" strike="noStrike" kern="1200" baseline="0" dirty="0" err="1" smtClean="0">
                <a:solidFill>
                  <a:schemeClr val="tx1"/>
                </a:solidFill>
                <a:latin typeface="+mn-lt"/>
                <a:ea typeface="+mn-ea"/>
                <a:cs typeface="+mn-cs"/>
              </a:rPr>
              <a:t>protection</a:t>
            </a:r>
            <a:r>
              <a:rPr lang="nl-NL" sz="1200" b="0" i="0" u="none" strike="noStrike" kern="1200" baseline="0" dirty="0" smtClean="0">
                <a:solidFill>
                  <a:schemeClr val="tx1"/>
                </a:solidFill>
                <a:latin typeface="+mn-lt"/>
                <a:ea typeface="+mn-ea"/>
                <a:cs typeface="+mn-cs"/>
              </a:rPr>
              <a:t> provider is maar bij instrument B geen </a:t>
            </a:r>
            <a:r>
              <a:rPr lang="nl-NL" sz="1200" b="0" i="0" u="none" strike="noStrike" kern="1200" baseline="0" dirty="0" err="1" smtClean="0">
                <a:solidFill>
                  <a:schemeClr val="tx1"/>
                </a:solidFill>
                <a:latin typeface="+mn-lt"/>
                <a:ea typeface="+mn-ea"/>
                <a:cs typeface="+mn-cs"/>
              </a:rPr>
              <a:t>protection</a:t>
            </a:r>
            <a:r>
              <a:rPr lang="nl-NL" sz="1200" b="0" i="0" u="none" strike="noStrike" kern="1200" baseline="0" dirty="0" smtClean="0">
                <a:solidFill>
                  <a:schemeClr val="tx1"/>
                </a:solidFill>
                <a:latin typeface="+mn-lt"/>
                <a:ea typeface="+mn-ea"/>
                <a:cs typeface="+mn-cs"/>
              </a:rPr>
              <a:t> provider is, dan blijft het feit gelden dat de betreffende counterparty een </a:t>
            </a:r>
            <a:r>
              <a:rPr lang="nl-NL" sz="1200" b="0" i="0" u="none" strike="noStrike" kern="1200" baseline="0" dirty="0" err="1" smtClean="0">
                <a:solidFill>
                  <a:schemeClr val="tx1"/>
                </a:solidFill>
                <a:latin typeface="+mn-lt"/>
                <a:ea typeface="+mn-ea"/>
                <a:cs typeface="+mn-cs"/>
              </a:rPr>
              <a:t>protection</a:t>
            </a:r>
            <a:r>
              <a:rPr lang="nl-NL" sz="1200" b="0" i="0" u="none" strike="noStrike" kern="1200" baseline="0" dirty="0" smtClean="0">
                <a:solidFill>
                  <a:schemeClr val="tx1"/>
                </a:solidFill>
                <a:latin typeface="+mn-lt"/>
                <a:ea typeface="+mn-ea"/>
                <a:cs typeface="+mn-cs"/>
              </a:rPr>
              <a:t> provider is voor een in RRE te rapporteren instrument (welk instrument het dan ook precies is) en deze gegevens dus aangeleverd dienen te worden. </a:t>
            </a:r>
            <a:r>
              <a:rPr lang="nl-NL" sz="1200" b="0" i="0" u="none" strike="noStrike" kern="1200" baseline="0" dirty="0" err="1" smtClean="0">
                <a:solidFill>
                  <a:schemeClr val="tx1"/>
                </a:solidFill>
                <a:latin typeface="+mn-lt"/>
                <a:ea typeface="+mn-ea"/>
                <a:cs typeface="+mn-cs"/>
              </a:rPr>
              <a:t>Nonprotection</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providing</a:t>
            </a:r>
            <a:r>
              <a:rPr lang="nl-NL" sz="1200" b="0" i="0" u="none" strike="noStrike" kern="1200" baseline="0" dirty="0" smtClean="0">
                <a:solidFill>
                  <a:schemeClr val="tx1"/>
                </a:solidFill>
                <a:latin typeface="+mn-lt"/>
                <a:ea typeface="+mn-ea"/>
                <a:cs typeface="+mn-cs"/>
              </a:rPr>
              <a:t> counterparty gegevens worden niet aangeleverd ondanks dat de counterparty voor instrument B geen </a:t>
            </a:r>
            <a:r>
              <a:rPr lang="nl-NL" sz="1200" b="0" i="0" u="none" strike="noStrike" kern="1200" baseline="0" dirty="0" err="1" smtClean="0">
                <a:solidFill>
                  <a:schemeClr val="tx1"/>
                </a:solidFill>
                <a:latin typeface="+mn-lt"/>
                <a:ea typeface="+mn-ea"/>
                <a:cs typeface="+mn-cs"/>
              </a:rPr>
              <a:t>protection</a:t>
            </a:r>
            <a:r>
              <a:rPr lang="nl-NL" sz="1200" b="0" i="0" u="none" strike="noStrike" kern="1200" baseline="0" dirty="0" smtClean="0">
                <a:solidFill>
                  <a:schemeClr val="tx1"/>
                </a:solidFill>
                <a:latin typeface="+mn-lt"/>
                <a:ea typeface="+mn-ea"/>
                <a:cs typeface="+mn-cs"/>
              </a:rPr>
              <a:t> provider is.</a:t>
            </a:r>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44</a:t>
            </a:fld>
            <a:endParaRPr lang="nl-NL"/>
          </a:p>
        </p:txBody>
      </p:sp>
    </p:spTree>
    <p:extLst>
      <p:ext uri="{BB962C8B-B14F-4D97-AF65-F5344CB8AC3E}">
        <p14:creationId xmlns:p14="http://schemas.microsoft.com/office/powerpoint/2010/main" val="3679093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45</a:t>
            </a:fld>
            <a:endParaRPr lang="nl-NL"/>
          </a:p>
        </p:txBody>
      </p:sp>
    </p:spTree>
    <p:extLst>
      <p:ext uri="{BB962C8B-B14F-4D97-AF65-F5344CB8AC3E}">
        <p14:creationId xmlns:p14="http://schemas.microsoft.com/office/powerpoint/2010/main" val="4294475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46</a:t>
            </a:fld>
            <a:endParaRPr lang="nl-NL"/>
          </a:p>
        </p:txBody>
      </p:sp>
    </p:spTree>
    <p:extLst>
      <p:ext uri="{BB962C8B-B14F-4D97-AF65-F5344CB8AC3E}">
        <p14:creationId xmlns:p14="http://schemas.microsoft.com/office/powerpoint/2010/main" val="833545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Pick-</a:t>
            </a:r>
            <a:r>
              <a:rPr lang="nl-NL" dirty="0" err="1" smtClean="0"/>
              <a:t>lists</a:t>
            </a:r>
            <a:r>
              <a:rPr lang="nl-NL" dirty="0" smtClean="0"/>
              <a:t> zijn opgenomen in een eigen business </a:t>
            </a:r>
            <a:r>
              <a:rPr lang="nl-NL" dirty="0" err="1" smtClean="0"/>
              <a:t>terms</a:t>
            </a:r>
            <a:r>
              <a:rPr lang="nl-NL" dirty="0" smtClean="0"/>
              <a:t> list op de website.</a:t>
            </a:r>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47</a:t>
            </a:fld>
            <a:endParaRPr lang="nl-NL"/>
          </a:p>
        </p:txBody>
      </p:sp>
    </p:spTree>
    <p:extLst>
      <p:ext uri="{BB962C8B-B14F-4D97-AF65-F5344CB8AC3E}">
        <p14:creationId xmlns:p14="http://schemas.microsoft.com/office/powerpoint/2010/main" val="830545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De GLO</a:t>
            </a:r>
            <a:r>
              <a:rPr lang="nl-NL" baseline="0" dirty="0" smtClean="0"/>
              <a:t> van RRE geeft de overeenkomsten aan in attributen.</a:t>
            </a:r>
            <a:br>
              <a:rPr lang="nl-NL" baseline="0" dirty="0" smtClean="0"/>
            </a:br>
            <a:r>
              <a:rPr lang="en-US" sz="1200" b="0" i="0" u="none" strike="noStrike" kern="1200" baseline="0" dirty="0" smtClean="0">
                <a:solidFill>
                  <a:schemeClr val="tx1"/>
                </a:solidFill>
                <a:latin typeface="+mn-lt"/>
                <a:ea typeface="+mn-ea"/>
                <a:cs typeface="+mn-cs"/>
              </a:rPr>
              <a:t>Please note that all keys (identifiers) included in the abovementioned entities should – content-wise – be the same for RRE and for </a:t>
            </a:r>
            <a:r>
              <a:rPr lang="en-US" sz="1200" b="0" i="0" u="none" strike="noStrike" kern="1200" baseline="0" dirty="0" err="1" smtClean="0">
                <a:solidFill>
                  <a:schemeClr val="tx1"/>
                </a:solidFill>
                <a:latin typeface="+mn-lt"/>
                <a:ea typeface="+mn-ea"/>
                <a:cs typeface="+mn-cs"/>
              </a:rPr>
              <a:t>AnaCredit</a:t>
            </a:r>
            <a:r>
              <a:rPr lang="en-US" sz="1200" b="0" i="0" u="none" strike="noStrike" kern="1200" baseline="0" dirty="0" smtClean="0">
                <a:solidFill>
                  <a:schemeClr val="tx1"/>
                </a:solidFill>
                <a:latin typeface="+mn-lt"/>
                <a:ea typeface="+mn-ea"/>
                <a:cs typeface="+mn-cs"/>
              </a:rPr>
              <a:t>. This should ensure that both datasets can be connected with each other, especially when – in the future – the scope of </a:t>
            </a:r>
            <a:r>
              <a:rPr lang="en-US" sz="1200" b="0" i="0" u="none" strike="noStrike" kern="1200" baseline="0" dirty="0" err="1" smtClean="0">
                <a:solidFill>
                  <a:schemeClr val="tx1"/>
                </a:solidFill>
                <a:latin typeface="+mn-lt"/>
                <a:ea typeface="+mn-ea"/>
                <a:cs typeface="+mn-cs"/>
              </a:rPr>
              <a:t>AnaCredit</a:t>
            </a:r>
            <a:r>
              <a:rPr lang="en-US" sz="1200" b="0" i="0" u="none" strike="noStrike" kern="1200" baseline="0" dirty="0" smtClean="0">
                <a:solidFill>
                  <a:schemeClr val="tx1"/>
                </a:solidFill>
                <a:latin typeface="+mn-lt"/>
                <a:ea typeface="+mn-ea"/>
                <a:cs typeface="+mn-cs"/>
              </a:rPr>
              <a:t> and RRE could overlap.</a:t>
            </a:r>
          </a:p>
          <a:p>
            <a:r>
              <a:rPr lang="en-US" sz="1200" b="0" i="0" u="none" strike="noStrike" kern="1200" baseline="0" dirty="0" smtClean="0">
                <a:solidFill>
                  <a:schemeClr val="tx1"/>
                </a:solidFill>
                <a:latin typeface="+mn-lt"/>
                <a:ea typeface="+mn-ea"/>
                <a:cs typeface="+mn-cs"/>
              </a:rPr>
              <a:t>In the column remarks there is stated whether there are difference in the domain lists. In addition, please read the RRE Manual Part I and Part II closely, because some slight methodological differences might arise between attributes in RRE and </a:t>
            </a:r>
            <a:r>
              <a:rPr lang="en-US" sz="1200" b="0" i="0" u="none" strike="noStrike" kern="1200" baseline="0" dirty="0" err="1" smtClean="0">
                <a:solidFill>
                  <a:schemeClr val="tx1"/>
                </a:solidFill>
                <a:latin typeface="+mn-lt"/>
                <a:ea typeface="+mn-ea"/>
                <a:cs typeface="+mn-cs"/>
              </a:rPr>
              <a:t>AnaCredit</a:t>
            </a:r>
            <a:r>
              <a:rPr lang="en-US" sz="1200" b="0" i="0" u="none" strike="noStrike" kern="1200" baseline="0" dirty="0" smtClean="0">
                <a:solidFill>
                  <a:schemeClr val="tx1"/>
                </a:solidFill>
                <a:latin typeface="+mn-lt"/>
                <a:ea typeface="+mn-ea"/>
                <a:cs typeface="+mn-cs"/>
              </a:rPr>
              <a:t> due to the different scope and general methodology of RRE in relation to </a:t>
            </a:r>
            <a:r>
              <a:rPr lang="en-US" sz="1200" b="0" i="0" u="none" strike="noStrike" kern="1200" baseline="0" dirty="0" err="1" smtClean="0">
                <a:solidFill>
                  <a:schemeClr val="tx1"/>
                </a:solidFill>
                <a:latin typeface="+mn-lt"/>
                <a:ea typeface="+mn-ea"/>
                <a:cs typeface="+mn-cs"/>
              </a:rPr>
              <a:t>AnaCredit</a:t>
            </a:r>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F9513F78-5509-4637-B397-C3DEABA56153}" type="slidenum">
              <a:rPr lang="nl-NL" smtClean="0"/>
              <a:t>48</a:t>
            </a:fld>
            <a:endParaRPr lang="nl-NL"/>
          </a:p>
        </p:txBody>
      </p:sp>
    </p:spTree>
    <p:extLst>
      <p:ext uri="{BB962C8B-B14F-4D97-AF65-F5344CB8AC3E}">
        <p14:creationId xmlns:p14="http://schemas.microsoft.com/office/powerpoint/2010/main" val="856301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Ook melden dat de domeinwaarden die gerapporteerd moeten</a:t>
            </a:r>
            <a:r>
              <a:rPr lang="nl-NL" baseline="0" dirty="0" smtClean="0"/>
              <a:t> worden in het business </a:t>
            </a:r>
            <a:r>
              <a:rPr lang="nl-NL" baseline="0" dirty="0" err="1" smtClean="0"/>
              <a:t>terms</a:t>
            </a:r>
            <a:r>
              <a:rPr lang="nl-NL" baseline="0" dirty="0" smtClean="0"/>
              <a:t> document staat.</a:t>
            </a:r>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51</a:t>
            </a:fld>
            <a:endParaRPr lang="nl-NL"/>
          </a:p>
        </p:txBody>
      </p:sp>
    </p:spTree>
    <p:extLst>
      <p:ext uri="{BB962C8B-B14F-4D97-AF65-F5344CB8AC3E}">
        <p14:creationId xmlns:p14="http://schemas.microsoft.com/office/powerpoint/2010/main" val="428510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smtClean="0"/>
              <a:t>Dergelijke analyse worden van hoog tot laag gebruikt en zijn zeer nuttig om kwetsbaarheden in kaart te brengen. Tegelijk kan het ook helpen om mythes die over de Nederlandse hypotheekmarkt leven door te prikken, ook voor bijvoorbeeld instellingen als het IMF.</a:t>
            </a:r>
          </a:p>
        </p:txBody>
      </p:sp>
      <p:sp>
        <p:nvSpPr>
          <p:cNvPr id="4" name="Slide Number Placeholder 3"/>
          <p:cNvSpPr>
            <a:spLocks noGrp="1"/>
          </p:cNvSpPr>
          <p:nvPr>
            <p:ph type="sldNum" sz="quarter" idx="10"/>
          </p:nvPr>
        </p:nvSpPr>
        <p:spPr/>
        <p:txBody>
          <a:bodyPr/>
          <a:lstStyle/>
          <a:p>
            <a:fld id="{F9513F78-5509-4637-B397-C3DEABA56153}" type="slidenum">
              <a:rPr lang="nl-NL" smtClean="0"/>
              <a:t>5</a:t>
            </a:fld>
            <a:endParaRPr lang="nl-NL"/>
          </a:p>
        </p:txBody>
      </p:sp>
    </p:spTree>
    <p:extLst>
      <p:ext uri="{BB962C8B-B14F-4D97-AF65-F5344CB8AC3E}">
        <p14:creationId xmlns:p14="http://schemas.microsoft.com/office/powerpoint/2010/main" val="211887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7</a:t>
            </a:fld>
            <a:endParaRPr lang="nl-NL"/>
          </a:p>
        </p:txBody>
      </p:sp>
    </p:spTree>
    <p:extLst>
      <p:ext uri="{BB962C8B-B14F-4D97-AF65-F5344CB8AC3E}">
        <p14:creationId xmlns:p14="http://schemas.microsoft.com/office/powerpoint/2010/main" val="363336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15</a:t>
            </a:fld>
            <a:endParaRPr lang="nl-NL"/>
          </a:p>
        </p:txBody>
      </p:sp>
    </p:spTree>
    <p:extLst>
      <p:ext uri="{BB962C8B-B14F-4D97-AF65-F5344CB8AC3E}">
        <p14:creationId xmlns:p14="http://schemas.microsoft.com/office/powerpoint/2010/main" val="341759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21</a:t>
            </a:fld>
            <a:endParaRPr lang="nl-NL"/>
          </a:p>
        </p:txBody>
      </p:sp>
    </p:spTree>
    <p:extLst>
      <p:ext uri="{BB962C8B-B14F-4D97-AF65-F5344CB8AC3E}">
        <p14:creationId xmlns:p14="http://schemas.microsoft.com/office/powerpoint/2010/main" val="85449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9513F78-5509-4637-B397-C3DEABA56153}" type="slidenum">
              <a:rPr lang="nl-NL" smtClean="0"/>
              <a:t>23</a:t>
            </a:fld>
            <a:endParaRPr lang="nl-NL"/>
          </a:p>
        </p:txBody>
      </p:sp>
    </p:spTree>
    <p:extLst>
      <p:ext uri="{BB962C8B-B14F-4D97-AF65-F5344CB8AC3E}">
        <p14:creationId xmlns:p14="http://schemas.microsoft.com/office/powerpoint/2010/main" val="271470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27</a:t>
            </a:fld>
            <a:endParaRPr lang="nl-NL"/>
          </a:p>
        </p:txBody>
      </p:sp>
    </p:spTree>
    <p:extLst>
      <p:ext uri="{BB962C8B-B14F-4D97-AF65-F5344CB8AC3E}">
        <p14:creationId xmlns:p14="http://schemas.microsoft.com/office/powerpoint/2010/main" val="656600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28</a:t>
            </a:fld>
            <a:endParaRPr lang="nl-NL"/>
          </a:p>
        </p:txBody>
      </p:sp>
    </p:spTree>
    <p:extLst>
      <p:ext uri="{BB962C8B-B14F-4D97-AF65-F5344CB8AC3E}">
        <p14:creationId xmlns:p14="http://schemas.microsoft.com/office/powerpoint/2010/main" val="603802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Foto">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
            <a:ext cx="9144000" cy="5141763"/>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8808" y="3574135"/>
            <a:ext cx="2439903" cy="781434"/>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a:xfrm>
            <a:off x="316830" y="1651735"/>
            <a:ext cx="650521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2" y="2123136"/>
            <a:ext cx="6505208" cy="457638"/>
          </a:xfr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16831" y="2581220"/>
            <a:ext cx="6505209" cy="498864"/>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a:xfrm>
            <a:off x="317500" y="3028759"/>
            <a:ext cx="6504540" cy="457200"/>
          </a:xfrm>
        </p:spPr>
        <p:txBody>
          <a:bodyPr lIns="201600" tIns="0" rIns="201600" bIns="0"/>
          <a:lstStyle>
            <a:lvl1pPr marL="0" indent="0">
              <a:lnSpc>
                <a:spcPts val="3750"/>
              </a:lnSpc>
              <a:buNone/>
              <a:defRPr sz="2500" b="0" baseline="0">
                <a:solidFill>
                  <a:srgbClr val="9888C0"/>
                </a:solidFill>
              </a:defRPr>
            </a:lvl1pPr>
          </a:lstStyle>
          <a:p>
            <a:pPr lvl="0"/>
            <a:r>
              <a:rPr lang="nl-NL" dirty="0" smtClean="0"/>
              <a:t>Klik om de auteur en datum in te typen.</a:t>
            </a:r>
          </a:p>
        </p:txBody>
      </p:sp>
    </p:spTree>
    <p:extLst>
      <p:ext uri="{BB962C8B-B14F-4D97-AF65-F5344CB8AC3E}">
        <p14:creationId xmlns:p14="http://schemas.microsoft.com/office/powerpoint/2010/main" val="221026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nl-NL"/>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nl-NL"/>
          </a:p>
        </p:txBody>
      </p:sp>
      <p:sp>
        <p:nvSpPr>
          <p:cNvPr id="13" name="Date Placeholder 3"/>
          <p:cNvSpPr>
            <a:spLocks noGrp="1"/>
          </p:cNvSpPr>
          <p:nvPr>
            <p:ph type="dt" sz="half" idx="10"/>
          </p:nvPr>
        </p:nvSpPr>
        <p:spPr>
          <a:xfrm>
            <a:off x="8134350" y="4838702"/>
            <a:ext cx="742950" cy="176493"/>
          </a:xfrm>
          <a:prstGeom prst="rect">
            <a:avLst/>
          </a:prstGeom>
        </p:spPr>
        <p:txBody>
          <a:bodyPr/>
          <a:lstStyle>
            <a:lvl1pPr>
              <a:defRPr sz="800">
                <a:solidFill>
                  <a:schemeClr val="tx1"/>
                </a:solidFill>
              </a:defRPr>
            </a:lvl1pPr>
          </a:lstStyle>
          <a:p>
            <a:r>
              <a:rPr lang="nl-NL" smtClean="0"/>
              <a:t>June 2017</a:t>
            </a:r>
            <a:endParaRPr lang="nl-NL" dirty="0"/>
          </a:p>
        </p:txBody>
      </p:sp>
      <p:sp>
        <p:nvSpPr>
          <p:cNvPr id="14" name="Footer Placeholder 4"/>
          <p:cNvSpPr>
            <a:spLocks noGrp="1"/>
          </p:cNvSpPr>
          <p:nvPr>
            <p:ph type="ftr" sz="quarter" idx="11"/>
          </p:nvPr>
        </p:nvSpPr>
        <p:spPr>
          <a:xfrm>
            <a:off x="2855732" y="4838795"/>
            <a:ext cx="4506016" cy="176400"/>
          </a:xfrm>
          <a:prstGeom prst="rect">
            <a:avLst/>
          </a:prstGeom>
        </p:spPr>
        <p:txBody>
          <a:bodyPr/>
          <a:lstStyle>
            <a:lvl1pPr algn="r">
              <a:defRPr sz="800">
                <a:solidFill>
                  <a:schemeClr val="tx1"/>
                </a:solidFill>
              </a:defRPr>
            </a:lvl1pPr>
          </a:lstStyle>
          <a:p>
            <a:r>
              <a:rPr lang="en-US" smtClean="0"/>
              <a:t>Bos, Goes, Damhof – Statistics Department – June 2017</a:t>
            </a:r>
            <a:endParaRPr lang="nl-NL"/>
          </a:p>
        </p:txBody>
      </p:sp>
      <p:sp>
        <p:nvSpPr>
          <p:cNvPr id="15" name="Slide Number Placeholder 5"/>
          <p:cNvSpPr>
            <a:spLocks noGrp="1"/>
          </p:cNvSpPr>
          <p:nvPr>
            <p:ph type="sldNum" sz="quarter" idx="12"/>
          </p:nvPr>
        </p:nvSpPr>
        <p:spPr>
          <a:xfrm>
            <a:off x="7417600" y="4838701"/>
            <a:ext cx="688176" cy="176494"/>
          </a:xfrm>
          <a:prstGeom prst="rect">
            <a:avLst/>
          </a:prstGeom>
        </p:spPr>
        <p:txBody>
          <a:bodyPr anchor="t"/>
          <a:lstStyle>
            <a:lvl1pPr>
              <a:defRPr sz="800">
                <a:solidFill>
                  <a:schemeClr val="tx1"/>
                </a:solidFill>
              </a:defRPr>
            </a:lvl1pPr>
          </a:lstStyle>
          <a:p>
            <a:r>
              <a:rPr lang="nl-NL" dirty="0" smtClean="0"/>
              <a:t>Page </a:t>
            </a:r>
            <a:fld id="{73EE6724-4521-4EF8-974D-BA1C7F9CD007}" type="slidenum">
              <a:rPr lang="nl-NL" smtClean="0"/>
              <a:pPr/>
              <a:t>‹nr.›</a:t>
            </a:fld>
            <a:endParaRPr lang="nl-NL" dirty="0"/>
          </a:p>
        </p:txBody>
      </p:sp>
    </p:spTree>
    <p:extLst>
      <p:ext uri="{BB962C8B-B14F-4D97-AF65-F5344CB8AC3E}">
        <p14:creationId xmlns:p14="http://schemas.microsoft.com/office/powerpoint/2010/main" val="99082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DNBGrijs2">
    <p:bg>
      <p:bgPr>
        <a:solidFill>
          <a:srgbClr val="7B98AC"/>
        </a:solidFill>
        <a:effectLst/>
      </p:bgPr>
    </p:bg>
    <p:spTree>
      <p:nvGrpSpPr>
        <p:cNvPr id="1" name=""/>
        <p:cNvGrpSpPr/>
        <p:nvPr/>
      </p:nvGrpSpPr>
      <p:grpSpPr>
        <a:xfrm>
          <a:off x="0" y="0"/>
          <a:ext cx="0" cy="0"/>
          <a:chOff x="0" y="0"/>
          <a:chExt cx="0" cy="0"/>
        </a:xfrm>
      </p:grpSpPr>
      <p:sp>
        <p:nvSpPr>
          <p:cNvPr id="9" name="Rechthoek 8"/>
          <p:cNvSpPr/>
          <p:nvPr userDrawn="1"/>
        </p:nvSpPr>
        <p:spPr>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1" y="2123136"/>
            <a:ext cx="6505200" cy="457638"/>
          </a:xfr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16831" y="2581220"/>
            <a:ext cx="6505200" cy="498864"/>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a:xfrm>
            <a:off x="317500" y="3028759"/>
            <a:ext cx="6505200" cy="4572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3574135"/>
            <a:ext cx="2439903" cy="78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1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DNBGrijs1">
    <p:bg>
      <p:bgPr>
        <a:solidFill>
          <a:srgbClr val="323E48"/>
        </a:solidFill>
        <a:effectLst/>
      </p:bgPr>
    </p:bg>
    <p:spTree>
      <p:nvGrpSpPr>
        <p:cNvPr id="1" name=""/>
        <p:cNvGrpSpPr/>
        <p:nvPr/>
      </p:nvGrpSpPr>
      <p:grpSpPr>
        <a:xfrm>
          <a:off x="0" y="0"/>
          <a:ext cx="0" cy="0"/>
          <a:chOff x="0" y="0"/>
          <a:chExt cx="0" cy="0"/>
        </a:xfrm>
      </p:grpSpPr>
      <p:sp>
        <p:nvSpPr>
          <p:cNvPr id="9" name="Rechthoek 8"/>
          <p:cNvSpPr/>
          <p:nvPr userDrawn="1"/>
        </p:nvSpPr>
        <p:spPr>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1" y="2123136"/>
            <a:ext cx="6505200" cy="457638"/>
          </a:xfr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16831" y="2581220"/>
            <a:ext cx="6505200" cy="498864"/>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a:xfrm>
            <a:off x="317500" y="3028759"/>
            <a:ext cx="6505200" cy="4572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3574135"/>
            <a:ext cx="2439903" cy="78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72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diaDNBBlauw1">
    <p:bg>
      <p:bgPr>
        <a:solidFill>
          <a:srgbClr val="211261"/>
        </a:solidFill>
        <a:effectLst/>
      </p:bgPr>
    </p:bg>
    <p:spTree>
      <p:nvGrpSpPr>
        <p:cNvPr id="1" name=""/>
        <p:cNvGrpSpPr/>
        <p:nvPr/>
      </p:nvGrpSpPr>
      <p:grpSpPr>
        <a:xfrm>
          <a:off x="0" y="0"/>
          <a:ext cx="0" cy="0"/>
          <a:chOff x="0" y="0"/>
          <a:chExt cx="0" cy="0"/>
        </a:xfrm>
      </p:grpSpPr>
      <p:sp>
        <p:nvSpPr>
          <p:cNvPr id="9" name="Rechthoek 8"/>
          <p:cNvSpPr/>
          <p:nvPr userDrawn="1"/>
        </p:nvSpPr>
        <p:spPr>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1" y="2123136"/>
            <a:ext cx="6505200" cy="457638"/>
          </a:xfr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16831" y="2581220"/>
            <a:ext cx="6505200" cy="498864"/>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a:xfrm>
            <a:off x="317500" y="3028759"/>
            <a:ext cx="6505200" cy="4572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3574135"/>
            <a:ext cx="2439903" cy="78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65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title"/>
          </p:nvPr>
        </p:nvSpPr>
        <p:spPr>
          <a:xfrm>
            <a:off x="319185" y="2116581"/>
            <a:ext cx="6505200" cy="520568"/>
          </a:xfrm>
        </p:spPr>
        <p:txBody>
          <a:bodyPr lIns="201600" rIns="201600" anchor="t" anchorCtr="0">
            <a:normAutofit/>
          </a:bodyPr>
          <a:lstStyle>
            <a:lvl1pPr>
              <a:defRPr sz="3750">
                <a:solidFill>
                  <a:srgbClr val="EAE7F4"/>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3473" y="2646947"/>
            <a:ext cx="6505200" cy="216444"/>
          </a:xfrm>
        </p:spPr>
        <p:txBody>
          <a:bodyPr lIns="201600" rIns="201600">
            <a:normAutofit/>
          </a:bodyPr>
          <a:lstStyle>
            <a:lvl1pPr marL="0" indent="0">
              <a:buNone/>
              <a:defRPr sz="2500" b="0">
                <a:solidFill>
                  <a:srgbClr val="EAE7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4" name="Date Placeholder 3"/>
          <p:cNvSpPr>
            <a:spLocks noGrp="1"/>
          </p:cNvSpPr>
          <p:nvPr>
            <p:ph type="dt" sz="half" idx="10"/>
          </p:nvPr>
        </p:nvSpPr>
        <p:spPr>
          <a:xfrm>
            <a:off x="8134350" y="4838702"/>
            <a:ext cx="742950" cy="176493"/>
          </a:xfrm>
          <a:prstGeom prst="rect">
            <a:avLst/>
          </a:prstGeom>
        </p:spPr>
        <p:txBody>
          <a:bodyPr/>
          <a:lstStyle>
            <a:lvl1pPr>
              <a:defRPr sz="800">
                <a:solidFill>
                  <a:schemeClr val="tx1"/>
                </a:solidFill>
              </a:defRPr>
            </a:lvl1pPr>
          </a:lstStyle>
          <a:p>
            <a:r>
              <a:rPr lang="nl-NL" smtClean="0"/>
              <a:t>June 2017</a:t>
            </a:r>
            <a:endParaRPr lang="nl-NL" dirty="0"/>
          </a:p>
        </p:txBody>
      </p:sp>
      <p:sp>
        <p:nvSpPr>
          <p:cNvPr id="15" name="Footer Placeholder 4"/>
          <p:cNvSpPr>
            <a:spLocks noGrp="1"/>
          </p:cNvSpPr>
          <p:nvPr>
            <p:ph type="ftr" sz="quarter" idx="11"/>
          </p:nvPr>
        </p:nvSpPr>
        <p:spPr>
          <a:xfrm>
            <a:off x="2855732" y="4838795"/>
            <a:ext cx="4506016" cy="176400"/>
          </a:xfrm>
          <a:prstGeom prst="rect">
            <a:avLst/>
          </a:prstGeom>
        </p:spPr>
        <p:txBody>
          <a:bodyPr/>
          <a:lstStyle>
            <a:lvl1pPr algn="r">
              <a:defRPr sz="800">
                <a:solidFill>
                  <a:schemeClr val="tx1"/>
                </a:solidFill>
              </a:defRPr>
            </a:lvl1pPr>
          </a:lstStyle>
          <a:p>
            <a:r>
              <a:rPr lang="en-US" smtClean="0"/>
              <a:t>Bos, Goes, Damhof – Statistics Department – June 2017</a:t>
            </a:r>
            <a:endParaRPr lang="nl-NL"/>
          </a:p>
        </p:txBody>
      </p:sp>
      <p:sp>
        <p:nvSpPr>
          <p:cNvPr id="16" name="Slide Number Placeholder 5"/>
          <p:cNvSpPr>
            <a:spLocks noGrp="1"/>
          </p:cNvSpPr>
          <p:nvPr>
            <p:ph type="sldNum" sz="quarter" idx="12"/>
          </p:nvPr>
        </p:nvSpPr>
        <p:spPr>
          <a:xfrm>
            <a:off x="7417600" y="4838701"/>
            <a:ext cx="688176" cy="176494"/>
          </a:xfrm>
          <a:prstGeom prst="rect">
            <a:avLst/>
          </a:prstGeom>
        </p:spPr>
        <p:txBody>
          <a:bodyPr anchor="t"/>
          <a:lstStyle>
            <a:lvl1pPr>
              <a:defRPr sz="800">
                <a:solidFill>
                  <a:schemeClr val="tx1"/>
                </a:solidFill>
              </a:defRPr>
            </a:lvl1pPr>
          </a:lstStyle>
          <a:p>
            <a:r>
              <a:rPr lang="nl-NL" dirty="0" smtClean="0"/>
              <a:t>Page </a:t>
            </a:r>
            <a:fld id="{73EE6724-4521-4EF8-974D-BA1C7F9CD007}" type="slidenum">
              <a:rPr lang="nl-NL" smtClean="0"/>
              <a:pPr/>
              <a:t>‹nr.›</a:t>
            </a:fld>
            <a:endParaRPr lang="nl-NL" dirty="0"/>
          </a:p>
        </p:txBody>
      </p:sp>
    </p:spTree>
    <p:extLst>
      <p:ext uri="{BB962C8B-B14F-4D97-AF65-F5344CB8AC3E}">
        <p14:creationId xmlns:p14="http://schemas.microsoft.com/office/powerpoint/2010/main" val="41641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134350" y="4838702"/>
            <a:ext cx="742950" cy="176493"/>
          </a:xfrm>
          <a:prstGeom prst="rect">
            <a:avLst/>
          </a:prstGeom>
        </p:spPr>
        <p:txBody>
          <a:bodyPr/>
          <a:lstStyle>
            <a:lvl1pPr>
              <a:defRPr sz="800">
                <a:solidFill>
                  <a:schemeClr val="tx1"/>
                </a:solidFill>
              </a:defRPr>
            </a:lvl1pPr>
          </a:lstStyle>
          <a:p>
            <a:r>
              <a:rPr lang="nl-NL" smtClean="0"/>
              <a:t>June 2017</a:t>
            </a:r>
            <a:endParaRPr lang="nl-NL" dirty="0"/>
          </a:p>
        </p:txBody>
      </p:sp>
      <p:sp>
        <p:nvSpPr>
          <p:cNvPr id="5" name="Footer Placeholder 4"/>
          <p:cNvSpPr>
            <a:spLocks noGrp="1"/>
          </p:cNvSpPr>
          <p:nvPr>
            <p:ph type="ftr" sz="quarter" idx="11"/>
          </p:nvPr>
        </p:nvSpPr>
        <p:spPr>
          <a:xfrm>
            <a:off x="2855732" y="4838795"/>
            <a:ext cx="4506016" cy="176400"/>
          </a:xfrm>
          <a:prstGeom prst="rect">
            <a:avLst/>
          </a:prstGeom>
        </p:spPr>
        <p:txBody>
          <a:bodyPr/>
          <a:lstStyle>
            <a:lvl1pPr algn="r">
              <a:defRPr sz="800">
                <a:solidFill>
                  <a:schemeClr val="tx1"/>
                </a:solidFill>
              </a:defRPr>
            </a:lvl1pPr>
          </a:lstStyle>
          <a:p>
            <a:r>
              <a:rPr lang="en-US" smtClean="0"/>
              <a:t>Bos, Goes, Damhof – Statistics Department – June 2017</a:t>
            </a:r>
            <a:endParaRPr lang="nl-NL"/>
          </a:p>
        </p:txBody>
      </p:sp>
      <p:sp>
        <p:nvSpPr>
          <p:cNvPr id="6" name="Slide Number Placeholder 5"/>
          <p:cNvSpPr>
            <a:spLocks noGrp="1"/>
          </p:cNvSpPr>
          <p:nvPr>
            <p:ph type="sldNum" sz="quarter" idx="12"/>
          </p:nvPr>
        </p:nvSpPr>
        <p:spPr>
          <a:xfrm>
            <a:off x="7417600" y="4838701"/>
            <a:ext cx="688176" cy="176494"/>
          </a:xfrm>
          <a:prstGeom prst="rect">
            <a:avLst/>
          </a:prstGeom>
        </p:spPr>
        <p:txBody>
          <a:bodyPr anchor="t"/>
          <a:lstStyle>
            <a:lvl1pPr>
              <a:defRPr sz="800">
                <a:solidFill>
                  <a:schemeClr val="tx1"/>
                </a:solidFill>
              </a:defRPr>
            </a:lvl1pPr>
          </a:lstStyle>
          <a:p>
            <a:r>
              <a:rPr lang="nl-NL" dirty="0" smtClean="0"/>
              <a:t>Page </a:t>
            </a:r>
            <a:fld id="{73EE6724-4521-4EF8-974D-BA1C7F9CD007}" type="slidenum">
              <a:rPr lang="nl-NL" smtClean="0"/>
              <a:pPr/>
              <a:t>‹nr.›</a:t>
            </a:fld>
            <a:endParaRPr lang="nl-NL" dirty="0"/>
          </a:p>
        </p:txBody>
      </p:sp>
    </p:spTree>
    <p:extLst>
      <p:ext uri="{BB962C8B-B14F-4D97-AF65-F5344CB8AC3E}">
        <p14:creationId xmlns:p14="http://schemas.microsoft.com/office/powerpoint/2010/main" val="277685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295200" y="299700"/>
            <a:ext cx="8371002" cy="73011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5200" y="1603801"/>
            <a:ext cx="4104000" cy="27371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603801"/>
            <a:ext cx="4104000" cy="27371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3"/>
          <p:cNvSpPr>
            <a:spLocks noGrp="1"/>
          </p:cNvSpPr>
          <p:nvPr>
            <p:ph type="dt" sz="half" idx="10"/>
          </p:nvPr>
        </p:nvSpPr>
        <p:spPr>
          <a:xfrm>
            <a:off x="8134350" y="4838702"/>
            <a:ext cx="742950" cy="176493"/>
          </a:xfrm>
          <a:prstGeom prst="rect">
            <a:avLst/>
          </a:prstGeom>
        </p:spPr>
        <p:txBody>
          <a:bodyPr/>
          <a:lstStyle>
            <a:lvl1pPr>
              <a:defRPr sz="800">
                <a:solidFill>
                  <a:schemeClr val="tx1"/>
                </a:solidFill>
              </a:defRPr>
            </a:lvl1pPr>
          </a:lstStyle>
          <a:p>
            <a:r>
              <a:rPr lang="nl-NL" smtClean="0"/>
              <a:t>June 2017</a:t>
            </a:r>
            <a:endParaRPr lang="nl-NL" dirty="0"/>
          </a:p>
        </p:txBody>
      </p:sp>
      <p:sp>
        <p:nvSpPr>
          <p:cNvPr id="15" name="Footer Placeholder 4"/>
          <p:cNvSpPr>
            <a:spLocks noGrp="1"/>
          </p:cNvSpPr>
          <p:nvPr>
            <p:ph type="ftr" sz="quarter" idx="11"/>
          </p:nvPr>
        </p:nvSpPr>
        <p:spPr>
          <a:xfrm>
            <a:off x="2855732" y="4838795"/>
            <a:ext cx="4506016" cy="176400"/>
          </a:xfrm>
          <a:prstGeom prst="rect">
            <a:avLst/>
          </a:prstGeom>
        </p:spPr>
        <p:txBody>
          <a:bodyPr/>
          <a:lstStyle>
            <a:lvl1pPr algn="r">
              <a:defRPr sz="800">
                <a:solidFill>
                  <a:schemeClr val="tx1"/>
                </a:solidFill>
              </a:defRPr>
            </a:lvl1pPr>
          </a:lstStyle>
          <a:p>
            <a:r>
              <a:rPr lang="en-US" smtClean="0"/>
              <a:t>Bos, Goes, Damhof – Statistics Department – June 2017</a:t>
            </a:r>
            <a:endParaRPr lang="nl-NL"/>
          </a:p>
        </p:txBody>
      </p:sp>
      <p:sp>
        <p:nvSpPr>
          <p:cNvPr id="16" name="Slide Number Placeholder 5"/>
          <p:cNvSpPr>
            <a:spLocks noGrp="1"/>
          </p:cNvSpPr>
          <p:nvPr>
            <p:ph type="sldNum" sz="quarter" idx="12"/>
          </p:nvPr>
        </p:nvSpPr>
        <p:spPr>
          <a:xfrm>
            <a:off x="7417600" y="4838701"/>
            <a:ext cx="688176" cy="176494"/>
          </a:xfrm>
          <a:prstGeom prst="rect">
            <a:avLst/>
          </a:prstGeom>
        </p:spPr>
        <p:txBody>
          <a:bodyPr anchor="t"/>
          <a:lstStyle>
            <a:lvl1pPr>
              <a:defRPr sz="800">
                <a:solidFill>
                  <a:schemeClr val="tx1"/>
                </a:solidFill>
              </a:defRPr>
            </a:lvl1pPr>
          </a:lstStyle>
          <a:p>
            <a:r>
              <a:rPr lang="nl-NL" dirty="0" smtClean="0"/>
              <a:t>Page </a:t>
            </a:r>
            <a:fld id="{73EE6724-4521-4EF8-974D-BA1C7F9CD007}" type="slidenum">
              <a:rPr lang="nl-NL" smtClean="0"/>
              <a:pPr/>
              <a:t>‹nr.›</a:t>
            </a:fld>
            <a:endParaRPr lang="nl-NL" dirty="0"/>
          </a:p>
        </p:txBody>
      </p:sp>
    </p:spTree>
    <p:extLst>
      <p:ext uri="{BB962C8B-B14F-4D97-AF65-F5344CB8AC3E}">
        <p14:creationId xmlns:p14="http://schemas.microsoft.com/office/powerpoint/2010/main" val="341176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Date Placeholder 3"/>
          <p:cNvSpPr>
            <a:spLocks noGrp="1"/>
          </p:cNvSpPr>
          <p:nvPr>
            <p:ph type="dt" sz="half" idx="10"/>
          </p:nvPr>
        </p:nvSpPr>
        <p:spPr>
          <a:xfrm>
            <a:off x="8134350" y="4838702"/>
            <a:ext cx="742950" cy="176493"/>
          </a:xfrm>
          <a:prstGeom prst="rect">
            <a:avLst/>
          </a:prstGeom>
        </p:spPr>
        <p:txBody>
          <a:bodyPr/>
          <a:lstStyle>
            <a:lvl1pPr>
              <a:defRPr sz="800">
                <a:solidFill>
                  <a:schemeClr val="tx1"/>
                </a:solidFill>
              </a:defRPr>
            </a:lvl1pPr>
          </a:lstStyle>
          <a:p>
            <a:r>
              <a:rPr lang="nl-NL" smtClean="0"/>
              <a:t>June 2017</a:t>
            </a:r>
            <a:endParaRPr lang="nl-NL" dirty="0"/>
          </a:p>
        </p:txBody>
      </p:sp>
      <p:sp>
        <p:nvSpPr>
          <p:cNvPr id="13" name="Footer Placeholder 4"/>
          <p:cNvSpPr>
            <a:spLocks noGrp="1"/>
          </p:cNvSpPr>
          <p:nvPr>
            <p:ph type="ftr" sz="quarter" idx="11"/>
          </p:nvPr>
        </p:nvSpPr>
        <p:spPr>
          <a:xfrm>
            <a:off x="2855732" y="4838795"/>
            <a:ext cx="4506016" cy="176400"/>
          </a:xfrm>
          <a:prstGeom prst="rect">
            <a:avLst/>
          </a:prstGeom>
        </p:spPr>
        <p:txBody>
          <a:bodyPr/>
          <a:lstStyle>
            <a:lvl1pPr algn="r">
              <a:defRPr sz="800">
                <a:solidFill>
                  <a:schemeClr val="tx1"/>
                </a:solidFill>
              </a:defRPr>
            </a:lvl1pPr>
          </a:lstStyle>
          <a:p>
            <a:r>
              <a:rPr lang="en-US" smtClean="0"/>
              <a:t>Bos, Goes, Damhof – Statistics Department – June 2017</a:t>
            </a:r>
            <a:endParaRPr lang="nl-NL"/>
          </a:p>
        </p:txBody>
      </p:sp>
      <p:sp>
        <p:nvSpPr>
          <p:cNvPr id="14" name="Slide Number Placeholder 5"/>
          <p:cNvSpPr>
            <a:spLocks noGrp="1"/>
          </p:cNvSpPr>
          <p:nvPr>
            <p:ph type="sldNum" sz="quarter" idx="12"/>
          </p:nvPr>
        </p:nvSpPr>
        <p:spPr>
          <a:xfrm>
            <a:off x="7417600" y="4838701"/>
            <a:ext cx="688176" cy="176494"/>
          </a:xfrm>
          <a:prstGeom prst="rect">
            <a:avLst/>
          </a:prstGeom>
        </p:spPr>
        <p:txBody>
          <a:bodyPr anchor="t"/>
          <a:lstStyle>
            <a:lvl1pPr>
              <a:defRPr sz="800">
                <a:solidFill>
                  <a:schemeClr val="tx1"/>
                </a:solidFill>
              </a:defRPr>
            </a:lvl1pPr>
          </a:lstStyle>
          <a:p>
            <a:r>
              <a:rPr lang="nl-NL" dirty="0" smtClean="0"/>
              <a:t>Page </a:t>
            </a:r>
            <a:fld id="{73EE6724-4521-4EF8-974D-BA1C7F9CD007}" type="slidenum">
              <a:rPr lang="nl-NL" smtClean="0"/>
              <a:pPr/>
              <a:t>‹nr.›</a:t>
            </a:fld>
            <a:endParaRPr lang="nl-NL" dirty="0"/>
          </a:p>
        </p:txBody>
      </p:sp>
    </p:spTree>
    <p:extLst>
      <p:ext uri="{BB962C8B-B14F-4D97-AF65-F5344CB8AC3E}">
        <p14:creationId xmlns:p14="http://schemas.microsoft.com/office/powerpoint/2010/main" val="405152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8134350" y="4838702"/>
            <a:ext cx="742950" cy="176493"/>
          </a:xfrm>
          <a:prstGeom prst="rect">
            <a:avLst/>
          </a:prstGeom>
        </p:spPr>
        <p:txBody>
          <a:bodyPr/>
          <a:lstStyle>
            <a:lvl1pPr>
              <a:defRPr sz="800">
                <a:solidFill>
                  <a:schemeClr val="tx1"/>
                </a:solidFill>
              </a:defRPr>
            </a:lvl1pPr>
          </a:lstStyle>
          <a:p>
            <a:r>
              <a:rPr lang="nl-NL" smtClean="0"/>
              <a:t>June 2017</a:t>
            </a:r>
            <a:endParaRPr lang="nl-NL" dirty="0"/>
          </a:p>
        </p:txBody>
      </p:sp>
      <p:sp>
        <p:nvSpPr>
          <p:cNvPr id="15" name="Footer Placeholder 4"/>
          <p:cNvSpPr>
            <a:spLocks noGrp="1"/>
          </p:cNvSpPr>
          <p:nvPr>
            <p:ph type="ftr" sz="quarter" idx="11"/>
          </p:nvPr>
        </p:nvSpPr>
        <p:spPr>
          <a:xfrm>
            <a:off x="2855732" y="4838795"/>
            <a:ext cx="4506016" cy="176400"/>
          </a:xfrm>
          <a:prstGeom prst="rect">
            <a:avLst/>
          </a:prstGeom>
        </p:spPr>
        <p:txBody>
          <a:bodyPr/>
          <a:lstStyle>
            <a:lvl1pPr algn="r">
              <a:defRPr sz="800">
                <a:solidFill>
                  <a:schemeClr val="tx1"/>
                </a:solidFill>
              </a:defRPr>
            </a:lvl1pPr>
          </a:lstStyle>
          <a:p>
            <a:r>
              <a:rPr lang="en-US" smtClean="0"/>
              <a:t>Bos, Goes, Damhof – Statistics Department – June 2017</a:t>
            </a:r>
            <a:endParaRPr lang="nl-NL"/>
          </a:p>
        </p:txBody>
      </p:sp>
      <p:sp>
        <p:nvSpPr>
          <p:cNvPr id="16" name="Slide Number Placeholder 5"/>
          <p:cNvSpPr>
            <a:spLocks noGrp="1"/>
          </p:cNvSpPr>
          <p:nvPr>
            <p:ph type="sldNum" sz="quarter" idx="12"/>
          </p:nvPr>
        </p:nvSpPr>
        <p:spPr>
          <a:xfrm>
            <a:off x="7417600" y="4838701"/>
            <a:ext cx="688176" cy="176494"/>
          </a:xfrm>
          <a:prstGeom prst="rect">
            <a:avLst/>
          </a:prstGeom>
        </p:spPr>
        <p:txBody>
          <a:bodyPr anchor="t"/>
          <a:lstStyle>
            <a:lvl1pPr>
              <a:defRPr sz="800">
                <a:solidFill>
                  <a:schemeClr val="tx1"/>
                </a:solidFill>
              </a:defRPr>
            </a:lvl1pPr>
          </a:lstStyle>
          <a:p>
            <a:r>
              <a:rPr lang="nl-NL" dirty="0" smtClean="0"/>
              <a:t>Page </a:t>
            </a:r>
            <a:fld id="{73EE6724-4521-4EF8-974D-BA1C7F9CD007}" type="slidenum">
              <a:rPr lang="nl-NL" smtClean="0"/>
              <a:pPr/>
              <a:t>‹nr.›</a:t>
            </a:fld>
            <a:endParaRPr lang="nl-NL" dirty="0"/>
          </a:p>
        </p:txBody>
      </p:sp>
    </p:spTree>
    <p:extLst>
      <p:ext uri="{BB962C8B-B14F-4D97-AF65-F5344CB8AC3E}">
        <p14:creationId xmlns:p14="http://schemas.microsoft.com/office/powerpoint/2010/main" val="405005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R:\Projecten\000_TID_DNBPPT\van_tid\DNB_merkteken_pos_rgb-klei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562" y="4470103"/>
            <a:ext cx="1525459" cy="4863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95201" y="299700"/>
            <a:ext cx="8361575" cy="730110"/>
          </a:xfrm>
          <a:prstGeom prst="rect">
            <a:avLst/>
          </a:prstGeom>
        </p:spPr>
        <p:txBody>
          <a:bodyPr vert="horz" lIns="0" tIns="0" rIns="0" bIns="0" rtlCol="0" anchor="t" anchorCtr="0">
            <a:noAutofit/>
          </a:bodyPr>
          <a:lstStyle/>
          <a:p>
            <a:r>
              <a:rPr lang="nl-NL" dirty="0" smtClean="0"/>
              <a:t>Klik om de stijl te bewerken</a:t>
            </a:r>
            <a:endParaRPr lang="en-US" dirty="0"/>
          </a:p>
        </p:txBody>
      </p:sp>
      <p:sp>
        <p:nvSpPr>
          <p:cNvPr id="3" name="Text Placeholder 2"/>
          <p:cNvSpPr>
            <a:spLocks noGrp="1"/>
          </p:cNvSpPr>
          <p:nvPr>
            <p:ph type="body" idx="1"/>
          </p:nvPr>
        </p:nvSpPr>
        <p:spPr>
          <a:xfrm>
            <a:off x="295201" y="1603344"/>
            <a:ext cx="8361575" cy="2696089"/>
          </a:xfrm>
          <a:prstGeom prst="rect">
            <a:avLst/>
          </a:prstGeom>
        </p:spPr>
        <p:txBody>
          <a:bodyPr vert="horz" lIns="0" tIns="0" rIns="0" bIns="0" rtlCol="0" anchor="t" anchorCtr="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4" name="Date Placeholder 3"/>
          <p:cNvSpPr>
            <a:spLocks noGrp="1"/>
          </p:cNvSpPr>
          <p:nvPr>
            <p:ph type="dt" sz="half" idx="2"/>
          </p:nvPr>
        </p:nvSpPr>
        <p:spPr>
          <a:xfrm>
            <a:off x="8134350" y="4838702"/>
            <a:ext cx="742950" cy="176493"/>
          </a:xfrm>
          <a:prstGeom prst="rect">
            <a:avLst/>
          </a:prstGeom>
        </p:spPr>
        <p:txBody>
          <a:bodyPr/>
          <a:lstStyle>
            <a:lvl1pPr>
              <a:defRPr sz="800">
                <a:solidFill>
                  <a:schemeClr val="tx1"/>
                </a:solidFill>
              </a:defRPr>
            </a:lvl1pPr>
          </a:lstStyle>
          <a:p>
            <a:r>
              <a:rPr lang="nl-NL" smtClean="0"/>
              <a:t>June 2017</a:t>
            </a:r>
            <a:endParaRPr lang="nl-NL" dirty="0"/>
          </a:p>
        </p:txBody>
      </p:sp>
      <p:sp>
        <p:nvSpPr>
          <p:cNvPr id="15" name="Footer Placeholder 4"/>
          <p:cNvSpPr>
            <a:spLocks noGrp="1"/>
          </p:cNvSpPr>
          <p:nvPr>
            <p:ph type="ftr" sz="quarter" idx="3"/>
          </p:nvPr>
        </p:nvSpPr>
        <p:spPr>
          <a:xfrm>
            <a:off x="2855732" y="4838795"/>
            <a:ext cx="4506016" cy="176400"/>
          </a:xfrm>
          <a:prstGeom prst="rect">
            <a:avLst/>
          </a:prstGeom>
        </p:spPr>
        <p:txBody>
          <a:bodyPr/>
          <a:lstStyle>
            <a:lvl1pPr algn="r">
              <a:defRPr sz="800">
                <a:solidFill>
                  <a:schemeClr val="tx1"/>
                </a:solidFill>
              </a:defRPr>
            </a:lvl1pPr>
          </a:lstStyle>
          <a:p>
            <a:r>
              <a:rPr lang="en-US" smtClean="0"/>
              <a:t>Bos, Goes, Damhof – Statistics Department – June 2017</a:t>
            </a:r>
            <a:endParaRPr lang="nl-NL"/>
          </a:p>
        </p:txBody>
      </p:sp>
      <p:sp>
        <p:nvSpPr>
          <p:cNvPr id="16" name="Slide Number Placeholder 5"/>
          <p:cNvSpPr>
            <a:spLocks noGrp="1"/>
          </p:cNvSpPr>
          <p:nvPr>
            <p:ph type="sldNum" sz="quarter" idx="4"/>
          </p:nvPr>
        </p:nvSpPr>
        <p:spPr>
          <a:xfrm>
            <a:off x="7417600" y="4838701"/>
            <a:ext cx="688176" cy="176494"/>
          </a:xfrm>
          <a:prstGeom prst="rect">
            <a:avLst/>
          </a:prstGeom>
        </p:spPr>
        <p:txBody>
          <a:bodyPr anchor="t"/>
          <a:lstStyle>
            <a:lvl1pPr>
              <a:defRPr sz="800">
                <a:solidFill>
                  <a:schemeClr val="tx1"/>
                </a:solidFill>
              </a:defRPr>
            </a:lvl1pPr>
          </a:lstStyle>
          <a:p>
            <a:r>
              <a:rPr lang="nl-NL" dirty="0" smtClean="0"/>
              <a:t>Page </a:t>
            </a:r>
            <a:fld id="{73EE6724-4521-4EF8-974D-BA1C7F9CD007}" type="slidenum">
              <a:rPr lang="nl-NL" smtClean="0"/>
              <a:pPr/>
              <a:t>‹nr.›</a:t>
            </a:fld>
            <a:endParaRPr lang="nl-NL" dirty="0"/>
          </a:p>
        </p:txBody>
      </p:sp>
    </p:spTree>
    <p:extLst>
      <p:ext uri="{BB962C8B-B14F-4D97-AF65-F5344CB8AC3E}">
        <p14:creationId xmlns:p14="http://schemas.microsoft.com/office/powerpoint/2010/main" val="548300563"/>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6" r:id="rId3"/>
    <p:sldLayoutId id="2147483678" r:id="rId4"/>
    <p:sldLayoutId id="2147483671" r:id="rId5"/>
    <p:sldLayoutId id="2147483670" r:id="rId6"/>
    <p:sldLayoutId id="2147483672" r:id="rId7"/>
    <p:sldLayoutId id="2147483674" r:id="rId8"/>
    <p:sldLayoutId id="2147483675" r:id="rId9"/>
    <p:sldLayoutId id="2147483679" r:id="rId10"/>
  </p:sldLayoutIdLst>
  <p:hf hdr="0" dt="0"/>
  <p:txStyles>
    <p:titleStyle>
      <a:lvl1pPr algn="l" defTabSz="914400" rtl="0" eaLnBrk="1" latinLnBrk="0" hangingPunct="1">
        <a:lnSpc>
          <a:spcPts val="375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hyperlink" Target="mailto:rre@dnb.nl"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sz="2400" dirty="0" smtClean="0"/>
              <a:t>Residential Real </a:t>
            </a:r>
            <a:r>
              <a:rPr lang="nl-NL" sz="2400" dirty="0" err="1" smtClean="0"/>
              <a:t>Estate</a:t>
            </a:r>
            <a:r>
              <a:rPr lang="nl-NL" sz="2400" dirty="0"/>
              <a:t> </a:t>
            </a:r>
            <a:r>
              <a:rPr lang="nl-NL" sz="2400" dirty="0" smtClean="0"/>
              <a:t>report</a:t>
            </a:r>
            <a:endParaRPr lang="nl-NL" sz="2400" dirty="0"/>
          </a:p>
        </p:txBody>
      </p:sp>
      <p:sp>
        <p:nvSpPr>
          <p:cNvPr id="4" name="Tijdelijke aanduiding voor inhoud 3"/>
          <p:cNvSpPr>
            <a:spLocks noGrp="1"/>
          </p:cNvSpPr>
          <p:nvPr>
            <p:ph sz="quarter" idx="13"/>
          </p:nvPr>
        </p:nvSpPr>
        <p:spPr/>
        <p:txBody>
          <a:bodyPr/>
          <a:lstStyle/>
          <a:p>
            <a:r>
              <a:rPr lang="nl-NL" sz="1400" dirty="0" smtClean="0"/>
              <a:t>Information session – 21 </a:t>
            </a:r>
            <a:r>
              <a:rPr lang="nl-NL" sz="1400" dirty="0" err="1" smtClean="0"/>
              <a:t>February</a:t>
            </a:r>
            <a:r>
              <a:rPr lang="nl-NL" sz="1400" dirty="0" smtClean="0"/>
              <a:t> 2018</a:t>
            </a:r>
            <a:endParaRPr lang="nl-NL" sz="1400" dirty="0"/>
          </a:p>
        </p:txBody>
      </p:sp>
    </p:spTree>
    <p:extLst>
      <p:ext uri="{BB962C8B-B14F-4D97-AF65-F5344CB8AC3E}">
        <p14:creationId xmlns:p14="http://schemas.microsoft.com/office/powerpoint/2010/main" val="1049107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Why now?</a:t>
            </a:r>
            <a:br>
              <a:rPr lang="en-GB" i="1" dirty="0" smtClean="0"/>
            </a:br>
            <a:endParaRPr lang="en-GB" i="1" dirty="0"/>
          </a:p>
        </p:txBody>
      </p:sp>
      <p:sp>
        <p:nvSpPr>
          <p:cNvPr id="7" name="Tekstvak 7"/>
          <p:cNvSpPr txBox="1">
            <a:spLocks/>
          </p:cNvSpPr>
          <p:nvPr/>
        </p:nvSpPr>
        <p:spPr>
          <a:xfrm>
            <a:off x="406399" y="817646"/>
            <a:ext cx="8042275" cy="4181475"/>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D</a:t>
            </a:r>
            <a:r>
              <a:rPr lang="en-GB" dirty="0" smtClean="0"/>
              <a:t>ata needs from users!</a:t>
            </a:r>
          </a:p>
          <a:p>
            <a:endParaRPr lang="en-GB" dirty="0" smtClean="0"/>
          </a:p>
          <a:p>
            <a:r>
              <a:rPr lang="en-GB" dirty="0" smtClean="0"/>
              <a:t>Increasing international pressure for measures on RRE issues (ECB, ESRB, IMF/FSAP, EC)</a:t>
            </a:r>
          </a:p>
          <a:p>
            <a:endParaRPr lang="en-GB" dirty="0" smtClean="0"/>
          </a:p>
          <a:p>
            <a:r>
              <a:rPr lang="en-GB" dirty="0" smtClean="0"/>
              <a:t>AnaCredit focusses on legal entities, leaving RRE out of scope. Uncertain if and when AnaCredit will include these instrument. Given the relevance of the market in the Netherlands, additional data is needed.</a:t>
            </a:r>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10</a:t>
            </a:fld>
            <a:endParaRPr lang="nl-NL" dirty="0"/>
          </a:p>
        </p:txBody>
      </p:sp>
      <p:sp>
        <p:nvSpPr>
          <p:cNvPr id="6"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535137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Content</a:t>
            </a:r>
            <a:endParaRPr lang="nl-NL" dirty="0"/>
          </a:p>
        </p:txBody>
      </p:sp>
      <p:sp>
        <p:nvSpPr>
          <p:cNvPr id="3" name="Tijdelijke aanduiding voor inhoud 3"/>
          <p:cNvSpPr>
            <a:spLocks noGrp="1"/>
          </p:cNvSpPr>
          <p:nvPr>
            <p:ph sz="quarter" idx="13"/>
          </p:nvPr>
        </p:nvSpPr>
        <p:spPr>
          <a:xfrm>
            <a:off x="317500" y="3028759"/>
            <a:ext cx="6504540" cy="457200"/>
          </a:xfrm>
        </p:spPr>
        <p:txBody>
          <a:bodyPr/>
          <a:lstStyle/>
          <a:p>
            <a:r>
              <a:rPr lang="nl-NL" sz="1400" dirty="0" smtClean="0"/>
              <a:t>Wim Goes</a:t>
            </a:r>
            <a:endParaRPr lang="nl-NL" sz="1400" dirty="0"/>
          </a:p>
        </p:txBody>
      </p:sp>
    </p:spTree>
    <p:extLst>
      <p:ext uri="{BB962C8B-B14F-4D97-AF65-F5344CB8AC3E}">
        <p14:creationId xmlns:p14="http://schemas.microsoft.com/office/powerpoint/2010/main" val="9526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Overriding </a:t>
            </a:r>
            <a:r>
              <a:rPr lang="en-GB" i="1" dirty="0"/>
              <a:t>p</a:t>
            </a:r>
            <a:r>
              <a:rPr lang="en-GB" i="1" dirty="0" smtClean="0"/>
              <a:t>rinciple</a:t>
            </a:r>
            <a:br>
              <a:rPr lang="en-GB" i="1" dirty="0" smtClean="0"/>
            </a:br>
            <a:endParaRPr lang="en-GB" i="1" dirty="0"/>
          </a:p>
        </p:txBody>
      </p:sp>
      <p:sp>
        <p:nvSpPr>
          <p:cNvPr id="7" name="Tekstvak 7"/>
          <p:cNvSpPr txBox="1">
            <a:spLocks/>
          </p:cNvSpPr>
          <p:nvPr/>
        </p:nvSpPr>
        <p:spPr>
          <a:xfrm>
            <a:off x="406399" y="863265"/>
            <a:ext cx="8042275" cy="3375360"/>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In general, and to the extent possible, the same concepts, attributes and definitions as in AnaCredit.</a:t>
            </a:r>
          </a:p>
          <a:p>
            <a:endParaRPr lang="en-GB" dirty="0"/>
          </a:p>
          <a:p>
            <a:r>
              <a:rPr lang="en-GB" dirty="0" smtClean="0"/>
              <a:t>Special mention: the keys should be the same between AnaCredit and RRE in order to connect both datasets if possible. No encryption of keys.</a:t>
            </a:r>
          </a:p>
          <a:p>
            <a:endParaRPr lang="en-GB" dirty="0" smtClean="0"/>
          </a:p>
          <a:p>
            <a:r>
              <a:rPr lang="en-GB" dirty="0" smtClean="0"/>
              <a:t>This should lead to maximum consistency in data models.</a:t>
            </a:r>
          </a:p>
          <a:p>
            <a:endParaRPr lang="en-GB" dirty="0"/>
          </a:p>
          <a:p>
            <a:r>
              <a:rPr lang="en-GB" dirty="0" smtClean="0"/>
              <a:t>Sometimes, new or modified attributes were introduced, mainly due to user needs and specific characteristics in the RRE market.</a:t>
            </a:r>
          </a:p>
          <a:p>
            <a:endParaRPr lang="en-GB" dirty="0"/>
          </a:p>
          <a:p>
            <a:r>
              <a:rPr lang="en-GB" dirty="0" smtClean="0"/>
              <a:t>More details are available in the RRE manual part I and II.</a:t>
            </a:r>
          </a:p>
          <a:p>
            <a:endParaRPr lang="en-GB" dirty="0"/>
          </a:p>
          <a:p>
            <a:endParaRPr lang="en-GB" dirty="0" smtClean="0"/>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12</a:t>
            </a:fld>
            <a:endParaRPr lang="nl-NL" dirty="0"/>
          </a:p>
        </p:txBody>
      </p:sp>
      <p:sp>
        <p:nvSpPr>
          <p:cNvPr id="6"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3102217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a:t>R</a:t>
            </a:r>
            <a:r>
              <a:rPr lang="en-GB" i="1" dirty="0" smtClean="0"/>
              <a:t>eporting and observed agents</a:t>
            </a:r>
            <a:br>
              <a:rPr lang="en-GB" i="1" dirty="0" smtClean="0"/>
            </a:br>
            <a:endParaRPr lang="en-GB" i="1" dirty="0"/>
          </a:p>
        </p:txBody>
      </p:sp>
      <p:sp>
        <p:nvSpPr>
          <p:cNvPr id="7" name="Tekstvak 7"/>
          <p:cNvSpPr txBox="1">
            <a:spLocks/>
          </p:cNvSpPr>
          <p:nvPr/>
        </p:nvSpPr>
        <p:spPr>
          <a:xfrm>
            <a:off x="406399" y="978066"/>
            <a:ext cx="8042275" cy="336934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Reporting agents -&gt; credit institutions. Other institutions e.g. insurance corporations, investment funds and pension funds are out of scope for the moment. DNB is assessing whether and when other institutions can be added to the scope.</a:t>
            </a:r>
          </a:p>
          <a:p>
            <a:endParaRPr lang="en-GB" dirty="0"/>
          </a:p>
          <a:p>
            <a:r>
              <a:rPr lang="en-GB" dirty="0" smtClean="0"/>
              <a:t>Observed agents -&gt; only the domestic part of reporting agents, i.e. the legal entity resident in the Netherlands and all the domestic branches (one institutional unit). All foreign branches are excluded (contrary to AnaCredit). In line with the BSI, however a domestic subsidiary of a reporting agent which is a credit institution will be treated as a separate reporting agent (like in AnaCredit).</a:t>
            </a:r>
            <a:endParaRPr lang="en-GB" dirty="0"/>
          </a:p>
          <a:p>
            <a:endParaRPr lang="en-GB" dirty="0"/>
          </a:p>
          <a:p>
            <a:endParaRPr lang="en-GB" dirty="0" smtClean="0"/>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13</a:t>
            </a:fld>
            <a:endParaRPr lang="nl-NL" dirty="0"/>
          </a:p>
        </p:txBody>
      </p:sp>
      <p:sp>
        <p:nvSpPr>
          <p:cNvPr id="6"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1136547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Autofit/>
          </a:bodyPr>
          <a:lstStyle/>
          <a:p>
            <a:r>
              <a:rPr lang="en-GB" sz="2700" i="1" dirty="0"/>
              <a:t>Debtors</a:t>
            </a:r>
            <a:br>
              <a:rPr lang="en-GB" sz="2700" i="1" dirty="0"/>
            </a:br>
            <a:endParaRPr lang="en-GB" sz="2700" i="1" dirty="0"/>
          </a:p>
        </p:txBody>
      </p:sp>
      <p:sp>
        <p:nvSpPr>
          <p:cNvPr id="7" name="Tekstvak 7"/>
          <p:cNvSpPr txBox="1">
            <a:spLocks/>
          </p:cNvSpPr>
          <p:nvPr/>
        </p:nvSpPr>
        <p:spPr>
          <a:xfrm>
            <a:off x="406399" y="978066"/>
            <a:ext cx="8128001" cy="336934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Only those instruments where the debtors comply with the definition of </a:t>
            </a:r>
            <a:r>
              <a:rPr lang="en-US" dirty="0" smtClean="0"/>
              <a:t>ESA2010 </a:t>
            </a:r>
            <a:r>
              <a:rPr lang="en-US" dirty="0"/>
              <a:t>sector ‘households’ (S.14) are subject to RRE </a:t>
            </a:r>
            <a:r>
              <a:rPr lang="en-US" dirty="0" smtClean="0"/>
              <a:t>reporting</a:t>
            </a:r>
            <a:r>
              <a:rPr lang="en-GB" dirty="0" smtClean="0"/>
              <a:t>. In addition to individuals, the sector also includes sole proprietors (‘zzp-er’ and ‘eenmanszaak’) and partnerships (‘VOF’, ‘CV’, ‘rederij’ and ‘maatschap’). But excludes large corporations which, although they might be partnerships, can be regarded as quasi-corporations. In line with BSI sector 2251.</a:t>
            </a:r>
            <a:endParaRPr lang="en-GB" dirty="0"/>
          </a:p>
          <a:p>
            <a:endParaRPr lang="en-GB" dirty="0" smtClean="0"/>
          </a:p>
        </p:txBody>
      </p:sp>
      <p:pic>
        <p:nvPicPr>
          <p:cNvPr id="3" name="Afbeelding 2"/>
          <p:cNvPicPr>
            <a:picLocks noChangeAspect="1"/>
          </p:cNvPicPr>
          <p:nvPr/>
        </p:nvPicPr>
        <p:blipFill>
          <a:blip r:embed="rId2"/>
          <a:stretch>
            <a:fillRect/>
          </a:stretch>
        </p:blipFill>
        <p:spPr>
          <a:xfrm>
            <a:off x="5544576" y="2640678"/>
            <a:ext cx="3333757" cy="1897516"/>
          </a:xfrm>
          <a:prstGeom prst="rect">
            <a:avLst/>
          </a:prstGeom>
          <a:ln>
            <a:solidFill>
              <a:schemeClr val="tx1"/>
            </a:solidFill>
          </a:ln>
        </p:spPr>
      </p:pic>
      <p:sp>
        <p:nvSpPr>
          <p:cNvPr id="6" name="Slide Number Placeholder 5"/>
          <p:cNvSpPr>
            <a:spLocks noGrp="1"/>
          </p:cNvSpPr>
          <p:nvPr>
            <p:ph type="sldNum" sz="quarter" idx="12"/>
          </p:nvPr>
        </p:nvSpPr>
        <p:spPr/>
        <p:txBody>
          <a:bodyPr/>
          <a:lstStyle/>
          <a:p>
            <a:r>
              <a:rPr lang="nl-NL" smtClean="0"/>
              <a:t>Page </a:t>
            </a:r>
            <a:fld id="{73EE6724-4521-4EF8-974D-BA1C7F9CD007}" type="slidenum">
              <a:rPr lang="nl-NL" smtClean="0"/>
              <a:pPr/>
              <a:t>14</a:t>
            </a:fld>
            <a:endParaRPr lang="nl-NL" dirty="0"/>
          </a:p>
        </p:txBody>
      </p:sp>
      <p:sp>
        <p:nvSpPr>
          <p:cNvPr id="8"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998466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Instruments (1/3)</a:t>
            </a:r>
            <a:br>
              <a:rPr lang="en-GB" i="1" dirty="0" smtClean="0"/>
            </a:br>
            <a:endParaRPr lang="en-GB" i="1" dirty="0"/>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15</a:t>
            </a:fld>
            <a:endParaRPr lang="nl-NL" dirty="0"/>
          </a:p>
        </p:txBody>
      </p:sp>
      <p:sp>
        <p:nvSpPr>
          <p:cNvPr id="6"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pic>
        <p:nvPicPr>
          <p:cNvPr id="3" name="Afbeelding 2"/>
          <p:cNvPicPr>
            <a:picLocks noChangeAspect="1"/>
          </p:cNvPicPr>
          <p:nvPr/>
        </p:nvPicPr>
        <p:blipFill>
          <a:blip r:embed="rId3"/>
          <a:stretch>
            <a:fillRect/>
          </a:stretch>
        </p:blipFill>
        <p:spPr>
          <a:xfrm>
            <a:off x="0" y="874203"/>
            <a:ext cx="9144000" cy="3395093"/>
          </a:xfrm>
          <a:prstGeom prst="rect">
            <a:avLst/>
          </a:prstGeom>
        </p:spPr>
      </p:pic>
      <p:sp>
        <p:nvSpPr>
          <p:cNvPr id="4" name="Tekstvak 3"/>
          <p:cNvSpPr txBox="1"/>
          <p:nvPr/>
        </p:nvSpPr>
        <p:spPr>
          <a:xfrm>
            <a:off x="5762625" y="4202621"/>
            <a:ext cx="2114550" cy="553998"/>
          </a:xfrm>
          <a:prstGeom prst="rect">
            <a:avLst/>
          </a:prstGeom>
          <a:noFill/>
        </p:spPr>
        <p:txBody>
          <a:bodyPr wrap="square" rtlCol="0">
            <a:spAutoFit/>
          </a:bodyPr>
          <a:lstStyle/>
          <a:p>
            <a:r>
              <a:rPr lang="nl-NL" sz="1000" dirty="0" smtClean="0"/>
              <a:t>Explicit RRE collateral. Only algemene bankvoorwaarden is </a:t>
            </a:r>
            <a:r>
              <a:rPr lang="nl-NL" sz="1000" dirty="0" err="1" smtClean="0"/>
              <a:t>not</a:t>
            </a:r>
            <a:r>
              <a:rPr lang="nl-NL" sz="1000" dirty="0" smtClean="0"/>
              <a:t> </a:t>
            </a:r>
            <a:r>
              <a:rPr lang="nl-NL" sz="1000" dirty="0" err="1" smtClean="0"/>
              <a:t>sufficient</a:t>
            </a:r>
            <a:endParaRPr lang="nl-NL" sz="1000" dirty="0"/>
          </a:p>
        </p:txBody>
      </p:sp>
      <p:cxnSp>
        <p:nvCxnSpPr>
          <p:cNvPr id="10" name="Rechte verbindingslijn met pijl 9"/>
          <p:cNvCxnSpPr/>
          <p:nvPr/>
        </p:nvCxnSpPr>
        <p:spPr>
          <a:xfrm>
            <a:off x="6562725" y="2905125"/>
            <a:ext cx="342900" cy="1297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634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Instruments (2/3)</a:t>
            </a:r>
            <a:br>
              <a:rPr lang="en-GB" i="1" dirty="0" smtClean="0"/>
            </a:br>
            <a:endParaRPr lang="en-GB" i="1" dirty="0"/>
          </a:p>
        </p:txBody>
      </p:sp>
      <p:sp>
        <p:nvSpPr>
          <p:cNvPr id="7" name="Tekstvak 7"/>
          <p:cNvSpPr txBox="1">
            <a:spLocks/>
          </p:cNvSpPr>
          <p:nvPr/>
        </p:nvSpPr>
        <p:spPr>
          <a:xfrm>
            <a:off x="406399" y="876468"/>
            <a:ext cx="8042275" cy="336934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US" dirty="0"/>
              <a:t>However, </a:t>
            </a:r>
            <a:r>
              <a:rPr lang="en-US" dirty="0" smtClean="0"/>
              <a:t>with </a:t>
            </a:r>
            <a:r>
              <a:rPr lang="en-US" dirty="0"/>
              <a:t>respect to the instruments </a:t>
            </a:r>
            <a:r>
              <a:rPr lang="en-US" dirty="0" smtClean="0"/>
              <a:t>which are </a:t>
            </a:r>
            <a:r>
              <a:rPr lang="en-US" dirty="0"/>
              <a:t>granted for other purposes, only those instruments are in scope for which </a:t>
            </a:r>
            <a:r>
              <a:rPr lang="en-US" dirty="0" smtClean="0"/>
              <a:t>residential real </a:t>
            </a:r>
            <a:r>
              <a:rPr lang="en-US" dirty="0"/>
              <a:t>estate is explicitly received as protection and for which the protection is </a:t>
            </a:r>
            <a:r>
              <a:rPr lang="en-US" dirty="0" smtClean="0"/>
              <a:t>mentioned in </a:t>
            </a:r>
            <a:r>
              <a:rPr lang="en-US" dirty="0"/>
              <a:t>the contractual agreements of the instrument. Instruments are not in scope in </a:t>
            </a:r>
            <a:r>
              <a:rPr lang="en-US" dirty="0" smtClean="0"/>
              <a:t>case the </a:t>
            </a:r>
            <a:r>
              <a:rPr lang="en-US" dirty="0"/>
              <a:t>residential real estate can be used to cover losses only on the basis of </a:t>
            </a:r>
            <a:r>
              <a:rPr lang="en-US" dirty="0" smtClean="0"/>
              <a:t>general </a:t>
            </a:r>
            <a:r>
              <a:rPr lang="nl-NL" dirty="0" smtClean="0"/>
              <a:t>banking </a:t>
            </a:r>
            <a:r>
              <a:rPr lang="nl-NL" dirty="0"/>
              <a:t>conditions (so-called algemene bankvoorwaarden</a:t>
            </a:r>
            <a:r>
              <a:rPr lang="nl-NL" dirty="0" smtClean="0"/>
              <a:t>).</a:t>
            </a:r>
            <a:endParaRPr lang="en-GB" sz="1000" dirty="0" smtClean="0"/>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16</a:t>
            </a:fld>
            <a:endParaRPr lang="nl-NL" dirty="0"/>
          </a:p>
        </p:txBody>
      </p:sp>
      <p:sp>
        <p:nvSpPr>
          <p:cNvPr id="6"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3003385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pPr>
              <a:lnSpc>
                <a:spcPct val="150000"/>
              </a:lnSpc>
            </a:pPr>
            <a:r>
              <a:rPr lang="en-GB" i="1" dirty="0" smtClean="0"/>
              <a:t>Instruments (3/3)</a:t>
            </a:r>
            <a:br>
              <a:rPr lang="en-GB" i="1" dirty="0" smtClean="0"/>
            </a:br>
            <a:r>
              <a:rPr lang="en-GB" sz="1700" dirty="0">
                <a:latin typeface="+mn-lt"/>
                <a:ea typeface="+mn-ea"/>
                <a:cs typeface="+mn-cs"/>
              </a:rPr>
              <a:t>In addition, the RRE instruments…</a:t>
            </a:r>
            <a:br>
              <a:rPr lang="en-GB" sz="1700" dirty="0">
                <a:latin typeface="+mn-lt"/>
                <a:ea typeface="+mn-ea"/>
                <a:cs typeface="+mn-cs"/>
              </a:rPr>
            </a:br>
            <a:r>
              <a:rPr lang="en-GB" sz="1700" dirty="0">
                <a:latin typeface="+mn-lt"/>
                <a:ea typeface="+mn-ea"/>
                <a:cs typeface="+mn-cs"/>
              </a:rPr>
              <a:t>	...give rise to credit risk for the observed agent, or</a:t>
            </a:r>
            <a:br>
              <a:rPr lang="en-GB" sz="1700" dirty="0">
                <a:latin typeface="+mn-lt"/>
                <a:ea typeface="+mn-ea"/>
                <a:cs typeface="+mn-cs"/>
              </a:rPr>
            </a:br>
            <a:r>
              <a:rPr lang="en-GB" sz="1700" dirty="0">
                <a:latin typeface="+mn-lt"/>
                <a:ea typeface="+mn-ea"/>
                <a:cs typeface="+mn-cs"/>
              </a:rPr>
              <a:t>	...are an assets of the observed agent, or</a:t>
            </a:r>
            <a:br>
              <a:rPr lang="en-GB" sz="1700" dirty="0">
                <a:latin typeface="+mn-lt"/>
                <a:ea typeface="+mn-ea"/>
                <a:cs typeface="+mn-cs"/>
              </a:rPr>
            </a:br>
            <a:r>
              <a:rPr lang="en-GB" sz="1700" dirty="0">
                <a:latin typeface="+mn-lt"/>
                <a:ea typeface="+mn-ea"/>
                <a:cs typeface="+mn-cs"/>
              </a:rPr>
              <a:t>	...are recognised under the relevant accounting standard used by the </a:t>
            </a:r>
            <a:r>
              <a:rPr lang="en-GB" sz="1700" dirty="0" smtClean="0">
                <a:latin typeface="+mn-lt"/>
                <a:ea typeface="+mn-ea"/>
                <a:cs typeface="+mn-cs"/>
              </a:rPr>
              <a:t>	observed </a:t>
            </a:r>
            <a:r>
              <a:rPr lang="en-GB" sz="1700" dirty="0">
                <a:latin typeface="+mn-lt"/>
                <a:ea typeface="+mn-ea"/>
                <a:cs typeface="+mn-cs"/>
              </a:rPr>
              <a:t>agent’s legal entity and gave </a:t>
            </a:r>
            <a:r>
              <a:rPr lang="en-GB" sz="1700" dirty="0" smtClean="0">
                <a:latin typeface="+mn-lt"/>
                <a:ea typeface="+mn-ea"/>
                <a:cs typeface="+mn-cs"/>
              </a:rPr>
              <a:t>rise </a:t>
            </a:r>
            <a:r>
              <a:rPr lang="en-GB" sz="1700" dirty="0">
                <a:latin typeface="+mn-lt"/>
                <a:ea typeface="+mn-ea"/>
                <a:cs typeface="+mn-cs"/>
              </a:rPr>
              <a:t>to credit risk for the observed </a:t>
            </a:r>
            <a:r>
              <a:rPr lang="en-GB" sz="1700" dirty="0" smtClean="0">
                <a:latin typeface="+mn-lt"/>
                <a:ea typeface="+mn-ea"/>
                <a:cs typeface="+mn-cs"/>
              </a:rPr>
              <a:t>	agent </a:t>
            </a:r>
            <a:r>
              <a:rPr lang="en-GB" sz="1700" dirty="0">
                <a:latin typeface="+mn-lt"/>
                <a:ea typeface="+mn-ea"/>
                <a:cs typeface="+mn-cs"/>
              </a:rPr>
              <a:t>in the past, or</a:t>
            </a:r>
            <a:br>
              <a:rPr lang="en-GB" sz="1700" dirty="0">
                <a:latin typeface="+mn-lt"/>
                <a:ea typeface="+mn-ea"/>
                <a:cs typeface="+mn-cs"/>
              </a:rPr>
            </a:br>
            <a:r>
              <a:rPr lang="en-GB" sz="1700" dirty="0">
                <a:latin typeface="+mn-lt"/>
                <a:ea typeface="+mn-ea"/>
                <a:cs typeface="+mn-cs"/>
              </a:rPr>
              <a:t>	...are serviced by the observed agent and are held by a legal entity which is </a:t>
            </a:r>
            <a:r>
              <a:rPr lang="en-GB" sz="1700" dirty="0" smtClean="0">
                <a:latin typeface="+mn-lt"/>
                <a:ea typeface="+mn-ea"/>
                <a:cs typeface="+mn-cs"/>
              </a:rPr>
              <a:t>	not </a:t>
            </a:r>
            <a:r>
              <a:rPr lang="en-GB" sz="1700" dirty="0">
                <a:latin typeface="+mn-lt"/>
                <a:ea typeface="+mn-ea"/>
                <a:cs typeface="+mn-cs"/>
              </a:rPr>
              <a:t>a credit institution resident </a:t>
            </a:r>
            <a:r>
              <a:rPr lang="en-GB" sz="1700" dirty="0" smtClean="0">
                <a:latin typeface="+mn-lt"/>
                <a:ea typeface="+mn-ea"/>
                <a:cs typeface="+mn-cs"/>
              </a:rPr>
              <a:t>in the </a:t>
            </a:r>
            <a:r>
              <a:rPr lang="en-GB" sz="1700" dirty="0">
                <a:latin typeface="+mn-lt"/>
                <a:ea typeface="+mn-ea"/>
                <a:cs typeface="+mn-cs"/>
              </a:rPr>
              <a:t>Netherlands.</a:t>
            </a:r>
            <a:br>
              <a:rPr lang="en-GB" sz="1700" dirty="0">
                <a:latin typeface="+mn-lt"/>
                <a:ea typeface="+mn-ea"/>
                <a:cs typeface="+mn-cs"/>
              </a:rPr>
            </a:br>
            <a:r>
              <a:rPr lang="en-GB" sz="1700" dirty="0" smtClean="0">
                <a:latin typeface="+mn-lt"/>
                <a:ea typeface="+mn-ea"/>
                <a:cs typeface="+mn-cs"/>
              </a:rPr>
              <a:t/>
            </a:r>
            <a:br>
              <a:rPr lang="en-GB" sz="1700" dirty="0" smtClean="0">
                <a:latin typeface="+mn-lt"/>
                <a:ea typeface="+mn-ea"/>
                <a:cs typeface="+mn-cs"/>
              </a:rPr>
            </a:br>
            <a:r>
              <a:rPr lang="en-GB" sz="1700" dirty="0" smtClean="0">
                <a:latin typeface="+mn-lt"/>
                <a:ea typeface="+mn-ea"/>
                <a:cs typeface="+mn-cs"/>
              </a:rPr>
              <a:t>There </a:t>
            </a:r>
            <a:r>
              <a:rPr lang="en-GB" sz="1700" dirty="0">
                <a:latin typeface="+mn-lt"/>
                <a:ea typeface="+mn-ea"/>
                <a:cs typeface="+mn-cs"/>
              </a:rPr>
              <a:t>is no reporting </a:t>
            </a:r>
            <a:r>
              <a:rPr lang="en-GB" sz="1700" dirty="0" smtClean="0">
                <a:latin typeface="+mn-lt"/>
                <a:ea typeface="+mn-ea"/>
                <a:cs typeface="+mn-cs"/>
              </a:rPr>
              <a:t>threshold</a:t>
            </a:r>
            <a:r>
              <a:rPr lang="en-GB" sz="1300" dirty="0"/>
              <a:t/>
            </a:r>
            <a:br>
              <a:rPr lang="en-GB" sz="1300" dirty="0"/>
            </a:br>
            <a:endParaRPr lang="en-GB" sz="1300" i="1" dirty="0"/>
          </a:p>
        </p:txBody>
      </p:sp>
      <p:sp>
        <p:nvSpPr>
          <p:cNvPr id="7" name="Tekstvak 7"/>
          <p:cNvSpPr txBox="1">
            <a:spLocks/>
          </p:cNvSpPr>
          <p:nvPr/>
        </p:nvSpPr>
        <p:spPr>
          <a:xfrm>
            <a:off x="406399" y="876468"/>
            <a:ext cx="8042275" cy="336934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GB" dirty="0" smtClean="0"/>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17</a:t>
            </a:fld>
            <a:endParaRPr lang="nl-NL" dirty="0"/>
          </a:p>
        </p:txBody>
      </p:sp>
      <p:sp>
        <p:nvSpPr>
          <p:cNvPr id="6"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2204083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Data attributes (1/2)</a:t>
            </a:r>
            <a:br>
              <a:rPr lang="en-GB" i="1" dirty="0" smtClean="0"/>
            </a:br>
            <a:endParaRPr lang="en-GB" i="1" dirty="0"/>
          </a:p>
        </p:txBody>
      </p:sp>
      <p:sp>
        <p:nvSpPr>
          <p:cNvPr id="7" name="Tekstvak 7"/>
          <p:cNvSpPr txBox="1">
            <a:spLocks/>
          </p:cNvSpPr>
          <p:nvPr/>
        </p:nvSpPr>
        <p:spPr>
          <a:xfrm>
            <a:off x="406399" y="876468"/>
            <a:ext cx="8042275" cy="336934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In total 120 data attributes, of which 13 keys and 107 other data attributes.</a:t>
            </a:r>
          </a:p>
          <a:p>
            <a:endParaRPr lang="en-GB" dirty="0" smtClean="0"/>
          </a:p>
          <a:p>
            <a:r>
              <a:rPr lang="en-GB" dirty="0" smtClean="0"/>
              <a:t>After defining the user needs...then,</a:t>
            </a:r>
          </a:p>
          <a:p>
            <a:pPr marL="0" indent="0">
              <a:lnSpc>
                <a:spcPts val="1500"/>
              </a:lnSpc>
              <a:buNone/>
            </a:pPr>
            <a:r>
              <a:rPr lang="en-GB" dirty="0" smtClean="0"/>
              <a:t>	</a:t>
            </a:r>
          </a:p>
          <a:p>
            <a:pPr marL="0" indent="0">
              <a:buNone/>
            </a:pPr>
            <a:r>
              <a:rPr lang="en-GB" dirty="0"/>
              <a:t>	</a:t>
            </a:r>
            <a:r>
              <a:rPr lang="en-GB" dirty="0" smtClean="0"/>
              <a:t>(1) if feasible, data attributes were taken from the AnaCredit 	requirements [65]</a:t>
            </a:r>
          </a:p>
          <a:p>
            <a:pPr marL="0" indent="0">
              <a:buNone/>
            </a:pPr>
            <a:r>
              <a:rPr lang="en-GB" dirty="0" smtClean="0"/>
              <a:t>	(2) on top and if non-existent in (1), data attributes for OSBE purposes 	were included [29]</a:t>
            </a:r>
          </a:p>
          <a:p>
            <a:pPr marL="0" indent="0">
              <a:buNone/>
            </a:pPr>
            <a:r>
              <a:rPr lang="en-GB" dirty="0"/>
              <a:t>	</a:t>
            </a:r>
            <a:r>
              <a:rPr lang="en-GB" dirty="0" smtClean="0"/>
              <a:t>(3) on top and if non-existent in (1) and (2), some existing LLD data 	attributes were included [10]</a:t>
            </a:r>
          </a:p>
          <a:p>
            <a:pPr marL="0" indent="0">
              <a:buNone/>
            </a:pPr>
            <a:r>
              <a:rPr lang="en-GB" dirty="0"/>
              <a:t>	</a:t>
            </a:r>
            <a:r>
              <a:rPr lang="en-GB" dirty="0" smtClean="0"/>
              <a:t>(4) on top and if non-existent in (1), (2) and (3), some extra data 	attributes were included [16]</a:t>
            </a:r>
            <a:endParaRPr lang="en-GB" dirty="0"/>
          </a:p>
          <a:p>
            <a:endParaRPr lang="en-GB" dirty="0" smtClean="0"/>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18</a:t>
            </a:fld>
            <a:endParaRPr lang="nl-NL" dirty="0"/>
          </a:p>
        </p:txBody>
      </p:sp>
      <p:sp>
        <p:nvSpPr>
          <p:cNvPr id="6"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1847361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a:bodyPr>
          <a:lstStyle/>
          <a:p>
            <a:r>
              <a:rPr lang="en-GB" sz="2700" i="1" dirty="0"/>
              <a:t>Data attributes </a:t>
            </a:r>
            <a:r>
              <a:rPr lang="en-GB" sz="2700" i="1" dirty="0" smtClean="0"/>
              <a:t>(2/2</a:t>
            </a:r>
            <a:r>
              <a:rPr lang="en-GB" sz="2700" i="1" dirty="0"/>
              <a:t>)</a:t>
            </a:r>
          </a:p>
        </p:txBody>
      </p:sp>
      <p:sp>
        <p:nvSpPr>
          <p:cNvPr id="7" name="Tekstvak 7"/>
          <p:cNvSpPr txBox="1">
            <a:spLocks/>
          </p:cNvSpPr>
          <p:nvPr/>
        </p:nvSpPr>
        <p:spPr>
          <a:xfrm>
            <a:off x="406399" y="876468"/>
            <a:ext cx="8042275" cy="336934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In the manual, elaborate definitions are presented. </a:t>
            </a:r>
          </a:p>
          <a:p>
            <a:endParaRPr lang="en-GB" dirty="0"/>
          </a:p>
          <a:p>
            <a:r>
              <a:rPr lang="en-GB" dirty="0" smtClean="0"/>
              <a:t>In principle, no changes in definitions of concepts, data attributes and domain values which originate from existing frameworks (AnaCredit, OSBE, LLD). However, in some case this might be needed, please see the Manual for more information.</a:t>
            </a:r>
          </a:p>
          <a:p>
            <a:endParaRPr lang="en-GB" dirty="0"/>
          </a:p>
          <a:p>
            <a:r>
              <a:rPr lang="en-GB" dirty="0" smtClean="0"/>
              <a:t>For example, the domain list of the data attribute ‘Type of protection’ is expanded in comparison to the AnaCredit domain list, e.g. KEW, SEW, BEW, NHG, Bankspaarrekening, </a:t>
            </a:r>
            <a:r>
              <a:rPr lang="en-GB" dirty="0"/>
              <a:t>Bankspaarrekening met </a:t>
            </a:r>
            <a:r>
              <a:rPr lang="en-GB" dirty="0" smtClean="0"/>
              <a:t>beleggingscomponent. Due to special characteristics of the RRE market and high relevance for users.</a:t>
            </a:r>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19</a:t>
            </a:fld>
            <a:endParaRPr lang="nl-NL" dirty="0"/>
          </a:p>
        </p:txBody>
      </p:sp>
      <p:sp>
        <p:nvSpPr>
          <p:cNvPr id="6"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817902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i="1" dirty="0" smtClean="0"/>
              <a:t>Outline of the presentation</a:t>
            </a:r>
            <a:endParaRPr lang="nl-NL" i="1" dirty="0"/>
          </a:p>
        </p:txBody>
      </p:sp>
      <p:sp>
        <p:nvSpPr>
          <p:cNvPr id="6" name="Content Placeholder 5"/>
          <p:cNvSpPr>
            <a:spLocks noGrp="1"/>
          </p:cNvSpPr>
          <p:nvPr>
            <p:ph idx="1"/>
          </p:nvPr>
        </p:nvSpPr>
        <p:spPr>
          <a:xfrm>
            <a:off x="295201" y="1227680"/>
            <a:ext cx="8361575" cy="2734720"/>
          </a:xfrm>
        </p:spPr>
        <p:txBody>
          <a:bodyPr/>
          <a:lstStyle/>
          <a:p>
            <a:pPr marL="342900" indent="-342900">
              <a:buFont typeface="+mj-lt"/>
              <a:buAutoNum type="arabicPeriod"/>
            </a:pPr>
            <a:r>
              <a:rPr lang="en-GB" dirty="0" smtClean="0"/>
              <a:t>Background and content</a:t>
            </a:r>
          </a:p>
          <a:p>
            <a:pPr marL="342900" indent="-342900">
              <a:buFont typeface="+mj-lt"/>
              <a:buAutoNum type="arabicPeriod"/>
            </a:pPr>
            <a:endParaRPr lang="en-GB" dirty="0" smtClean="0"/>
          </a:p>
          <a:p>
            <a:pPr marL="342900" indent="-342900">
              <a:buFont typeface="+mj-lt"/>
              <a:buAutoNum type="arabicPeriod"/>
            </a:pPr>
            <a:r>
              <a:rPr lang="en-GB" dirty="0" smtClean="0"/>
              <a:t>Architecture and the Data delivery agreement</a:t>
            </a:r>
          </a:p>
          <a:p>
            <a:pPr marL="342900" indent="-342900">
              <a:buFont typeface="+mj-lt"/>
              <a:buAutoNum type="arabicPeriod"/>
            </a:pPr>
            <a:endParaRPr lang="en-GB" dirty="0" smtClean="0"/>
          </a:p>
          <a:p>
            <a:pPr marL="342900" indent="-342900">
              <a:buFont typeface="+mj-lt"/>
              <a:buAutoNum type="arabicPeriod"/>
            </a:pPr>
            <a:r>
              <a:rPr lang="en-GB" dirty="0" smtClean="0"/>
              <a:t>Logical data model</a:t>
            </a:r>
          </a:p>
          <a:p>
            <a:pPr marL="342900" indent="-342900">
              <a:buFont typeface="+mj-lt"/>
              <a:buAutoNum type="arabicPeriod"/>
            </a:pPr>
            <a:endParaRPr lang="en-GB" dirty="0" smtClean="0"/>
          </a:p>
          <a:p>
            <a:pPr marL="342900" indent="-342900">
              <a:buFont typeface="+mj-lt"/>
              <a:buAutoNum type="arabicPeriod"/>
            </a:pPr>
            <a:r>
              <a:rPr lang="en-GB" dirty="0" smtClean="0"/>
              <a:t>Organisation and planning</a:t>
            </a:r>
          </a:p>
          <a:p>
            <a:endParaRPr lang="en-GB" dirty="0"/>
          </a:p>
        </p:txBody>
      </p:sp>
      <p:sp>
        <p:nvSpPr>
          <p:cNvPr id="4" name="Slide Number Placeholder 3"/>
          <p:cNvSpPr>
            <a:spLocks noGrp="1"/>
          </p:cNvSpPr>
          <p:nvPr>
            <p:ph type="sldNum" sz="quarter" idx="12"/>
          </p:nvPr>
        </p:nvSpPr>
        <p:spPr/>
        <p:txBody>
          <a:bodyPr/>
          <a:lstStyle/>
          <a:p>
            <a:r>
              <a:rPr lang="nl-NL" smtClean="0"/>
              <a:t>Page </a:t>
            </a:r>
            <a:fld id="{73EE6724-4521-4EF8-974D-BA1C7F9CD007}" type="slidenum">
              <a:rPr lang="nl-NL" smtClean="0"/>
              <a:pPr/>
              <a:t>2</a:t>
            </a:fld>
            <a:endParaRPr lang="nl-NL" dirty="0"/>
          </a:p>
        </p:txBody>
      </p:sp>
      <p:sp>
        <p:nvSpPr>
          <p:cNvPr id="7" name="Footer Placeholder 2"/>
          <p:cNvSpPr>
            <a:spLocks noGrp="1"/>
          </p:cNvSpPr>
          <p:nvPr>
            <p:ph type="ftr" sz="quarter" idx="11"/>
          </p:nvPr>
        </p:nvSpPr>
        <p:spPr>
          <a:xfrm>
            <a:off x="2634752" y="4838795"/>
            <a:ext cx="4506016" cy="176400"/>
          </a:xfrm>
        </p:spPr>
        <p:txBody>
          <a:body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1846157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a:bodyPr>
          <a:lstStyle/>
          <a:p>
            <a:r>
              <a:rPr lang="en-GB" sz="2700" i="1" dirty="0" smtClean="0"/>
              <a:t>National identifier for resident natural persons</a:t>
            </a:r>
            <a:endParaRPr lang="en-GB" sz="2700" i="1" dirty="0"/>
          </a:p>
        </p:txBody>
      </p:sp>
      <p:sp>
        <p:nvSpPr>
          <p:cNvPr id="7" name="Tekstvak 7"/>
          <p:cNvSpPr txBox="1">
            <a:spLocks/>
          </p:cNvSpPr>
          <p:nvPr/>
        </p:nvSpPr>
        <p:spPr>
          <a:xfrm>
            <a:off x="406399" y="847893"/>
            <a:ext cx="8042275" cy="336934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The unique identification of debtors across observed agents which is also stable in time, is essential for data users.</a:t>
            </a:r>
          </a:p>
          <a:p>
            <a:endParaRPr lang="en-GB" dirty="0"/>
          </a:p>
          <a:p>
            <a:r>
              <a:rPr lang="en-GB" dirty="0" smtClean="0"/>
              <a:t>Solution is designed in which DNB receives an alternative number for the BSN based on an encryption only known to CBS and the reporting agents. Ergo, DNB receives no personal data or no data which can be derived to a specific natural person. CBS is able to combine existing sources within the CBS, which has the mandate and experience to work with personal data. Proposed solution will be assessed by Autoriteit Persoonsgevens soon, on request of the NVB.</a:t>
            </a:r>
          </a:p>
          <a:p>
            <a:endParaRPr lang="en-GB" dirty="0"/>
          </a:p>
          <a:p>
            <a:r>
              <a:rPr lang="en-GB" dirty="0" smtClean="0"/>
              <a:t>Implementation of RRE not to be delayed by the discussion. National identifier is no key, only another data attribute.</a:t>
            </a:r>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20</a:t>
            </a:fld>
            <a:endParaRPr lang="nl-NL" dirty="0"/>
          </a:p>
        </p:txBody>
      </p:sp>
      <p:sp>
        <p:nvSpPr>
          <p:cNvPr id="6"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3770525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a:bodyPr>
          <a:lstStyle/>
          <a:p>
            <a:r>
              <a:rPr lang="en-GB" sz="2700" i="1" dirty="0" smtClean="0"/>
              <a:t>Position of national identifier in data model</a:t>
            </a:r>
            <a:endParaRPr lang="en-GB" sz="2700" i="1" dirty="0"/>
          </a:p>
        </p:txBody>
      </p:sp>
      <p:sp>
        <p:nvSpPr>
          <p:cNvPr id="6" name="Slide Number Placeholder 5"/>
          <p:cNvSpPr>
            <a:spLocks noGrp="1"/>
          </p:cNvSpPr>
          <p:nvPr>
            <p:ph type="sldNum" sz="quarter" idx="12"/>
          </p:nvPr>
        </p:nvSpPr>
        <p:spPr/>
        <p:txBody>
          <a:bodyPr/>
          <a:lstStyle/>
          <a:p>
            <a:r>
              <a:rPr lang="nl-NL" dirty="0" smtClean="0"/>
              <a:t>Page </a:t>
            </a:r>
            <a:fld id="{73EE6724-4521-4EF8-974D-BA1C7F9CD007}" type="slidenum">
              <a:rPr lang="nl-NL" smtClean="0"/>
              <a:pPr/>
              <a:t>21</a:t>
            </a:fld>
            <a:endParaRPr lang="nl-NL" dirty="0"/>
          </a:p>
        </p:txBody>
      </p:sp>
      <p:sp>
        <p:nvSpPr>
          <p:cNvPr id="8" name="Right Arrow 7"/>
          <p:cNvSpPr/>
          <p:nvPr/>
        </p:nvSpPr>
        <p:spPr>
          <a:xfrm rot="607195">
            <a:off x="649868" y="4083837"/>
            <a:ext cx="1800489" cy="348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pic>
        <p:nvPicPr>
          <p:cNvPr id="3" name="Afbeelding 2"/>
          <p:cNvPicPr>
            <a:picLocks noChangeAspect="1"/>
          </p:cNvPicPr>
          <p:nvPr/>
        </p:nvPicPr>
        <p:blipFill>
          <a:blip r:embed="rId3"/>
          <a:stretch>
            <a:fillRect/>
          </a:stretch>
        </p:blipFill>
        <p:spPr>
          <a:xfrm>
            <a:off x="2466975" y="916005"/>
            <a:ext cx="5968026" cy="3738547"/>
          </a:xfrm>
          <a:prstGeom prst="rect">
            <a:avLst/>
          </a:prstGeom>
        </p:spPr>
      </p:pic>
    </p:spTree>
    <p:extLst>
      <p:ext uri="{BB962C8B-B14F-4D97-AF65-F5344CB8AC3E}">
        <p14:creationId xmlns:p14="http://schemas.microsoft.com/office/powerpoint/2010/main" val="187687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Architecture and DDA</a:t>
            </a:r>
            <a:endParaRPr lang="nl-NL" dirty="0"/>
          </a:p>
        </p:txBody>
      </p:sp>
      <p:sp>
        <p:nvSpPr>
          <p:cNvPr id="3" name="Tijdelijke aanduiding voor inhoud 3"/>
          <p:cNvSpPr>
            <a:spLocks noGrp="1"/>
          </p:cNvSpPr>
          <p:nvPr>
            <p:ph sz="quarter" idx="13"/>
          </p:nvPr>
        </p:nvSpPr>
        <p:spPr>
          <a:xfrm>
            <a:off x="317500" y="3028759"/>
            <a:ext cx="6504540" cy="457200"/>
          </a:xfrm>
        </p:spPr>
        <p:txBody>
          <a:bodyPr/>
          <a:lstStyle/>
          <a:p>
            <a:r>
              <a:rPr lang="nl-NL" sz="1400" dirty="0" smtClean="0"/>
              <a:t>Ronald Damhof</a:t>
            </a:r>
            <a:endParaRPr lang="nl-NL" sz="1400" dirty="0"/>
          </a:p>
        </p:txBody>
      </p:sp>
    </p:spTree>
    <p:extLst>
      <p:ext uri="{BB962C8B-B14F-4D97-AF65-F5344CB8AC3E}">
        <p14:creationId xmlns:p14="http://schemas.microsoft.com/office/powerpoint/2010/main" val="608059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What is our mission in data?</a:t>
            </a:r>
            <a:br>
              <a:rPr lang="en-GB" i="1" dirty="0" smtClean="0"/>
            </a:br>
            <a:endParaRPr lang="en-GB" i="1" dirty="0"/>
          </a:p>
        </p:txBody>
      </p:sp>
      <p:sp>
        <p:nvSpPr>
          <p:cNvPr id="7" name="Tekstvak 7"/>
          <p:cNvSpPr txBox="1">
            <a:spLocks/>
          </p:cNvSpPr>
          <p:nvPr/>
        </p:nvSpPr>
        <p:spPr>
          <a:xfrm>
            <a:off x="410400" y="1103913"/>
            <a:ext cx="8042275" cy="3113361"/>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GB" dirty="0" smtClean="0"/>
              <a:t>	</a:t>
            </a:r>
          </a:p>
          <a:p>
            <a:r>
              <a:rPr lang="en-GB" dirty="0" smtClean="0"/>
              <a:t>A focus on elementary data quality, from the get-go</a:t>
            </a:r>
          </a:p>
          <a:p>
            <a:pPr marL="0" indent="0">
              <a:buNone/>
            </a:pPr>
            <a:r>
              <a:rPr lang="en-GB" dirty="0" smtClean="0"/>
              <a:t>	</a:t>
            </a:r>
          </a:p>
          <a:p>
            <a:r>
              <a:rPr lang="en-GB" dirty="0" smtClean="0"/>
              <a:t>An unambiguous (public) formalisation of concepts, meaning and structure</a:t>
            </a:r>
          </a:p>
          <a:p>
            <a:pPr marL="0" indent="0">
              <a:buNone/>
            </a:pPr>
            <a:r>
              <a:rPr lang="en-GB" dirty="0" smtClean="0"/>
              <a:t>	</a:t>
            </a:r>
          </a:p>
          <a:p>
            <a:r>
              <a:rPr lang="en-GB" dirty="0" smtClean="0"/>
              <a:t>Focusing on protecting the data, keeping its integrity and being fully transparent</a:t>
            </a:r>
          </a:p>
          <a:p>
            <a:pPr marL="0" indent="0">
              <a:buNone/>
            </a:pPr>
            <a:endParaRPr lang="en-GB" dirty="0" smtClean="0"/>
          </a:p>
          <a:p>
            <a:r>
              <a:rPr lang="en-GB" dirty="0" smtClean="0"/>
              <a:t>Enabling – as much as possible - all parties to automate and validate their data</a:t>
            </a:r>
          </a:p>
          <a:p>
            <a:endParaRPr lang="en-GB" dirty="0" smtClean="0"/>
          </a:p>
          <a:p>
            <a:pPr>
              <a:buFontTx/>
              <a:buChar char="-"/>
            </a:pPr>
            <a:endParaRPr lang="en-GB" dirty="0" smtClean="0"/>
          </a:p>
          <a:p>
            <a:pPr marL="0" indent="0">
              <a:buNone/>
            </a:pPr>
            <a:endParaRPr lang="en-GB" dirty="0" smtClean="0"/>
          </a:p>
          <a:p>
            <a:pPr marL="0" indent="0">
              <a:buNone/>
            </a:pPr>
            <a:endParaRPr lang="en-GB" dirty="0" smtClean="0"/>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23</a:t>
            </a:fld>
            <a:endParaRPr lang="nl-NL" dirty="0"/>
          </a:p>
        </p:txBody>
      </p:sp>
      <p:sp>
        <p:nvSpPr>
          <p:cNvPr id="10"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4030417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Why did we choose the formal approach</a:t>
            </a:r>
            <a:br>
              <a:rPr lang="en-GB" i="1" dirty="0" smtClean="0"/>
            </a:br>
            <a:endParaRPr lang="en-GB" i="1" dirty="0"/>
          </a:p>
        </p:txBody>
      </p:sp>
      <p:sp>
        <p:nvSpPr>
          <p:cNvPr id="7" name="Tekstvak 7"/>
          <p:cNvSpPr txBox="1">
            <a:spLocks/>
          </p:cNvSpPr>
          <p:nvPr/>
        </p:nvSpPr>
        <p:spPr>
          <a:xfrm>
            <a:off x="406399" y="962025"/>
            <a:ext cx="8042275" cy="2192794"/>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GB" dirty="0" smtClean="0"/>
              <a:t>Some characteristics of granular data:</a:t>
            </a:r>
            <a:endParaRPr lang="en-GB" dirty="0"/>
          </a:p>
          <a:p>
            <a:pPr marL="0" indent="0">
              <a:buNone/>
            </a:pPr>
            <a:r>
              <a:rPr lang="en-GB" dirty="0" smtClean="0"/>
              <a:t>	</a:t>
            </a:r>
          </a:p>
          <a:p>
            <a:r>
              <a:rPr lang="en-GB" dirty="0" smtClean="0"/>
              <a:t>Quality needs to be established on the granular level</a:t>
            </a:r>
          </a:p>
          <a:p>
            <a:pPr marL="0" indent="0">
              <a:buNone/>
            </a:pPr>
            <a:r>
              <a:rPr lang="en-GB" dirty="0" smtClean="0"/>
              <a:t>	</a:t>
            </a:r>
          </a:p>
          <a:p>
            <a:r>
              <a:rPr lang="en-GB" dirty="0" smtClean="0"/>
              <a:t>Granular data contains many perspectives and huge opportunities for integration</a:t>
            </a:r>
          </a:p>
          <a:p>
            <a:pPr marL="0" indent="0">
              <a:buNone/>
            </a:pPr>
            <a:r>
              <a:rPr lang="en-GB" dirty="0" smtClean="0"/>
              <a:t>	</a:t>
            </a:r>
          </a:p>
          <a:p>
            <a:r>
              <a:rPr lang="en-GB" dirty="0" smtClean="0"/>
              <a:t>In the supply chain process the risk of interpretation/ambiguity grows exponentially and the risk of worthless data at the end of the chain is high</a:t>
            </a:r>
          </a:p>
          <a:p>
            <a:pPr>
              <a:buFontTx/>
              <a:buChar char="-"/>
            </a:pPr>
            <a:endParaRPr lang="en-GB" dirty="0" smtClean="0"/>
          </a:p>
          <a:p>
            <a:pPr marL="0" indent="0">
              <a:buNone/>
            </a:pPr>
            <a:endParaRPr lang="en-GB" dirty="0" smtClean="0"/>
          </a:p>
          <a:p>
            <a:pPr marL="0" indent="0">
              <a:buNone/>
            </a:pPr>
            <a:endParaRPr lang="en-GB" dirty="0" smtClean="0"/>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24</a:t>
            </a:fld>
            <a:endParaRPr lang="nl-NL" dirty="0"/>
          </a:p>
        </p:txBody>
      </p:sp>
      <p:sp>
        <p:nvSpPr>
          <p:cNvPr id="6"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3856143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Why did we choose the formal approach</a:t>
            </a:r>
            <a:br>
              <a:rPr lang="en-GB" i="1" dirty="0" smtClean="0"/>
            </a:br>
            <a:endParaRPr lang="en-GB" i="1" dirty="0"/>
          </a:p>
        </p:txBody>
      </p:sp>
      <p:sp>
        <p:nvSpPr>
          <p:cNvPr id="8" name="Rounded Rectangle 7"/>
          <p:cNvSpPr/>
          <p:nvPr/>
        </p:nvSpPr>
        <p:spPr>
          <a:xfrm>
            <a:off x="346001" y="961606"/>
            <a:ext cx="8406025" cy="89576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 name="Rectangle 8"/>
          <p:cNvSpPr/>
          <p:nvPr/>
        </p:nvSpPr>
        <p:spPr>
          <a:xfrm>
            <a:off x="420932" y="953052"/>
            <a:ext cx="8191394" cy="781240"/>
          </a:xfrm>
          <a:prstGeom prst="rect">
            <a:avLst/>
          </a:prstGeom>
        </p:spPr>
        <p:txBody>
          <a:bodyPr wrap="square">
            <a:spAutoFit/>
          </a:bodyPr>
          <a:lstStyle/>
          <a:p>
            <a:pPr algn="ctr">
              <a:lnSpc>
                <a:spcPct val="150000"/>
              </a:lnSpc>
            </a:pPr>
            <a:r>
              <a:rPr lang="en-GB" sz="1600" dirty="0">
                <a:solidFill>
                  <a:schemeClr val="bg1"/>
                </a:solidFill>
              </a:rPr>
              <a:t>It is vital for concepts and relationships between concepts to be described precise and non-ambiguous</a:t>
            </a:r>
          </a:p>
        </p:txBody>
      </p:sp>
      <p:sp>
        <p:nvSpPr>
          <p:cNvPr id="12" name="Rectangle 8"/>
          <p:cNvSpPr/>
          <p:nvPr/>
        </p:nvSpPr>
        <p:spPr>
          <a:xfrm>
            <a:off x="1621931" y="2621975"/>
            <a:ext cx="5974066" cy="830997"/>
          </a:xfrm>
          <a:prstGeom prst="rect">
            <a:avLst/>
          </a:prstGeom>
        </p:spPr>
        <p:txBody>
          <a:bodyPr wrap="square">
            <a:spAutoFit/>
          </a:bodyPr>
          <a:lstStyle/>
          <a:p>
            <a:pPr>
              <a:lnSpc>
                <a:spcPct val="150000"/>
              </a:lnSpc>
            </a:pPr>
            <a:r>
              <a:rPr lang="en-GB" sz="1600" dirty="0">
                <a:solidFill>
                  <a:schemeClr val="bg1"/>
                </a:solidFill>
              </a:rPr>
              <a:t>It is vital for concepts and relationships between concepts to be described precise and non-ambiguous</a:t>
            </a:r>
          </a:p>
        </p:txBody>
      </p:sp>
      <p:sp>
        <p:nvSpPr>
          <p:cNvPr id="13" name="Rounded Rectangle 12"/>
          <p:cNvSpPr/>
          <p:nvPr/>
        </p:nvSpPr>
        <p:spPr>
          <a:xfrm>
            <a:off x="349866" y="1969121"/>
            <a:ext cx="8402159" cy="9561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4" name="Rectangle 13"/>
          <p:cNvSpPr/>
          <p:nvPr/>
        </p:nvSpPr>
        <p:spPr>
          <a:xfrm>
            <a:off x="420932" y="2031721"/>
            <a:ext cx="8191394" cy="830997"/>
          </a:xfrm>
          <a:prstGeom prst="rect">
            <a:avLst/>
          </a:prstGeom>
        </p:spPr>
        <p:txBody>
          <a:bodyPr wrap="square">
            <a:spAutoFit/>
          </a:bodyPr>
          <a:lstStyle/>
          <a:p>
            <a:pPr algn="ctr">
              <a:lnSpc>
                <a:spcPct val="150000"/>
              </a:lnSpc>
            </a:pPr>
            <a:r>
              <a:rPr lang="en-GB" sz="1600" dirty="0">
                <a:solidFill>
                  <a:schemeClr val="bg1"/>
                </a:solidFill>
              </a:rPr>
              <a:t>It is vital that all parties involved in the supply chain process of </a:t>
            </a:r>
            <a:r>
              <a:rPr lang="en-GB" sz="1600" dirty="0" smtClean="0">
                <a:solidFill>
                  <a:schemeClr val="bg1"/>
                </a:solidFill>
              </a:rPr>
              <a:t>RRE </a:t>
            </a:r>
            <a:r>
              <a:rPr lang="en-GB" sz="1600" dirty="0">
                <a:solidFill>
                  <a:schemeClr val="bg1"/>
                </a:solidFill>
              </a:rPr>
              <a:t>are talking the same language</a:t>
            </a:r>
          </a:p>
        </p:txBody>
      </p:sp>
      <p:sp>
        <p:nvSpPr>
          <p:cNvPr id="15" name="Rounded Rectangle 13"/>
          <p:cNvSpPr/>
          <p:nvPr/>
        </p:nvSpPr>
        <p:spPr>
          <a:xfrm>
            <a:off x="420932" y="3387708"/>
            <a:ext cx="8331093" cy="9763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6" name="TextBox 15"/>
          <p:cNvSpPr txBox="1"/>
          <p:nvPr/>
        </p:nvSpPr>
        <p:spPr>
          <a:xfrm>
            <a:off x="465903" y="3455466"/>
            <a:ext cx="8146423" cy="781240"/>
          </a:xfrm>
          <a:prstGeom prst="rect">
            <a:avLst/>
          </a:prstGeom>
          <a:noFill/>
        </p:spPr>
        <p:txBody>
          <a:bodyPr wrap="square" rtlCol="0">
            <a:spAutoFit/>
          </a:bodyPr>
          <a:lstStyle/>
          <a:p>
            <a:pPr algn="ctr">
              <a:lnSpc>
                <a:spcPct val="150000"/>
              </a:lnSpc>
            </a:pPr>
            <a:r>
              <a:rPr lang="en-GB" sz="1600" dirty="0">
                <a:solidFill>
                  <a:schemeClr val="bg1"/>
                </a:solidFill>
              </a:rPr>
              <a:t>A </a:t>
            </a:r>
            <a:r>
              <a:rPr lang="en-GB" sz="1600" dirty="0" smtClean="0">
                <a:solidFill>
                  <a:schemeClr val="bg1"/>
                </a:solidFill>
              </a:rPr>
              <a:t>logical </a:t>
            </a:r>
            <a:r>
              <a:rPr lang="en-GB" sz="1600" dirty="0">
                <a:solidFill>
                  <a:schemeClr val="bg1"/>
                </a:solidFill>
              </a:rPr>
              <a:t>data </a:t>
            </a:r>
            <a:r>
              <a:rPr lang="en-GB" sz="1600" dirty="0" smtClean="0">
                <a:solidFill>
                  <a:schemeClr val="bg1"/>
                </a:solidFill>
              </a:rPr>
              <a:t>model and data delivery agreement as the formal language </a:t>
            </a:r>
            <a:r>
              <a:rPr lang="en-GB" sz="1600" dirty="0">
                <a:solidFill>
                  <a:schemeClr val="bg1"/>
                </a:solidFill>
              </a:rPr>
              <a:t>is necessary for data to be precise </a:t>
            </a:r>
            <a:r>
              <a:rPr lang="en-GB" sz="1600" dirty="0" smtClean="0">
                <a:solidFill>
                  <a:schemeClr val="bg1"/>
                </a:solidFill>
              </a:rPr>
              <a:t>and </a:t>
            </a:r>
            <a:r>
              <a:rPr lang="en-GB" sz="1600" dirty="0">
                <a:solidFill>
                  <a:schemeClr val="bg1"/>
                </a:solidFill>
              </a:rPr>
              <a:t>transparent </a:t>
            </a:r>
          </a:p>
        </p:txBody>
      </p:sp>
      <p:sp>
        <p:nvSpPr>
          <p:cNvPr id="4" name="PIJL-OMLAAG 3"/>
          <p:cNvSpPr/>
          <p:nvPr/>
        </p:nvSpPr>
        <p:spPr>
          <a:xfrm>
            <a:off x="4305300" y="2990850"/>
            <a:ext cx="361950" cy="330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lide Number Placeholder 5"/>
          <p:cNvSpPr>
            <a:spLocks noGrp="1"/>
          </p:cNvSpPr>
          <p:nvPr>
            <p:ph type="sldNum" sz="quarter" idx="12"/>
          </p:nvPr>
        </p:nvSpPr>
        <p:spPr/>
        <p:txBody>
          <a:bodyPr/>
          <a:lstStyle/>
          <a:p>
            <a:r>
              <a:rPr lang="nl-NL" smtClean="0"/>
              <a:t>Page </a:t>
            </a:r>
            <a:fld id="{73EE6724-4521-4EF8-974D-BA1C7F9CD007}" type="slidenum">
              <a:rPr lang="nl-NL" smtClean="0"/>
              <a:pPr/>
              <a:t>25</a:t>
            </a:fld>
            <a:endParaRPr lang="nl-NL" dirty="0"/>
          </a:p>
        </p:txBody>
      </p:sp>
      <p:sp>
        <p:nvSpPr>
          <p:cNvPr id="17"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118488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4"/>
          <p:cNvSpPr txBox="1"/>
          <p:nvPr/>
        </p:nvSpPr>
        <p:spPr>
          <a:xfrm>
            <a:off x="231774" y="973298"/>
            <a:ext cx="8858250" cy="3070071"/>
          </a:xfrm>
          <a:prstGeom prst="rect">
            <a:avLst/>
          </a:prstGeom>
          <a:noFill/>
        </p:spPr>
        <p:txBody>
          <a:bodyPr wrap="square" rtlCol="0">
            <a:spAutoFit/>
          </a:bodyPr>
          <a:lstStyle>
            <a:defPPr>
              <a:defRPr lang="nl-NL"/>
            </a:defPPr>
            <a:lvl1pPr marL="160735" indent="-160735">
              <a:lnSpc>
                <a:spcPct val="150000"/>
              </a:lnSpc>
              <a:buFont typeface="Wingdings" charset="2"/>
              <a:buChar char="§"/>
              <a:defRPr sz="1500"/>
            </a:lvl1pPr>
            <a:lvl2pPr marL="417910" lvl="1" indent="-160735">
              <a:lnSpc>
                <a:spcPct val="150000"/>
              </a:lnSpc>
              <a:buFont typeface="Wingdings" charset="2"/>
              <a:buChar char="§"/>
              <a:defRPr sz="1500"/>
            </a:lvl2pPr>
          </a:lstStyle>
          <a:p>
            <a:pPr marL="0" indent="0">
              <a:buNone/>
            </a:pPr>
            <a:r>
              <a:rPr lang="en-GB" dirty="0" smtClean="0"/>
              <a:t>Characteristics of a formal language:</a:t>
            </a:r>
          </a:p>
          <a:p>
            <a:pPr marL="0" indent="0">
              <a:buNone/>
            </a:pPr>
            <a:endParaRPr lang="en-GB" u="sng" dirty="0"/>
          </a:p>
          <a:p>
            <a:pPr>
              <a:buFont typeface="Arial" panose="020B0604020202020204" pitchFamily="34" charset="0"/>
              <a:buChar char="•"/>
            </a:pPr>
            <a:r>
              <a:rPr lang="en-GB" u="sng" dirty="0" smtClean="0"/>
              <a:t>Communication</a:t>
            </a:r>
            <a:r>
              <a:rPr lang="en-GB" dirty="0" smtClean="0"/>
              <a:t> </a:t>
            </a:r>
            <a:r>
              <a:rPr lang="en-GB" dirty="0"/>
              <a:t>with business </a:t>
            </a:r>
            <a:endParaRPr lang="en-GB" dirty="0" smtClean="0"/>
          </a:p>
          <a:p>
            <a:pPr>
              <a:buFont typeface="Arial" panose="020B0604020202020204" pitchFamily="34" charset="0"/>
              <a:buChar char="•"/>
            </a:pPr>
            <a:r>
              <a:rPr lang="en-GB" dirty="0" smtClean="0"/>
              <a:t>Is the ‘middle man’ between business and technical implementation</a:t>
            </a:r>
            <a:endParaRPr lang="en-GB" dirty="0"/>
          </a:p>
          <a:p>
            <a:pPr>
              <a:buFont typeface="Arial" panose="020B0604020202020204" pitchFamily="34" charset="0"/>
              <a:buChar char="•"/>
            </a:pPr>
            <a:r>
              <a:rPr lang="en-GB" dirty="0" smtClean="0"/>
              <a:t>Is based on existing </a:t>
            </a:r>
            <a:r>
              <a:rPr lang="en-GB" dirty="0"/>
              <a:t>formal theory, </a:t>
            </a:r>
            <a:r>
              <a:rPr lang="en-GB" dirty="0" smtClean="0"/>
              <a:t>notation and specification</a:t>
            </a:r>
            <a:r>
              <a:rPr lang="en-GB" dirty="0"/>
              <a:t>, methodology</a:t>
            </a:r>
          </a:p>
          <a:p>
            <a:pPr>
              <a:buFont typeface="Arial" panose="020B0604020202020204" pitchFamily="34" charset="0"/>
              <a:buChar char="•"/>
            </a:pPr>
            <a:r>
              <a:rPr lang="en-GB" dirty="0" smtClean="0"/>
              <a:t>Addresses </a:t>
            </a:r>
            <a:r>
              <a:rPr lang="en-GB" dirty="0"/>
              <a:t>concerns on the </a:t>
            </a:r>
            <a:r>
              <a:rPr lang="en-GB" dirty="0" smtClean="0"/>
              <a:t>business/domain level</a:t>
            </a:r>
            <a:r>
              <a:rPr lang="en-GB" dirty="0"/>
              <a:t>, </a:t>
            </a:r>
            <a:r>
              <a:rPr lang="en-GB" u="sng" dirty="0"/>
              <a:t>never on the technical level</a:t>
            </a:r>
          </a:p>
          <a:p>
            <a:pPr>
              <a:buFont typeface="Arial" panose="020B0604020202020204" pitchFamily="34" charset="0"/>
              <a:buChar char="•"/>
            </a:pPr>
            <a:r>
              <a:rPr lang="en-GB" dirty="0"/>
              <a:t>Is developed and maintained in professional </a:t>
            </a:r>
            <a:r>
              <a:rPr lang="en-GB" dirty="0" smtClean="0"/>
              <a:t>data modelling software</a:t>
            </a:r>
            <a:endParaRPr lang="en-GB" dirty="0"/>
          </a:p>
          <a:p>
            <a:pPr>
              <a:buFont typeface="Arial" panose="020B0604020202020204" pitchFamily="34" charset="0"/>
              <a:buChar char="•"/>
            </a:pPr>
            <a:r>
              <a:rPr lang="en-GB" dirty="0"/>
              <a:t>Is communicated and shared with all parties involved in the supply chain process</a:t>
            </a:r>
          </a:p>
          <a:p>
            <a:pPr lvl="1"/>
            <a:endParaRPr lang="en-GB" sz="900" dirty="0"/>
          </a:p>
        </p:txBody>
      </p:sp>
      <p:sp>
        <p:nvSpPr>
          <p:cNvPr id="8" name="Title 1"/>
          <p:cNvSpPr txBox="1">
            <a:spLocks/>
          </p:cNvSpPr>
          <p:nvPr/>
        </p:nvSpPr>
        <p:spPr>
          <a:xfrm>
            <a:off x="139700" y="335263"/>
            <a:ext cx="8813799" cy="730110"/>
          </a:xfrm>
          <a:prstGeom prst="rect">
            <a:avLst/>
          </a:prstGeom>
        </p:spPr>
        <p:txBody>
          <a:bodyPr vert="horz" lIns="0" tIns="0" rIns="0" bIns="0" rtlCol="0" anchor="t" anchorCtr="0">
            <a:normAutofit/>
          </a:bodyPr>
          <a:lstStyle>
            <a:defPPr>
              <a:defRPr lang="nl-NL"/>
            </a:defPPr>
            <a:lvl1pPr>
              <a:lnSpc>
                <a:spcPts val="3750"/>
              </a:lnSpc>
              <a:spcBef>
                <a:spcPct val="0"/>
              </a:spcBef>
              <a:buNone/>
              <a:defRPr sz="3000">
                <a:latin typeface="+mj-lt"/>
                <a:ea typeface="+mj-ea"/>
                <a:cs typeface="+mj-cs"/>
              </a:defRPr>
            </a:lvl1pPr>
          </a:lstStyle>
          <a:p>
            <a:r>
              <a:rPr lang="en-GB" sz="2800" i="1" dirty="0"/>
              <a:t>Why did we choose the formal approach</a:t>
            </a:r>
            <a:endParaRPr lang="nl-NL" sz="2250" i="1" dirty="0"/>
          </a:p>
        </p:txBody>
      </p:sp>
      <p:sp>
        <p:nvSpPr>
          <p:cNvPr id="4" name="Slide Number Placeholder 3"/>
          <p:cNvSpPr>
            <a:spLocks noGrp="1"/>
          </p:cNvSpPr>
          <p:nvPr>
            <p:ph type="sldNum" sz="quarter" idx="12"/>
          </p:nvPr>
        </p:nvSpPr>
        <p:spPr/>
        <p:txBody>
          <a:bodyPr/>
          <a:lstStyle/>
          <a:p>
            <a:r>
              <a:rPr lang="nl-NL" smtClean="0"/>
              <a:t>Page </a:t>
            </a:r>
            <a:fld id="{73EE6724-4521-4EF8-974D-BA1C7F9CD007}" type="slidenum">
              <a:rPr lang="nl-NL" smtClean="0"/>
              <a:pPr/>
              <a:t>26</a:t>
            </a:fld>
            <a:endParaRPr lang="nl-NL" dirty="0"/>
          </a:p>
        </p:txBody>
      </p:sp>
      <p:sp>
        <p:nvSpPr>
          <p:cNvPr id="6"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3051983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4"/>
          <p:cNvSpPr txBox="1"/>
          <p:nvPr/>
        </p:nvSpPr>
        <p:spPr>
          <a:xfrm>
            <a:off x="231774" y="858998"/>
            <a:ext cx="8858250" cy="646331"/>
          </a:xfrm>
          <a:prstGeom prst="rect">
            <a:avLst/>
          </a:prstGeom>
          <a:noFill/>
        </p:spPr>
        <p:txBody>
          <a:bodyPr wrap="square" rtlCol="0">
            <a:spAutoFit/>
          </a:bodyPr>
          <a:lstStyle>
            <a:defPPr>
              <a:defRPr lang="nl-NL"/>
            </a:defPPr>
            <a:lvl1pPr marL="160735" indent="-160735">
              <a:lnSpc>
                <a:spcPct val="150000"/>
              </a:lnSpc>
              <a:buFont typeface="Wingdings" charset="2"/>
              <a:buChar char="§"/>
              <a:defRPr sz="1500"/>
            </a:lvl1pPr>
            <a:lvl2pPr marL="417910" lvl="1" indent="-160735">
              <a:lnSpc>
                <a:spcPct val="150000"/>
              </a:lnSpc>
              <a:buFont typeface="Wingdings" charset="2"/>
              <a:buChar char="§"/>
              <a:defRPr sz="1500"/>
            </a:lvl2pPr>
          </a:lstStyle>
          <a:p>
            <a:pPr marL="0" indent="0">
              <a:buNone/>
            </a:pPr>
            <a:r>
              <a:rPr lang="en-GB" dirty="0" smtClean="0"/>
              <a:t>Characteristics of the logical data model as the formal language:</a:t>
            </a:r>
          </a:p>
          <a:p>
            <a:pPr lvl="1"/>
            <a:endParaRPr lang="en-GB" sz="900" dirty="0"/>
          </a:p>
        </p:txBody>
      </p:sp>
      <p:sp>
        <p:nvSpPr>
          <p:cNvPr id="8" name="Title 1"/>
          <p:cNvSpPr txBox="1">
            <a:spLocks/>
          </p:cNvSpPr>
          <p:nvPr/>
        </p:nvSpPr>
        <p:spPr>
          <a:xfrm>
            <a:off x="139700" y="335263"/>
            <a:ext cx="8813799" cy="730110"/>
          </a:xfrm>
          <a:prstGeom prst="rect">
            <a:avLst/>
          </a:prstGeom>
        </p:spPr>
        <p:txBody>
          <a:bodyPr vert="horz" lIns="0" tIns="0" rIns="0" bIns="0" rtlCol="0" anchor="t" anchorCtr="0">
            <a:normAutofit/>
          </a:bodyPr>
          <a:lstStyle>
            <a:defPPr>
              <a:defRPr lang="nl-NL"/>
            </a:defPPr>
            <a:lvl1pPr>
              <a:lnSpc>
                <a:spcPts val="3750"/>
              </a:lnSpc>
              <a:spcBef>
                <a:spcPct val="0"/>
              </a:spcBef>
              <a:buNone/>
              <a:defRPr sz="3000">
                <a:latin typeface="+mj-lt"/>
                <a:ea typeface="+mj-ea"/>
                <a:cs typeface="+mj-cs"/>
              </a:defRPr>
            </a:lvl1pPr>
          </a:lstStyle>
          <a:p>
            <a:r>
              <a:rPr lang="en-GB" sz="2800" i="1" dirty="0"/>
              <a:t>Why did we choose the formal approach</a:t>
            </a:r>
            <a:endParaRPr lang="nl-NL" sz="2250" i="1" dirty="0"/>
          </a:p>
        </p:txBody>
      </p:sp>
      <p:sp>
        <p:nvSpPr>
          <p:cNvPr id="2" name="Rechthoek 1"/>
          <p:cNvSpPr/>
          <p:nvPr/>
        </p:nvSpPr>
        <p:spPr>
          <a:xfrm>
            <a:off x="285749" y="1261319"/>
            <a:ext cx="7770951" cy="3208571"/>
          </a:xfrm>
          <a:prstGeom prst="rect">
            <a:avLst/>
          </a:prstGeom>
        </p:spPr>
        <p:txBody>
          <a:bodyPr wrap="square">
            <a:spAutoFit/>
          </a:bodyPr>
          <a:lstStyle/>
          <a:p>
            <a:pPr marL="285750" indent="-285750">
              <a:lnSpc>
                <a:spcPct val="150000"/>
              </a:lnSpc>
              <a:buFont typeface="Arial" panose="020B0604020202020204" pitchFamily="34" charset="0"/>
              <a:buChar char="•"/>
            </a:pPr>
            <a:r>
              <a:rPr lang="en-GB" sz="1500" dirty="0"/>
              <a:t>A non-ambiguous representation of </a:t>
            </a:r>
            <a:r>
              <a:rPr lang="en-GB" sz="1500" dirty="0" smtClean="0"/>
              <a:t>the documents (e.g. Manuals) and functions as linking pin between those documents</a:t>
            </a:r>
            <a:endParaRPr lang="en-GB" sz="1500" dirty="0"/>
          </a:p>
          <a:p>
            <a:pPr marL="285750" indent="-285750">
              <a:lnSpc>
                <a:spcPct val="150000"/>
              </a:lnSpc>
              <a:buFont typeface="Arial" panose="020B0604020202020204" pitchFamily="34" charset="0"/>
              <a:buChar char="•"/>
            </a:pPr>
            <a:r>
              <a:rPr lang="en-GB" sz="1500" dirty="0"/>
              <a:t>A mathematical transformation of these documents (text)</a:t>
            </a:r>
          </a:p>
          <a:p>
            <a:pPr marL="285750" indent="-285750">
              <a:lnSpc>
                <a:spcPct val="150000"/>
              </a:lnSpc>
              <a:buFont typeface="Arial" panose="020B0604020202020204" pitchFamily="34" charset="0"/>
              <a:buChar char="•"/>
            </a:pPr>
            <a:r>
              <a:rPr lang="en-GB" sz="1500" dirty="0"/>
              <a:t>Entails the structure, consistency and integrity of the </a:t>
            </a:r>
            <a:r>
              <a:rPr lang="en-GB" sz="1500" dirty="0" smtClean="0"/>
              <a:t>data</a:t>
            </a:r>
            <a:endParaRPr lang="en-GB" sz="1500" dirty="0"/>
          </a:p>
          <a:p>
            <a:pPr marL="285750" indent="-285750">
              <a:lnSpc>
                <a:spcPct val="150000"/>
              </a:lnSpc>
              <a:buFont typeface="Arial" panose="020B0604020202020204" pitchFamily="34" charset="0"/>
              <a:buChar char="•"/>
            </a:pPr>
            <a:r>
              <a:rPr lang="en-GB" sz="1500" dirty="0"/>
              <a:t>Leading in how the (technical) delivery is designed</a:t>
            </a:r>
          </a:p>
          <a:p>
            <a:pPr marL="285750" indent="-285750">
              <a:lnSpc>
                <a:spcPct val="150000"/>
              </a:lnSpc>
              <a:buFont typeface="Arial" panose="020B0604020202020204" pitchFamily="34" charset="0"/>
              <a:buChar char="•"/>
            </a:pPr>
            <a:r>
              <a:rPr lang="en-GB" sz="1500" dirty="0"/>
              <a:t>Leading with regards to the validation strategy</a:t>
            </a:r>
          </a:p>
          <a:p>
            <a:pPr marL="285750" indent="-285750">
              <a:lnSpc>
                <a:spcPct val="150000"/>
              </a:lnSpc>
              <a:buFont typeface="Arial" panose="020B0604020202020204" pitchFamily="34" charset="0"/>
              <a:buChar char="•"/>
            </a:pPr>
            <a:r>
              <a:rPr lang="en-GB" sz="1500" dirty="0"/>
              <a:t>Agnostic with regards to technical implementations of </a:t>
            </a:r>
            <a:r>
              <a:rPr lang="en-GB" sz="1500" dirty="0" smtClean="0"/>
              <a:t>RAs </a:t>
            </a:r>
            <a:r>
              <a:rPr lang="en-GB" sz="1500" dirty="0"/>
              <a:t>(e.g. API)</a:t>
            </a:r>
          </a:p>
          <a:p>
            <a:pPr marL="285750" indent="-285750">
              <a:lnSpc>
                <a:spcPct val="150000"/>
              </a:lnSpc>
              <a:buFont typeface="Arial" panose="020B0604020202020204" pitchFamily="34" charset="0"/>
              <a:buChar char="•"/>
            </a:pPr>
            <a:r>
              <a:rPr lang="en-GB" sz="1500" dirty="0"/>
              <a:t>Is a pre-requisite for a data supply chain to be automated</a:t>
            </a:r>
          </a:p>
          <a:p>
            <a:pPr marL="285750" indent="-285750">
              <a:lnSpc>
                <a:spcPct val="150000"/>
              </a:lnSpc>
              <a:buFont typeface="Arial" panose="020B0604020202020204" pitchFamily="34" charset="0"/>
              <a:buChar char="•"/>
            </a:pPr>
            <a:r>
              <a:rPr lang="en-GB" sz="1500" dirty="0"/>
              <a:t>Is a pre-requisite for data to be integrated with other data domains</a:t>
            </a:r>
          </a:p>
        </p:txBody>
      </p:sp>
      <p:sp>
        <p:nvSpPr>
          <p:cNvPr id="6" name="Slide Number Placeholder 5"/>
          <p:cNvSpPr>
            <a:spLocks noGrp="1"/>
          </p:cNvSpPr>
          <p:nvPr>
            <p:ph type="sldNum" sz="quarter" idx="12"/>
          </p:nvPr>
        </p:nvSpPr>
        <p:spPr/>
        <p:txBody>
          <a:bodyPr/>
          <a:lstStyle/>
          <a:p>
            <a:r>
              <a:rPr lang="nl-NL" smtClean="0"/>
              <a:t>Page </a:t>
            </a:r>
            <a:fld id="{73EE6724-4521-4EF8-974D-BA1C7F9CD007}" type="slidenum">
              <a:rPr lang="nl-NL" smtClean="0"/>
              <a:pPr/>
              <a:t>27</a:t>
            </a:fld>
            <a:endParaRPr lang="nl-NL" dirty="0"/>
          </a:p>
        </p:txBody>
      </p:sp>
      <p:sp>
        <p:nvSpPr>
          <p:cNvPr id="7"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3478841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464051" y="1111332"/>
            <a:ext cx="4337049" cy="1061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Content Placeholder 2"/>
          <p:cNvSpPr>
            <a:spLocks noGrp="1"/>
          </p:cNvSpPr>
          <p:nvPr>
            <p:ph idx="1"/>
          </p:nvPr>
        </p:nvSpPr>
        <p:spPr>
          <a:xfrm>
            <a:off x="365126" y="1106629"/>
            <a:ext cx="8735422" cy="1201596"/>
          </a:xfrm>
        </p:spPr>
        <p:txBody>
          <a:bodyPr>
            <a:noAutofit/>
          </a:bodyPr>
          <a:lstStyle/>
          <a:p>
            <a:r>
              <a:rPr lang="en-GB" sz="1100" u="sng" dirty="0"/>
              <a:t>Three objectives</a:t>
            </a:r>
            <a:r>
              <a:rPr lang="en-GB" sz="1100" b="0" u="sng" dirty="0" smtClean="0"/>
              <a:t>:</a:t>
            </a:r>
          </a:p>
          <a:p>
            <a:pPr marL="473850" lvl="2" indent="-171450">
              <a:buFont typeface="Arial" panose="020B0604020202020204" pitchFamily="34" charset="0"/>
              <a:buChar char="•"/>
            </a:pPr>
            <a:r>
              <a:rPr lang="en-GB" sz="1100" dirty="0"/>
              <a:t>Governance instrument</a:t>
            </a:r>
          </a:p>
          <a:p>
            <a:pPr marL="473850" lvl="2" indent="-171450">
              <a:buFont typeface="Arial" panose="020B0604020202020204" pitchFamily="34" charset="0"/>
              <a:buChar char="•"/>
            </a:pPr>
            <a:r>
              <a:rPr lang="en-GB" sz="1100" dirty="0"/>
              <a:t>Design instrument</a:t>
            </a:r>
          </a:p>
          <a:p>
            <a:pPr marL="473850" lvl="2" indent="-171450">
              <a:buFont typeface="Arial" panose="020B0604020202020204" pitchFamily="34" charset="0"/>
              <a:buChar char="•"/>
            </a:pPr>
            <a:r>
              <a:rPr lang="en-GB" sz="1100" dirty="0"/>
              <a:t>Processing instrument</a:t>
            </a:r>
          </a:p>
          <a:p>
            <a:endParaRPr lang="en-GB" sz="1100" dirty="0" smtClean="0"/>
          </a:p>
          <a:p>
            <a:pPr lvl="2" indent="0">
              <a:buNone/>
            </a:pPr>
            <a:endParaRPr lang="en-GB" sz="100" b="0" dirty="0"/>
          </a:p>
        </p:txBody>
      </p:sp>
      <p:sp>
        <p:nvSpPr>
          <p:cNvPr id="7" name="Title 1"/>
          <p:cNvSpPr txBox="1">
            <a:spLocks/>
          </p:cNvSpPr>
          <p:nvPr/>
        </p:nvSpPr>
        <p:spPr>
          <a:xfrm>
            <a:off x="330201" y="211261"/>
            <a:ext cx="8813799" cy="730110"/>
          </a:xfrm>
          <a:prstGeom prst="rect">
            <a:avLst/>
          </a:prstGeom>
        </p:spPr>
        <p:txBody>
          <a:bodyPr vert="horz" lIns="0" tIns="0" rIns="0" bIns="0" rtlCol="0" anchor="t" anchorCtr="0">
            <a:normAutofit fontScale="32500" lnSpcReduction="20000"/>
          </a:bodyPr>
          <a:lstStyle>
            <a:defPPr>
              <a:defRPr lang="nl-NL"/>
            </a:defPPr>
            <a:lvl1pPr>
              <a:lnSpc>
                <a:spcPts val="3750"/>
              </a:lnSpc>
              <a:spcBef>
                <a:spcPct val="0"/>
              </a:spcBef>
              <a:buNone/>
              <a:defRPr sz="3000">
                <a:latin typeface="+mj-lt"/>
                <a:ea typeface="+mj-ea"/>
                <a:cs typeface="+mj-cs"/>
              </a:defRPr>
            </a:lvl1pPr>
          </a:lstStyle>
          <a:p>
            <a:r>
              <a:rPr lang="en-GB" sz="9600" i="1" dirty="0"/>
              <a:t>Why did we choose the formal approach</a:t>
            </a:r>
            <a:endParaRPr lang="nl-NL" sz="8800" i="1" dirty="0"/>
          </a:p>
          <a:p>
            <a:endParaRPr lang="nl-NL" sz="2400" dirty="0"/>
          </a:p>
        </p:txBody>
      </p:sp>
      <p:sp>
        <p:nvSpPr>
          <p:cNvPr id="10" name="Rectangle 9"/>
          <p:cNvSpPr/>
          <p:nvPr/>
        </p:nvSpPr>
        <p:spPr>
          <a:xfrm>
            <a:off x="2686050" y="2291025"/>
            <a:ext cx="7035799" cy="2451953"/>
          </a:xfrm>
          <a:prstGeom prst="rect">
            <a:avLst/>
          </a:prstGeom>
        </p:spPr>
        <p:txBody>
          <a:bodyPr vert="horz" lIns="0" tIns="0" rIns="0" bIns="0" rtlCol="0" anchor="t" anchorCtr="0">
            <a:noAutofit/>
          </a:bodyPr>
          <a:lstStyle/>
          <a:p>
            <a:pPr>
              <a:lnSpc>
                <a:spcPts val="2250"/>
              </a:lnSpc>
              <a:buFont typeface="Arial" panose="020B0604020202020204" pitchFamily="34" charset="0"/>
              <a:buNone/>
            </a:pPr>
            <a:r>
              <a:rPr lang="en-GB" sz="1100" u="sng" dirty="0"/>
              <a:t>Content of the </a:t>
            </a:r>
            <a:r>
              <a:rPr lang="en-GB" sz="1100" u="sng" dirty="0" smtClean="0"/>
              <a:t>RRE </a:t>
            </a:r>
            <a:r>
              <a:rPr lang="en-GB" sz="1100" u="sng" dirty="0"/>
              <a:t>DDA:</a:t>
            </a:r>
          </a:p>
          <a:p>
            <a:pPr marL="559575" lvl="2" indent="-257175">
              <a:lnSpc>
                <a:spcPts val="2250"/>
              </a:lnSpc>
              <a:buSzPct val="125000"/>
              <a:buFont typeface="Arial" panose="020B0604020202020204" pitchFamily="34" charset="0"/>
              <a:buChar char="•"/>
            </a:pPr>
            <a:r>
              <a:rPr lang="en-GB" sz="1100" dirty="0"/>
              <a:t>Leading document in how </a:t>
            </a:r>
            <a:r>
              <a:rPr lang="en-GB" sz="1100" dirty="0" smtClean="0"/>
              <a:t>RRE </a:t>
            </a:r>
            <a:r>
              <a:rPr lang="en-GB" sz="1100" dirty="0"/>
              <a:t>data is to be delivered to DNB</a:t>
            </a:r>
          </a:p>
          <a:p>
            <a:pPr marL="559575" lvl="2" indent="-257175">
              <a:lnSpc>
                <a:spcPts val="2250"/>
              </a:lnSpc>
              <a:buSzPct val="125000"/>
              <a:buFont typeface="Arial" panose="020B0604020202020204" pitchFamily="34" charset="0"/>
              <a:buChar char="•"/>
            </a:pPr>
            <a:r>
              <a:rPr lang="en-GB" sz="1100" dirty="0"/>
              <a:t>Responsibilities of parties involved</a:t>
            </a:r>
          </a:p>
          <a:p>
            <a:pPr marL="559575" lvl="2" indent="-257175">
              <a:lnSpc>
                <a:spcPts val="2250"/>
              </a:lnSpc>
              <a:buSzPct val="125000"/>
              <a:buFont typeface="Arial" panose="020B0604020202020204" pitchFamily="34" charset="0"/>
              <a:buChar char="•"/>
            </a:pPr>
            <a:r>
              <a:rPr lang="en-GB" sz="1100" dirty="0"/>
              <a:t>References to </a:t>
            </a:r>
            <a:r>
              <a:rPr lang="en-GB" sz="1100" dirty="0" smtClean="0"/>
              <a:t>legislation </a:t>
            </a:r>
            <a:r>
              <a:rPr lang="en-GB" sz="1100" dirty="0"/>
              <a:t>and additional information</a:t>
            </a:r>
          </a:p>
          <a:p>
            <a:pPr marL="559575" lvl="2" indent="-257175">
              <a:lnSpc>
                <a:spcPts val="2250"/>
              </a:lnSpc>
              <a:buSzPct val="125000"/>
              <a:buFont typeface="Arial" panose="020B0604020202020204" pitchFamily="34" charset="0"/>
              <a:buChar char="•"/>
            </a:pPr>
            <a:r>
              <a:rPr lang="en-GB" sz="1100" dirty="0"/>
              <a:t>Formal </a:t>
            </a:r>
            <a:r>
              <a:rPr lang="en-GB" sz="1100" dirty="0" smtClean="0"/>
              <a:t>logical data </a:t>
            </a:r>
            <a:r>
              <a:rPr lang="en-GB" sz="1100" dirty="0"/>
              <a:t>m</a:t>
            </a:r>
            <a:r>
              <a:rPr lang="en-GB" sz="1100" dirty="0" smtClean="0"/>
              <a:t>odel </a:t>
            </a:r>
            <a:r>
              <a:rPr lang="en-GB" sz="1100" dirty="0"/>
              <a:t>+ business glossary </a:t>
            </a:r>
          </a:p>
          <a:p>
            <a:pPr marL="559575" lvl="2" indent="-257175">
              <a:lnSpc>
                <a:spcPts val="2250"/>
              </a:lnSpc>
              <a:buSzPct val="125000"/>
              <a:buFont typeface="Arial" panose="020B0604020202020204" pitchFamily="34" charset="0"/>
              <a:buChar char="•"/>
            </a:pPr>
            <a:r>
              <a:rPr lang="en-GB" sz="1100" dirty="0"/>
              <a:t>Supply chain process, data quality strategy, validations (feedback) &amp; plausibility</a:t>
            </a:r>
          </a:p>
          <a:p>
            <a:pPr marL="559575" lvl="2" indent="-257175">
              <a:lnSpc>
                <a:spcPts val="2250"/>
              </a:lnSpc>
              <a:buSzPct val="125000"/>
              <a:buFont typeface="Arial" panose="020B0604020202020204" pitchFamily="34" charset="0"/>
              <a:buChar char="•"/>
            </a:pPr>
            <a:r>
              <a:rPr lang="en-GB" sz="1100" dirty="0"/>
              <a:t>Detailed technical specifications &amp; delivery schema</a:t>
            </a:r>
          </a:p>
          <a:p>
            <a:pPr marL="559575" lvl="2" indent="-257175">
              <a:lnSpc>
                <a:spcPts val="2250"/>
              </a:lnSpc>
              <a:buSzPct val="125000"/>
              <a:buFont typeface="Arial" panose="020B0604020202020204" pitchFamily="34" charset="0"/>
              <a:buChar char="•"/>
            </a:pPr>
            <a:r>
              <a:rPr lang="en-GB" sz="1100" dirty="0"/>
              <a:t>Aspects of the supply chain process: </a:t>
            </a:r>
            <a:r>
              <a:rPr lang="en-GB" sz="1100" dirty="0" smtClean="0"/>
              <a:t>e.g. </a:t>
            </a:r>
            <a:r>
              <a:rPr lang="en-GB" sz="1100" dirty="0"/>
              <a:t>channel, messages, security, periodicity</a:t>
            </a:r>
          </a:p>
        </p:txBody>
      </p:sp>
      <p:sp>
        <p:nvSpPr>
          <p:cNvPr id="13" name="Rectangle 12"/>
          <p:cNvSpPr/>
          <p:nvPr/>
        </p:nvSpPr>
        <p:spPr>
          <a:xfrm>
            <a:off x="4483100" y="1111332"/>
            <a:ext cx="4571999" cy="1061829"/>
          </a:xfrm>
          <a:prstGeom prst="rect">
            <a:avLst/>
          </a:prstGeom>
        </p:spPr>
        <p:txBody>
          <a:bodyPr wrap="square">
            <a:spAutoFit/>
          </a:bodyPr>
          <a:lstStyle/>
          <a:p>
            <a:pPr marL="342900" indent="-342900">
              <a:buFont typeface="Wingdings" panose="05000000000000000000" pitchFamily="2" charset="2"/>
              <a:buChar char="§"/>
            </a:pPr>
            <a:r>
              <a:rPr lang="en-GB" sz="700" dirty="0"/>
              <a:t>Two files </a:t>
            </a:r>
            <a:r>
              <a:rPr lang="en-GB" sz="700" dirty="0" smtClean="0"/>
              <a:t>delivered </a:t>
            </a:r>
            <a:r>
              <a:rPr lang="en-GB" sz="700" dirty="0"/>
              <a:t>periodically:</a:t>
            </a:r>
          </a:p>
          <a:p>
            <a:pPr marL="746100" lvl="2" indent="-342900"/>
            <a:r>
              <a:rPr lang="en-GB" sz="700" dirty="0" smtClean="0"/>
              <a:t>1 Logius metadata file containing 1 zip:</a:t>
            </a:r>
          </a:p>
          <a:p>
            <a:pPr marL="1203300" lvl="3" indent="-342900">
              <a:buFont typeface="Arial" panose="020B0604020202020204" pitchFamily="34" charset="0"/>
              <a:buChar char="•"/>
            </a:pPr>
            <a:r>
              <a:rPr lang="en-GB" sz="700" dirty="0" smtClean="0"/>
              <a:t>1 metadata </a:t>
            </a:r>
            <a:r>
              <a:rPr lang="en-GB" sz="700" dirty="0"/>
              <a:t>file (XML)</a:t>
            </a:r>
          </a:p>
          <a:p>
            <a:pPr marL="1203300" lvl="3" indent="-342900">
              <a:buFont typeface="Arial" panose="020B0604020202020204" pitchFamily="34" charset="0"/>
              <a:buChar char="•"/>
            </a:pPr>
            <a:r>
              <a:rPr lang="en-GB" sz="700" dirty="0"/>
              <a:t>1 </a:t>
            </a:r>
            <a:r>
              <a:rPr lang="en-GB" sz="700" dirty="0" smtClean="0"/>
              <a:t>zip file </a:t>
            </a:r>
            <a:r>
              <a:rPr lang="en-GB" sz="700" dirty="0"/>
              <a:t>containing 1 csv for every entity in the logical data </a:t>
            </a:r>
            <a:r>
              <a:rPr lang="en-GB" sz="700" dirty="0" smtClean="0"/>
              <a:t>model</a:t>
            </a:r>
          </a:p>
          <a:p>
            <a:pPr marL="746100" lvl="2" indent="-342900"/>
            <a:endParaRPr lang="en-GB" sz="700" dirty="0"/>
          </a:p>
          <a:p>
            <a:pPr marL="288900" lvl="1" indent="-342900">
              <a:buFont typeface="Wingdings" panose="05000000000000000000" pitchFamily="2" charset="2"/>
              <a:buChar char="§"/>
            </a:pPr>
            <a:r>
              <a:rPr lang="en-GB" sz="700" dirty="0" smtClean="0"/>
              <a:t>1 </a:t>
            </a:r>
            <a:r>
              <a:rPr lang="en-GB" sz="700" dirty="0"/>
              <a:t>reporting agent, 1 model, 1 delivery per </a:t>
            </a:r>
            <a:r>
              <a:rPr lang="en-GB" sz="700" dirty="0" smtClean="0"/>
              <a:t>quarter, 1 deadline</a:t>
            </a:r>
          </a:p>
          <a:p>
            <a:pPr marL="0" lvl="1"/>
            <a:endParaRPr lang="en-GB" sz="700" dirty="0"/>
          </a:p>
          <a:p>
            <a:pPr marL="342900" indent="-342900">
              <a:buFont typeface="Wingdings" panose="05000000000000000000" pitchFamily="2" charset="2"/>
              <a:buChar char="§"/>
            </a:pPr>
            <a:r>
              <a:rPr lang="en-GB" sz="700" dirty="0"/>
              <a:t>Keep it simple </a:t>
            </a:r>
            <a:r>
              <a:rPr lang="en-GB" sz="700" dirty="0" smtClean="0"/>
              <a:t>stupid </a:t>
            </a:r>
            <a:r>
              <a:rPr lang="en-GB" sz="700" dirty="0"/>
              <a:t>(</a:t>
            </a:r>
            <a:r>
              <a:rPr lang="en-GB" sz="700" dirty="0" smtClean="0"/>
              <a:t>KISS)</a:t>
            </a:r>
            <a:r>
              <a:rPr lang="nl-NL" sz="700" dirty="0" smtClean="0"/>
              <a:t>; </a:t>
            </a:r>
            <a:r>
              <a:rPr lang="en-GB" sz="700" dirty="0" smtClean="0"/>
              <a:t>NO </a:t>
            </a:r>
            <a:r>
              <a:rPr lang="en-GB" sz="700" dirty="0"/>
              <a:t>delta’s, </a:t>
            </a:r>
            <a:r>
              <a:rPr lang="en-GB" sz="700" dirty="0" smtClean="0"/>
              <a:t>NO </a:t>
            </a:r>
            <a:r>
              <a:rPr lang="en-GB" sz="700" dirty="0"/>
              <a:t>differentiation between static &amp; dynamic data, </a:t>
            </a:r>
            <a:r>
              <a:rPr lang="en-GB" sz="700" dirty="0" smtClean="0"/>
              <a:t>NO </a:t>
            </a:r>
            <a:r>
              <a:rPr lang="en-GB" sz="700" dirty="0"/>
              <a:t>differentiation in type of data, </a:t>
            </a:r>
            <a:r>
              <a:rPr lang="en-GB" sz="700" dirty="0" smtClean="0"/>
              <a:t>NO </a:t>
            </a:r>
            <a:r>
              <a:rPr lang="en-GB" sz="700" dirty="0"/>
              <a:t>variety in data </a:t>
            </a:r>
            <a:r>
              <a:rPr lang="en-GB" sz="700" dirty="0" smtClean="0"/>
              <a:t>deliveries</a:t>
            </a:r>
            <a:endParaRPr lang="en-GB" sz="700" dirty="0"/>
          </a:p>
        </p:txBody>
      </p:sp>
      <p:sp>
        <p:nvSpPr>
          <p:cNvPr id="11" name="Tekstvak 4"/>
          <p:cNvSpPr txBox="1"/>
          <p:nvPr/>
        </p:nvSpPr>
        <p:spPr>
          <a:xfrm>
            <a:off x="231774" y="668498"/>
            <a:ext cx="8858250" cy="391902"/>
          </a:xfrm>
          <a:prstGeom prst="rect">
            <a:avLst/>
          </a:prstGeom>
          <a:solidFill>
            <a:schemeClr val="bg1"/>
          </a:solidFill>
        </p:spPr>
        <p:txBody>
          <a:bodyPr wrap="square" rtlCol="0">
            <a:spAutoFit/>
          </a:bodyPr>
          <a:lstStyle>
            <a:defPPr>
              <a:defRPr lang="nl-NL"/>
            </a:defPPr>
            <a:lvl1pPr marL="160735" indent="-160735">
              <a:lnSpc>
                <a:spcPct val="150000"/>
              </a:lnSpc>
              <a:buFont typeface="Wingdings" charset="2"/>
              <a:buChar char="§"/>
              <a:defRPr sz="1500"/>
            </a:lvl1pPr>
            <a:lvl2pPr marL="417910" lvl="1" indent="-160735">
              <a:lnSpc>
                <a:spcPct val="150000"/>
              </a:lnSpc>
              <a:buFont typeface="Wingdings" charset="2"/>
              <a:buChar char="§"/>
              <a:defRPr sz="1500"/>
            </a:lvl2pPr>
          </a:lstStyle>
          <a:p>
            <a:pPr marL="0" indent="0">
              <a:buNone/>
            </a:pPr>
            <a:r>
              <a:rPr lang="en-GB" dirty="0" smtClean="0"/>
              <a:t>Characteristics of the data delivery agreement as the formal language:</a:t>
            </a:r>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28</a:t>
            </a:fld>
            <a:endParaRPr lang="nl-NL" dirty="0"/>
          </a:p>
        </p:txBody>
      </p:sp>
      <p:sp>
        <p:nvSpPr>
          <p:cNvPr id="12"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364705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411" y="983357"/>
            <a:ext cx="1783128" cy="305584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4" name="Rectangle 23"/>
          <p:cNvSpPr/>
          <p:nvPr/>
        </p:nvSpPr>
        <p:spPr>
          <a:xfrm>
            <a:off x="4687412" y="983356"/>
            <a:ext cx="4268640" cy="29613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6" name="Rounded Rectangle 25"/>
          <p:cNvSpPr/>
          <p:nvPr/>
        </p:nvSpPr>
        <p:spPr>
          <a:xfrm>
            <a:off x="702260" y="1830602"/>
            <a:ext cx="1059052" cy="616799"/>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smtClean="0">
                <a:solidFill>
                  <a:schemeClr val="bg1"/>
                </a:solidFill>
              </a:rPr>
              <a:t>DNB</a:t>
            </a:r>
            <a:br>
              <a:rPr lang="nl-NL" sz="800" dirty="0" smtClean="0">
                <a:solidFill>
                  <a:schemeClr val="bg1"/>
                </a:solidFill>
              </a:rPr>
            </a:br>
            <a:r>
              <a:rPr lang="nl-NL" sz="800" dirty="0" smtClean="0">
                <a:solidFill>
                  <a:schemeClr val="bg1"/>
                </a:solidFill>
              </a:rPr>
              <a:t>Reporting</a:t>
            </a:r>
            <a:br>
              <a:rPr lang="nl-NL" sz="800" dirty="0" smtClean="0">
                <a:solidFill>
                  <a:schemeClr val="bg1"/>
                </a:solidFill>
              </a:rPr>
            </a:br>
            <a:r>
              <a:rPr lang="nl-NL" sz="800" dirty="0" smtClean="0">
                <a:solidFill>
                  <a:schemeClr val="bg1"/>
                </a:solidFill>
              </a:rPr>
              <a:t>Portal</a:t>
            </a:r>
            <a:endParaRPr lang="nl-NL" sz="800" dirty="0">
              <a:solidFill>
                <a:schemeClr val="bg1"/>
              </a:solidFill>
            </a:endParaRPr>
          </a:p>
        </p:txBody>
      </p:sp>
      <p:cxnSp>
        <p:nvCxnSpPr>
          <p:cNvPr id="22" name="Straight Arrow Connector 21"/>
          <p:cNvCxnSpPr/>
          <p:nvPr/>
        </p:nvCxnSpPr>
        <p:spPr>
          <a:xfrm flipV="1">
            <a:off x="1761312" y="1983510"/>
            <a:ext cx="3312083" cy="1060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1978803" y="1471844"/>
            <a:ext cx="4167021" cy="494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96" y="1809704"/>
            <a:ext cx="316210" cy="316210"/>
          </a:xfrm>
          <a:prstGeom prst="rect">
            <a:avLst/>
          </a:prstGeom>
        </p:spPr>
      </p:pic>
      <p:sp>
        <p:nvSpPr>
          <p:cNvPr id="260" name="Rounded Rectangle 259"/>
          <p:cNvSpPr/>
          <p:nvPr/>
        </p:nvSpPr>
        <p:spPr>
          <a:xfrm>
            <a:off x="7567100" y="1827084"/>
            <a:ext cx="1059052" cy="626342"/>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a:solidFill>
                  <a:schemeClr val="bg1"/>
                </a:solidFill>
              </a:rPr>
              <a:t>DNB </a:t>
            </a:r>
            <a:br>
              <a:rPr lang="nl-NL" sz="800" dirty="0">
                <a:solidFill>
                  <a:schemeClr val="bg1"/>
                </a:solidFill>
              </a:rPr>
            </a:br>
            <a:r>
              <a:rPr lang="nl-NL" sz="800" dirty="0" err="1">
                <a:solidFill>
                  <a:schemeClr val="bg1"/>
                </a:solidFill>
              </a:rPr>
              <a:t>Process</a:t>
            </a:r>
            <a:r>
              <a:rPr lang="nl-NL" sz="800" dirty="0">
                <a:solidFill>
                  <a:schemeClr val="bg1"/>
                </a:solidFill>
              </a:rPr>
              <a:t> </a:t>
            </a:r>
            <a:r>
              <a:rPr lang="nl-NL" sz="800" dirty="0" smtClean="0">
                <a:solidFill>
                  <a:schemeClr val="bg1"/>
                </a:solidFill>
              </a:rPr>
              <a:t/>
            </a:r>
            <a:br>
              <a:rPr lang="nl-NL" sz="800" dirty="0" smtClean="0">
                <a:solidFill>
                  <a:schemeClr val="bg1"/>
                </a:solidFill>
              </a:rPr>
            </a:br>
            <a:r>
              <a:rPr lang="nl-NL" sz="800" dirty="0" smtClean="0">
                <a:solidFill>
                  <a:schemeClr val="bg1"/>
                </a:solidFill>
              </a:rPr>
              <a:t>Monitor</a:t>
            </a:r>
            <a:endParaRPr lang="nl-NL" sz="800" dirty="0">
              <a:solidFill>
                <a:schemeClr val="bg1"/>
              </a:solidFill>
            </a:endParaRPr>
          </a:p>
        </p:txBody>
      </p:sp>
      <p:pic>
        <p:nvPicPr>
          <p:cNvPr id="261" name="Picture 2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543" y="1575062"/>
            <a:ext cx="316210" cy="31621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344" y="1563918"/>
            <a:ext cx="316210" cy="316210"/>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204" y="1124338"/>
            <a:ext cx="316210" cy="316210"/>
          </a:xfrm>
          <a:prstGeom prst="rect">
            <a:avLst/>
          </a:prstGeom>
        </p:spPr>
      </p:pic>
      <p:sp>
        <p:nvSpPr>
          <p:cNvPr id="38" name="TextBox 37"/>
          <p:cNvSpPr txBox="1"/>
          <p:nvPr/>
        </p:nvSpPr>
        <p:spPr>
          <a:xfrm>
            <a:off x="183728" y="959196"/>
            <a:ext cx="2271365" cy="248209"/>
          </a:xfrm>
          <a:prstGeom prst="rect">
            <a:avLst/>
          </a:prstGeom>
          <a:noFill/>
        </p:spPr>
        <p:txBody>
          <a:bodyPr wrap="square" rtlCol="0">
            <a:spAutoFit/>
          </a:bodyPr>
          <a:lstStyle/>
          <a:p>
            <a:r>
              <a:rPr lang="nl-NL" sz="1013" dirty="0"/>
              <a:t>Reporting Agent</a:t>
            </a:r>
          </a:p>
        </p:txBody>
      </p:sp>
      <p:sp>
        <p:nvSpPr>
          <p:cNvPr id="39" name="TextBox 38"/>
          <p:cNvSpPr txBox="1"/>
          <p:nvPr/>
        </p:nvSpPr>
        <p:spPr>
          <a:xfrm>
            <a:off x="2895999" y="1216018"/>
            <a:ext cx="565206" cy="265586"/>
          </a:xfrm>
          <a:prstGeom prst="rect">
            <a:avLst/>
          </a:prstGeom>
          <a:noFill/>
        </p:spPr>
        <p:txBody>
          <a:bodyPr wrap="square" rtlCol="0">
            <a:spAutoFit/>
          </a:bodyPr>
          <a:lstStyle/>
          <a:p>
            <a:r>
              <a:rPr lang="nl-NL" sz="563" dirty="0"/>
              <a:t>Publish on </a:t>
            </a:r>
            <a:r>
              <a:rPr lang="nl-NL" sz="563" dirty="0" smtClean="0"/>
              <a:t>website</a:t>
            </a:r>
            <a:endParaRPr lang="nl-NL" sz="563" dirty="0"/>
          </a:p>
        </p:txBody>
      </p:sp>
      <p:sp>
        <p:nvSpPr>
          <p:cNvPr id="23" name="AutoShape 17"/>
          <p:cNvSpPr>
            <a:spLocks noChangeAspect="1" noChangeArrowheads="1" noTextEdit="1"/>
          </p:cNvSpPr>
          <p:nvPr/>
        </p:nvSpPr>
        <p:spPr bwMode="auto">
          <a:xfrm>
            <a:off x="6153443" y="1111451"/>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31" name="Freeform 21"/>
          <p:cNvSpPr>
            <a:spLocks/>
          </p:cNvSpPr>
          <p:nvPr/>
        </p:nvSpPr>
        <p:spPr bwMode="auto">
          <a:xfrm>
            <a:off x="6721128"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58" name="Freeform 24"/>
          <p:cNvSpPr>
            <a:spLocks/>
          </p:cNvSpPr>
          <p:nvPr/>
        </p:nvSpPr>
        <p:spPr bwMode="auto">
          <a:xfrm>
            <a:off x="6177573"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64" name="Rectangle 26"/>
          <p:cNvSpPr>
            <a:spLocks noChangeArrowheads="1"/>
          </p:cNvSpPr>
          <p:nvPr/>
        </p:nvSpPr>
        <p:spPr bwMode="auto">
          <a:xfrm>
            <a:off x="6271552" y="1255517"/>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268" name="Rectangle 27"/>
          <p:cNvSpPr>
            <a:spLocks noChangeArrowheads="1"/>
          </p:cNvSpPr>
          <p:nvPr/>
        </p:nvSpPr>
        <p:spPr bwMode="auto">
          <a:xfrm>
            <a:off x="6519200" y="1255517"/>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273" name="Freeform 33"/>
          <p:cNvSpPr>
            <a:spLocks/>
          </p:cNvSpPr>
          <p:nvPr/>
        </p:nvSpPr>
        <p:spPr bwMode="auto">
          <a:xfrm>
            <a:off x="5073957" y="1733167"/>
            <a:ext cx="606195" cy="479230"/>
          </a:xfrm>
          <a:custGeom>
            <a:avLst/>
            <a:gdLst>
              <a:gd name="T0" fmla="*/ 0 w 20312"/>
              <a:gd name="T1" fmla="*/ 1390 h 8336"/>
              <a:gd name="T2" fmla="*/ 1390 w 20312"/>
              <a:gd name="T3" fmla="*/ 0 h 8336"/>
              <a:gd name="T4" fmla="*/ 18923 w 20312"/>
              <a:gd name="T5" fmla="*/ 0 h 8336"/>
              <a:gd name="T6" fmla="*/ 20312 w 20312"/>
              <a:gd name="T7" fmla="*/ 1390 h 8336"/>
              <a:gd name="T8" fmla="*/ 20312 w 20312"/>
              <a:gd name="T9" fmla="*/ 6947 h 8336"/>
              <a:gd name="T10" fmla="*/ 18923 w 20312"/>
              <a:gd name="T11" fmla="*/ 8336 h 8336"/>
              <a:gd name="T12" fmla="*/ 1390 w 20312"/>
              <a:gd name="T13" fmla="*/ 8336 h 8336"/>
              <a:gd name="T14" fmla="*/ 0 w 20312"/>
              <a:gd name="T15" fmla="*/ 6947 h 8336"/>
              <a:gd name="T16" fmla="*/ 0 w 20312"/>
              <a:gd name="T17" fmla="*/ 1390 h 8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12" h="8336">
                <a:moveTo>
                  <a:pt x="0" y="1390"/>
                </a:moveTo>
                <a:cubicBezTo>
                  <a:pt x="0" y="623"/>
                  <a:pt x="623" y="0"/>
                  <a:pt x="1390" y="0"/>
                </a:cubicBezTo>
                <a:lnTo>
                  <a:pt x="18923" y="0"/>
                </a:lnTo>
                <a:cubicBezTo>
                  <a:pt x="19690" y="0"/>
                  <a:pt x="20312" y="623"/>
                  <a:pt x="20312" y="1390"/>
                </a:cubicBezTo>
                <a:lnTo>
                  <a:pt x="20312" y="6947"/>
                </a:lnTo>
                <a:cubicBezTo>
                  <a:pt x="20312" y="7714"/>
                  <a:pt x="19690" y="8336"/>
                  <a:pt x="18923" y="8336"/>
                </a:cubicBezTo>
                <a:lnTo>
                  <a:pt x="1390" y="8336"/>
                </a:lnTo>
                <a:cubicBezTo>
                  <a:pt x="623" y="8336"/>
                  <a:pt x="0" y="7714"/>
                  <a:pt x="0" y="6947"/>
                </a:cubicBezTo>
                <a:lnTo>
                  <a:pt x="0" y="1390"/>
                </a:lnTo>
                <a:close/>
              </a:path>
            </a:pathLst>
          </a:custGeom>
          <a:solidFill>
            <a:srgbClr val="5B9BD5"/>
          </a:solidFill>
          <a:ln w="0">
            <a:solidFill>
              <a:srgbClr val="000000"/>
            </a:solidFill>
            <a:prstDash val="solid"/>
            <a:round/>
            <a:headEnd/>
            <a:tailEnd/>
          </a:ln>
          <a:extLst/>
        </p:spPr>
        <p:txBody>
          <a:bodyPr vert="horz" wrap="square" lIns="68580" tIns="34290" rIns="68580" bIns="34290" numCol="1" anchor="t" anchorCtr="0" compatLnSpc="1">
            <a:prstTxWarp prst="textNoShape">
              <a:avLst/>
            </a:prstTxWarp>
          </a:bodyPr>
          <a:lstStyle/>
          <a:p>
            <a:endParaRPr lang="nl-NL" sz="1350"/>
          </a:p>
        </p:txBody>
      </p:sp>
      <p:sp>
        <p:nvSpPr>
          <p:cNvPr id="47" name="Rectangle 55"/>
          <p:cNvSpPr>
            <a:spLocks noChangeArrowheads="1"/>
          </p:cNvSpPr>
          <p:nvPr/>
        </p:nvSpPr>
        <p:spPr bwMode="auto">
          <a:xfrm>
            <a:off x="5094587" y="1833136"/>
            <a:ext cx="581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nl-NL" altLang="nl-NL" sz="800" dirty="0">
                <a:solidFill>
                  <a:schemeClr val="bg1"/>
                </a:solidFill>
                <a:latin typeface="Calibri" panose="020F0502020204030204" pitchFamily="34" charset="0"/>
              </a:rPr>
              <a:t>Agreement &amp; </a:t>
            </a:r>
            <a:r>
              <a:rPr lang="nl-NL" altLang="nl-NL" sz="800" dirty="0" smtClean="0">
                <a:solidFill>
                  <a:schemeClr val="bg1"/>
                </a:solidFill>
                <a:latin typeface="Calibri" panose="020F0502020204030204" pitchFamily="34" charset="0"/>
              </a:rPr>
              <a:t/>
            </a:r>
            <a:br>
              <a:rPr lang="nl-NL" altLang="nl-NL" sz="800" dirty="0" smtClean="0">
                <a:solidFill>
                  <a:schemeClr val="bg1"/>
                </a:solidFill>
                <a:latin typeface="Calibri" panose="020F0502020204030204" pitchFamily="34" charset="0"/>
              </a:rPr>
            </a:br>
            <a:r>
              <a:rPr lang="nl-NL" altLang="nl-NL" sz="800" dirty="0" err="1" smtClean="0">
                <a:solidFill>
                  <a:schemeClr val="bg1"/>
                </a:solidFill>
                <a:latin typeface="Calibri" panose="020F0502020204030204" pitchFamily="34" charset="0"/>
              </a:rPr>
              <a:t>Obligations</a:t>
            </a:r>
            <a:endParaRPr lang="nl-NL" altLang="nl-NL" sz="1600" dirty="0">
              <a:solidFill>
                <a:schemeClr val="bg1"/>
              </a:solidFill>
            </a:endParaRPr>
          </a:p>
        </p:txBody>
      </p:sp>
      <p:sp>
        <p:nvSpPr>
          <p:cNvPr id="89" name="TextBox 88"/>
          <p:cNvSpPr txBox="1"/>
          <p:nvPr/>
        </p:nvSpPr>
        <p:spPr>
          <a:xfrm>
            <a:off x="490237" y="2412500"/>
            <a:ext cx="1284767" cy="184666"/>
          </a:xfrm>
          <a:prstGeom prst="rect">
            <a:avLst/>
          </a:prstGeom>
          <a:noFill/>
        </p:spPr>
        <p:txBody>
          <a:bodyPr wrap="square" rtlCol="0">
            <a:spAutoFit/>
          </a:bodyPr>
          <a:lstStyle/>
          <a:p>
            <a:r>
              <a:rPr lang="en-US" sz="600" b="1" dirty="0">
                <a:solidFill>
                  <a:srgbClr val="FF0000"/>
                </a:solidFill>
              </a:rPr>
              <a:t>Status obligation =Open</a:t>
            </a:r>
          </a:p>
        </p:txBody>
      </p:sp>
      <p:sp>
        <p:nvSpPr>
          <p:cNvPr id="90" name="TextBox 89"/>
          <p:cNvSpPr txBox="1"/>
          <p:nvPr/>
        </p:nvSpPr>
        <p:spPr>
          <a:xfrm>
            <a:off x="7768009" y="2418947"/>
            <a:ext cx="1284767" cy="184666"/>
          </a:xfrm>
          <a:prstGeom prst="rect">
            <a:avLst/>
          </a:prstGeom>
          <a:noFill/>
        </p:spPr>
        <p:txBody>
          <a:bodyPr wrap="square" rtlCol="0">
            <a:spAutoFit/>
          </a:bodyPr>
          <a:lstStyle/>
          <a:p>
            <a:r>
              <a:rPr lang="en-US" sz="600" b="1" dirty="0">
                <a:solidFill>
                  <a:srgbClr val="FF0000"/>
                </a:solidFill>
              </a:rPr>
              <a:t>Status obligation =Open</a:t>
            </a:r>
          </a:p>
        </p:txBody>
      </p:sp>
      <p:sp>
        <p:nvSpPr>
          <p:cNvPr id="103"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a:t>Managed data collection, validation, integration </a:t>
            </a:r>
            <a:r>
              <a:rPr lang="en-GB" sz="1800" i="1" dirty="0" smtClean="0"/>
              <a:t>and dissemination</a:t>
            </a:r>
            <a:endParaRPr lang="en-GB" sz="1800" i="1" dirty="0"/>
          </a:p>
        </p:txBody>
      </p:sp>
      <p:sp>
        <p:nvSpPr>
          <p:cNvPr id="104" name="TextBox 103"/>
          <p:cNvSpPr txBox="1"/>
          <p:nvPr/>
        </p:nvSpPr>
        <p:spPr>
          <a:xfrm>
            <a:off x="80770" y="456899"/>
            <a:ext cx="7706110" cy="261610"/>
          </a:xfrm>
          <a:prstGeom prst="rect">
            <a:avLst/>
          </a:prstGeom>
          <a:noFill/>
        </p:spPr>
        <p:txBody>
          <a:bodyPr wrap="square" rtlCol="0">
            <a:spAutoFit/>
          </a:bodyPr>
          <a:lstStyle/>
          <a:p>
            <a:r>
              <a:rPr lang="nl-NL" sz="1100" i="1" dirty="0" smtClean="0"/>
              <a:t>A production line in the DNB Data Factory for </a:t>
            </a:r>
            <a:r>
              <a:rPr lang="nl-NL" sz="1100" i="1" dirty="0" err="1" smtClean="0"/>
              <a:t>any</a:t>
            </a:r>
            <a:r>
              <a:rPr lang="nl-NL" sz="1100" i="1" dirty="0" smtClean="0"/>
              <a:t> data delivery</a:t>
            </a:r>
            <a:endParaRPr lang="nl-NL" sz="1100" i="1" dirty="0"/>
          </a:p>
        </p:txBody>
      </p:sp>
      <p:sp>
        <p:nvSpPr>
          <p:cNvPr id="106" name="TextBox 105"/>
          <p:cNvSpPr txBox="1"/>
          <p:nvPr/>
        </p:nvSpPr>
        <p:spPr>
          <a:xfrm>
            <a:off x="4615844" y="943941"/>
            <a:ext cx="739040" cy="248209"/>
          </a:xfrm>
          <a:prstGeom prst="rect">
            <a:avLst/>
          </a:prstGeom>
          <a:noFill/>
        </p:spPr>
        <p:txBody>
          <a:bodyPr wrap="square" rtlCol="0">
            <a:spAutoFit/>
          </a:bodyPr>
          <a:lstStyle/>
          <a:p>
            <a:r>
              <a:rPr lang="nl-NL" sz="1013" dirty="0"/>
              <a:t>DNB</a:t>
            </a:r>
          </a:p>
        </p:txBody>
      </p:sp>
      <p:grpSp>
        <p:nvGrpSpPr>
          <p:cNvPr id="36" name="Group 35"/>
          <p:cNvGrpSpPr/>
          <p:nvPr/>
        </p:nvGrpSpPr>
        <p:grpSpPr>
          <a:xfrm>
            <a:off x="6155983" y="1115023"/>
            <a:ext cx="1623644" cy="486966"/>
            <a:chOff x="5997743" y="1111793"/>
            <a:chExt cx="1623644" cy="486966"/>
          </a:xfrm>
        </p:grpSpPr>
        <p:sp>
          <p:nvSpPr>
            <p:cNvPr id="25"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30"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256"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57"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259"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69"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270"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4" name="Folded Corner 3"/>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124" name="AutoShape 17"/>
          <p:cNvSpPr>
            <a:spLocks noChangeAspect="1" noChangeArrowheads="1" noTextEdit="1"/>
          </p:cNvSpPr>
          <p:nvPr/>
        </p:nvSpPr>
        <p:spPr bwMode="auto">
          <a:xfrm>
            <a:off x="319728" y="1153159"/>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5" name="Freeform 21"/>
          <p:cNvSpPr>
            <a:spLocks/>
          </p:cNvSpPr>
          <p:nvPr/>
        </p:nvSpPr>
        <p:spPr bwMode="auto">
          <a:xfrm>
            <a:off x="887413"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6" name="Freeform 24"/>
          <p:cNvSpPr>
            <a:spLocks/>
          </p:cNvSpPr>
          <p:nvPr/>
        </p:nvSpPr>
        <p:spPr bwMode="auto">
          <a:xfrm>
            <a:off x="343858"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8" name="Rectangle 26"/>
          <p:cNvSpPr>
            <a:spLocks noChangeArrowheads="1"/>
          </p:cNvSpPr>
          <p:nvPr/>
        </p:nvSpPr>
        <p:spPr bwMode="auto">
          <a:xfrm>
            <a:off x="437837" y="1297225"/>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129" name="Rectangle 27"/>
          <p:cNvSpPr>
            <a:spLocks noChangeArrowheads="1"/>
          </p:cNvSpPr>
          <p:nvPr/>
        </p:nvSpPr>
        <p:spPr bwMode="auto">
          <a:xfrm>
            <a:off x="685485" y="1297225"/>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grpSp>
        <p:nvGrpSpPr>
          <p:cNvPr id="131" name="Group 130"/>
          <p:cNvGrpSpPr/>
          <p:nvPr/>
        </p:nvGrpSpPr>
        <p:grpSpPr>
          <a:xfrm>
            <a:off x="322268" y="1156731"/>
            <a:ext cx="1623644" cy="486966"/>
            <a:chOff x="5997743" y="1111793"/>
            <a:chExt cx="1623644" cy="486966"/>
          </a:xfrm>
        </p:grpSpPr>
        <p:sp>
          <p:nvSpPr>
            <p:cNvPr id="132"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3"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134"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5"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136"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7"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138"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143" name="Folded Corner 142"/>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cxnSp>
        <p:nvCxnSpPr>
          <p:cNvPr id="92" name="Straight Arrow Connector 91"/>
          <p:cNvCxnSpPr/>
          <p:nvPr/>
        </p:nvCxnSpPr>
        <p:spPr>
          <a:xfrm flipH="1">
            <a:off x="5697108" y="1962820"/>
            <a:ext cx="1869993" cy="996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29</a:t>
            </a:fld>
            <a:endParaRPr lang="nl-NL" dirty="0"/>
          </a:p>
        </p:txBody>
      </p:sp>
      <p:sp>
        <p:nvSpPr>
          <p:cNvPr id="52"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3046685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Background</a:t>
            </a:r>
            <a:endParaRPr lang="nl-NL" dirty="0"/>
          </a:p>
        </p:txBody>
      </p:sp>
      <p:sp>
        <p:nvSpPr>
          <p:cNvPr id="5" name="Tijdelijke aanduiding voor inhoud 3"/>
          <p:cNvSpPr>
            <a:spLocks noGrp="1"/>
          </p:cNvSpPr>
          <p:nvPr>
            <p:ph sz="quarter" idx="13"/>
          </p:nvPr>
        </p:nvSpPr>
        <p:spPr>
          <a:xfrm>
            <a:off x="317500" y="3028759"/>
            <a:ext cx="6504540" cy="457200"/>
          </a:xfrm>
        </p:spPr>
        <p:txBody>
          <a:bodyPr/>
          <a:lstStyle/>
          <a:p>
            <a:r>
              <a:rPr lang="nl-NL" sz="1400" dirty="0" smtClean="0"/>
              <a:t>Wim Goes</a:t>
            </a:r>
            <a:endParaRPr lang="nl-NL" sz="1400" dirty="0"/>
          </a:p>
        </p:txBody>
      </p:sp>
    </p:spTree>
    <p:extLst>
      <p:ext uri="{BB962C8B-B14F-4D97-AF65-F5344CB8AC3E}">
        <p14:creationId xmlns:p14="http://schemas.microsoft.com/office/powerpoint/2010/main" val="1421123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94" y="983357"/>
            <a:ext cx="1783128" cy="305584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4" name="Rectangle 23"/>
          <p:cNvSpPr/>
          <p:nvPr/>
        </p:nvSpPr>
        <p:spPr>
          <a:xfrm>
            <a:off x="4687412" y="983356"/>
            <a:ext cx="4268640" cy="29613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6" name="Rounded Rectangle 25"/>
          <p:cNvSpPr/>
          <p:nvPr/>
        </p:nvSpPr>
        <p:spPr>
          <a:xfrm>
            <a:off x="702260" y="1830602"/>
            <a:ext cx="1059052" cy="616799"/>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smtClean="0">
                <a:solidFill>
                  <a:schemeClr val="bg1"/>
                </a:solidFill>
              </a:rPr>
              <a:t>DNB</a:t>
            </a:r>
            <a:br>
              <a:rPr lang="nl-NL" sz="800" dirty="0" smtClean="0">
                <a:solidFill>
                  <a:schemeClr val="bg1"/>
                </a:solidFill>
              </a:rPr>
            </a:br>
            <a:r>
              <a:rPr lang="nl-NL" sz="800" dirty="0" smtClean="0">
                <a:solidFill>
                  <a:schemeClr val="bg1"/>
                </a:solidFill>
              </a:rPr>
              <a:t>Reporting</a:t>
            </a:r>
            <a:br>
              <a:rPr lang="nl-NL" sz="800" dirty="0" smtClean="0">
                <a:solidFill>
                  <a:schemeClr val="bg1"/>
                </a:solidFill>
              </a:rPr>
            </a:br>
            <a:r>
              <a:rPr lang="nl-NL" sz="800" dirty="0" smtClean="0">
                <a:solidFill>
                  <a:schemeClr val="bg1"/>
                </a:solidFill>
              </a:rPr>
              <a:t>Portal</a:t>
            </a:r>
            <a:endParaRPr lang="nl-NL" sz="800" dirty="0">
              <a:solidFill>
                <a:schemeClr val="bg1"/>
              </a:solidFill>
            </a:endParaRPr>
          </a:p>
        </p:txBody>
      </p:sp>
      <p:cxnSp>
        <p:nvCxnSpPr>
          <p:cNvPr id="151" name="Straight Arrow Connector 150"/>
          <p:cNvCxnSpPr/>
          <p:nvPr/>
        </p:nvCxnSpPr>
        <p:spPr>
          <a:xfrm flipH="1">
            <a:off x="1978803" y="1471844"/>
            <a:ext cx="4167021" cy="494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96" y="1809704"/>
            <a:ext cx="316210" cy="316210"/>
          </a:xfrm>
          <a:prstGeom prst="rect">
            <a:avLst/>
          </a:prstGeom>
        </p:spPr>
      </p:pic>
      <p:pic>
        <p:nvPicPr>
          <p:cNvPr id="204" name="Picture 2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7" y="3443193"/>
            <a:ext cx="672797" cy="458848"/>
          </a:xfrm>
          <a:prstGeom prst="rect">
            <a:avLst/>
          </a:prstGeom>
        </p:spPr>
      </p:pic>
      <p:sp>
        <p:nvSpPr>
          <p:cNvPr id="260" name="Rounded Rectangle 259"/>
          <p:cNvSpPr/>
          <p:nvPr/>
        </p:nvSpPr>
        <p:spPr>
          <a:xfrm>
            <a:off x="7567100" y="1827084"/>
            <a:ext cx="1059052" cy="626342"/>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a:solidFill>
                  <a:schemeClr val="bg1"/>
                </a:solidFill>
              </a:rPr>
              <a:t>DNB </a:t>
            </a:r>
            <a:br>
              <a:rPr lang="nl-NL" sz="800" dirty="0">
                <a:solidFill>
                  <a:schemeClr val="bg1"/>
                </a:solidFill>
              </a:rPr>
            </a:br>
            <a:r>
              <a:rPr lang="nl-NL" sz="800" dirty="0" err="1">
                <a:solidFill>
                  <a:schemeClr val="bg1"/>
                </a:solidFill>
              </a:rPr>
              <a:t>Process</a:t>
            </a:r>
            <a:r>
              <a:rPr lang="nl-NL" sz="800" dirty="0">
                <a:solidFill>
                  <a:schemeClr val="bg1"/>
                </a:solidFill>
              </a:rPr>
              <a:t> </a:t>
            </a:r>
            <a:r>
              <a:rPr lang="nl-NL" sz="800" dirty="0" smtClean="0">
                <a:solidFill>
                  <a:schemeClr val="bg1"/>
                </a:solidFill>
              </a:rPr>
              <a:t/>
            </a:r>
            <a:br>
              <a:rPr lang="nl-NL" sz="800" dirty="0" smtClean="0">
                <a:solidFill>
                  <a:schemeClr val="bg1"/>
                </a:solidFill>
              </a:rPr>
            </a:br>
            <a:r>
              <a:rPr lang="nl-NL" sz="800" dirty="0" smtClean="0">
                <a:solidFill>
                  <a:schemeClr val="bg1"/>
                </a:solidFill>
              </a:rPr>
              <a:t>Monitor</a:t>
            </a:r>
            <a:endParaRPr lang="nl-NL" sz="800" dirty="0">
              <a:solidFill>
                <a:schemeClr val="bg1"/>
              </a:solidFill>
            </a:endParaRPr>
          </a:p>
        </p:txBody>
      </p:sp>
      <p:pic>
        <p:nvPicPr>
          <p:cNvPr id="261" name="Picture 2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543" y="1575062"/>
            <a:ext cx="316210" cy="31621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344" y="1563918"/>
            <a:ext cx="316210" cy="316210"/>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204" y="1124338"/>
            <a:ext cx="316210" cy="316210"/>
          </a:xfrm>
          <a:prstGeom prst="rect">
            <a:avLst/>
          </a:prstGeom>
        </p:spPr>
      </p:pic>
      <p:cxnSp>
        <p:nvCxnSpPr>
          <p:cNvPr id="265" name="Straight Arrow Connector 264"/>
          <p:cNvCxnSpPr>
            <a:endCxn id="50" idx="1"/>
          </p:cNvCxnSpPr>
          <p:nvPr/>
        </p:nvCxnSpPr>
        <p:spPr>
          <a:xfrm>
            <a:off x="1660560" y="3689590"/>
            <a:ext cx="502098" cy="1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46739" y="2650608"/>
            <a:ext cx="739040" cy="248209"/>
          </a:xfrm>
          <a:prstGeom prst="rect">
            <a:avLst/>
          </a:prstGeom>
          <a:noFill/>
        </p:spPr>
        <p:txBody>
          <a:bodyPr wrap="square" rtlCol="0">
            <a:spAutoFit/>
          </a:bodyPr>
          <a:lstStyle/>
          <a:p>
            <a:r>
              <a:rPr lang="nl-NL" sz="1013" dirty="0" err="1" smtClean="0"/>
              <a:t>Logius</a:t>
            </a:r>
            <a:endParaRPr lang="nl-NL" sz="1013" dirty="0"/>
          </a:p>
        </p:txBody>
      </p:sp>
      <p:sp>
        <p:nvSpPr>
          <p:cNvPr id="38" name="TextBox 37"/>
          <p:cNvSpPr txBox="1"/>
          <p:nvPr/>
        </p:nvSpPr>
        <p:spPr>
          <a:xfrm>
            <a:off x="183728" y="959196"/>
            <a:ext cx="2271365" cy="248209"/>
          </a:xfrm>
          <a:prstGeom prst="rect">
            <a:avLst/>
          </a:prstGeom>
          <a:noFill/>
        </p:spPr>
        <p:txBody>
          <a:bodyPr wrap="square" rtlCol="0">
            <a:spAutoFit/>
          </a:bodyPr>
          <a:lstStyle/>
          <a:p>
            <a:r>
              <a:rPr lang="nl-NL" sz="1013" dirty="0"/>
              <a:t>Reporting Agent</a:t>
            </a:r>
          </a:p>
        </p:txBody>
      </p:sp>
      <p:sp>
        <p:nvSpPr>
          <p:cNvPr id="39" name="TextBox 38"/>
          <p:cNvSpPr txBox="1"/>
          <p:nvPr/>
        </p:nvSpPr>
        <p:spPr>
          <a:xfrm>
            <a:off x="2895999" y="1216018"/>
            <a:ext cx="565206" cy="265586"/>
          </a:xfrm>
          <a:prstGeom prst="rect">
            <a:avLst/>
          </a:prstGeom>
          <a:noFill/>
        </p:spPr>
        <p:txBody>
          <a:bodyPr wrap="square" rtlCol="0">
            <a:spAutoFit/>
          </a:bodyPr>
          <a:lstStyle/>
          <a:p>
            <a:r>
              <a:rPr lang="nl-NL" sz="563" dirty="0"/>
              <a:t>Publish on </a:t>
            </a:r>
            <a:r>
              <a:rPr lang="nl-NL" sz="563" dirty="0" smtClean="0"/>
              <a:t>website</a:t>
            </a:r>
            <a:endParaRPr lang="nl-NL" sz="563" dirty="0"/>
          </a:p>
        </p:txBody>
      </p:sp>
      <p:sp>
        <p:nvSpPr>
          <p:cNvPr id="23" name="AutoShape 17"/>
          <p:cNvSpPr>
            <a:spLocks noChangeAspect="1" noChangeArrowheads="1" noTextEdit="1"/>
          </p:cNvSpPr>
          <p:nvPr/>
        </p:nvSpPr>
        <p:spPr bwMode="auto">
          <a:xfrm>
            <a:off x="6153443" y="1111451"/>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31" name="Freeform 21"/>
          <p:cNvSpPr>
            <a:spLocks/>
          </p:cNvSpPr>
          <p:nvPr/>
        </p:nvSpPr>
        <p:spPr bwMode="auto">
          <a:xfrm>
            <a:off x="6721128"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58" name="Freeform 24"/>
          <p:cNvSpPr>
            <a:spLocks/>
          </p:cNvSpPr>
          <p:nvPr/>
        </p:nvSpPr>
        <p:spPr bwMode="auto">
          <a:xfrm>
            <a:off x="6177573"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64" name="Rectangle 26"/>
          <p:cNvSpPr>
            <a:spLocks noChangeArrowheads="1"/>
          </p:cNvSpPr>
          <p:nvPr/>
        </p:nvSpPr>
        <p:spPr bwMode="auto">
          <a:xfrm>
            <a:off x="6271552" y="1255517"/>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268" name="Rectangle 27"/>
          <p:cNvSpPr>
            <a:spLocks noChangeArrowheads="1"/>
          </p:cNvSpPr>
          <p:nvPr/>
        </p:nvSpPr>
        <p:spPr bwMode="auto">
          <a:xfrm>
            <a:off x="6519200" y="1255517"/>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273" name="Freeform 33"/>
          <p:cNvSpPr>
            <a:spLocks/>
          </p:cNvSpPr>
          <p:nvPr/>
        </p:nvSpPr>
        <p:spPr bwMode="auto">
          <a:xfrm>
            <a:off x="5073957" y="1733167"/>
            <a:ext cx="606195" cy="479230"/>
          </a:xfrm>
          <a:custGeom>
            <a:avLst/>
            <a:gdLst>
              <a:gd name="T0" fmla="*/ 0 w 20312"/>
              <a:gd name="T1" fmla="*/ 1390 h 8336"/>
              <a:gd name="T2" fmla="*/ 1390 w 20312"/>
              <a:gd name="T3" fmla="*/ 0 h 8336"/>
              <a:gd name="T4" fmla="*/ 18923 w 20312"/>
              <a:gd name="T5" fmla="*/ 0 h 8336"/>
              <a:gd name="T6" fmla="*/ 20312 w 20312"/>
              <a:gd name="T7" fmla="*/ 1390 h 8336"/>
              <a:gd name="T8" fmla="*/ 20312 w 20312"/>
              <a:gd name="T9" fmla="*/ 6947 h 8336"/>
              <a:gd name="T10" fmla="*/ 18923 w 20312"/>
              <a:gd name="T11" fmla="*/ 8336 h 8336"/>
              <a:gd name="T12" fmla="*/ 1390 w 20312"/>
              <a:gd name="T13" fmla="*/ 8336 h 8336"/>
              <a:gd name="T14" fmla="*/ 0 w 20312"/>
              <a:gd name="T15" fmla="*/ 6947 h 8336"/>
              <a:gd name="T16" fmla="*/ 0 w 20312"/>
              <a:gd name="T17" fmla="*/ 1390 h 8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12" h="8336">
                <a:moveTo>
                  <a:pt x="0" y="1390"/>
                </a:moveTo>
                <a:cubicBezTo>
                  <a:pt x="0" y="623"/>
                  <a:pt x="623" y="0"/>
                  <a:pt x="1390" y="0"/>
                </a:cubicBezTo>
                <a:lnTo>
                  <a:pt x="18923" y="0"/>
                </a:lnTo>
                <a:cubicBezTo>
                  <a:pt x="19690" y="0"/>
                  <a:pt x="20312" y="623"/>
                  <a:pt x="20312" y="1390"/>
                </a:cubicBezTo>
                <a:lnTo>
                  <a:pt x="20312" y="6947"/>
                </a:lnTo>
                <a:cubicBezTo>
                  <a:pt x="20312" y="7714"/>
                  <a:pt x="19690" y="8336"/>
                  <a:pt x="18923" y="8336"/>
                </a:cubicBezTo>
                <a:lnTo>
                  <a:pt x="1390" y="8336"/>
                </a:lnTo>
                <a:cubicBezTo>
                  <a:pt x="623" y="8336"/>
                  <a:pt x="0" y="7714"/>
                  <a:pt x="0" y="6947"/>
                </a:cubicBezTo>
                <a:lnTo>
                  <a:pt x="0" y="1390"/>
                </a:lnTo>
                <a:close/>
              </a:path>
            </a:pathLst>
          </a:custGeom>
          <a:solidFill>
            <a:srgbClr val="5B9BD5"/>
          </a:solidFill>
          <a:ln w="0">
            <a:solidFill>
              <a:srgbClr val="000000"/>
            </a:solidFill>
            <a:prstDash val="solid"/>
            <a:round/>
            <a:headEnd/>
            <a:tailEnd/>
          </a:ln>
          <a:extLst/>
        </p:spPr>
        <p:txBody>
          <a:bodyPr vert="horz" wrap="square" lIns="68580" tIns="34290" rIns="68580" bIns="34290" numCol="1" anchor="t" anchorCtr="0" compatLnSpc="1">
            <a:prstTxWarp prst="textNoShape">
              <a:avLst/>
            </a:prstTxWarp>
          </a:bodyPr>
          <a:lstStyle/>
          <a:p>
            <a:endParaRPr lang="nl-NL" sz="1350"/>
          </a:p>
        </p:txBody>
      </p:sp>
      <p:sp>
        <p:nvSpPr>
          <p:cNvPr id="47" name="Rectangle 55"/>
          <p:cNvSpPr>
            <a:spLocks noChangeArrowheads="1"/>
          </p:cNvSpPr>
          <p:nvPr/>
        </p:nvSpPr>
        <p:spPr bwMode="auto">
          <a:xfrm>
            <a:off x="5094587" y="1833136"/>
            <a:ext cx="581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nl-NL" altLang="nl-NL" sz="800" dirty="0">
                <a:solidFill>
                  <a:schemeClr val="bg1"/>
                </a:solidFill>
                <a:latin typeface="Calibri" panose="020F0502020204030204" pitchFamily="34" charset="0"/>
              </a:rPr>
              <a:t>Agreement &amp; </a:t>
            </a:r>
            <a:r>
              <a:rPr lang="nl-NL" altLang="nl-NL" sz="800" dirty="0" smtClean="0">
                <a:solidFill>
                  <a:schemeClr val="bg1"/>
                </a:solidFill>
                <a:latin typeface="Calibri" panose="020F0502020204030204" pitchFamily="34" charset="0"/>
              </a:rPr>
              <a:t/>
            </a:r>
            <a:br>
              <a:rPr lang="nl-NL" altLang="nl-NL" sz="800" dirty="0" smtClean="0">
                <a:solidFill>
                  <a:schemeClr val="bg1"/>
                </a:solidFill>
                <a:latin typeface="Calibri" panose="020F0502020204030204" pitchFamily="34" charset="0"/>
              </a:rPr>
            </a:br>
            <a:r>
              <a:rPr lang="nl-NL" altLang="nl-NL" sz="800" dirty="0" err="1" smtClean="0">
                <a:solidFill>
                  <a:schemeClr val="bg1"/>
                </a:solidFill>
                <a:latin typeface="Calibri" panose="020F0502020204030204" pitchFamily="34" charset="0"/>
              </a:rPr>
              <a:t>Obligations</a:t>
            </a:r>
            <a:endParaRPr lang="nl-NL" altLang="nl-NL" sz="1600" dirty="0">
              <a:solidFill>
                <a:schemeClr val="bg1"/>
              </a:solidFill>
            </a:endParaRPr>
          </a:p>
        </p:txBody>
      </p:sp>
      <p:cxnSp>
        <p:nvCxnSpPr>
          <p:cNvPr id="85" name="Straight Arrow Connector 84"/>
          <p:cNvCxnSpPr/>
          <p:nvPr/>
        </p:nvCxnSpPr>
        <p:spPr>
          <a:xfrm flipH="1">
            <a:off x="2704529" y="3006790"/>
            <a:ext cx="62678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953782" y="3407660"/>
            <a:ext cx="755064" cy="570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Technical</a:t>
            </a:r>
            <a:br>
              <a:rPr lang="nl-NL" sz="675" dirty="0" smtClean="0"/>
            </a:br>
            <a:r>
              <a:rPr lang="nl-NL" sz="675" dirty="0" err="1" smtClean="0"/>
              <a:t>Validations</a:t>
            </a:r>
            <a:endParaRPr lang="nl-NL" sz="675" dirty="0"/>
          </a:p>
        </p:txBody>
      </p:sp>
      <p:sp>
        <p:nvSpPr>
          <p:cNvPr id="103"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a:t>Managed data collection, validation, integration </a:t>
            </a:r>
            <a:r>
              <a:rPr lang="en-GB" sz="1800" i="1" dirty="0" smtClean="0"/>
              <a:t>and dissemination</a:t>
            </a:r>
            <a:endParaRPr lang="en-GB" sz="1800" i="1" dirty="0"/>
          </a:p>
        </p:txBody>
      </p:sp>
      <p:sp>
        <p:nvSpPr>
          <p:cNvPr id="104" name="TextBox 103"/>
          <p:cNvSpPr txBox="1"/>
          <p:nvPr/>
        </p:nvSpPr>
        <p:spPr>
          <a:xfrm>
            <a:off x="80770" y="456899"/>
            <a:ext cx="7706110" cy="261610"/>
          </a:xfrm>
          <a:prstGeom prst="rect">
            <a:avLst/>
          </a:prstGeom>
          <a:noFill/>
        </p:spPr>
        <p:txBody>
          <a:bodyPr wrap="square" rtlCol="0">
            <a:spAutoFit/>
          </a:bodyPr>
          <a:lstStyle/>
          <a:p>
            <a:r>
              <a:rPr lang="nl-NL" sz="1100" i="1" dirty="0" smtClean="0"/>
              <a:t>A production line in the DNB Data Factory for </a:t>
            </a:r>
            <a:r>
              <a:rPr lang="nl-NL" sz="1100" i="1" dirty="0" err="1" smtClean="0"/>
              <a:t>any</a:t>
            </a:r>
            <a:r>
              <a:rPr lang="nl-NL" sz="1100" i="1" dirty="0" smtClean="0"/>
              <a:t> data delivery</a:t>
            </a:r>
            <a:endParaRPr lang="nl-NL" sz="1100" i="1" dirty="0"/>
          </a:p>
        </p:txBody>
      </p:sp>
      <p:sp>
        <p:nvSpPr>
          <p:cNvPr id="101" name="Rectangle 100"/>
          <p:cNvSpPr/>
          <p:nvPr/>
        </p:nvSpPr>
        <p:spPr>
          <a:xfrm>
            <a:off x="2692591" y="2698182"/>
            <a:ext cx="1264572" cy="134102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6" name="TextBox 105"/>
          <p:cNvSpPr txBox="1"/>
          <p:nvPr/>
        </p:nvSpPr>
        <p:spPr>
          <a:xfrm>
            <a:off x="4615844" y="943941"/>
            <a:ext cx="739040" cy="248209"/>
          </a:xfrm>
          <a:prstGeom prst="rect">
            <a:avLst/>
          </a:prstGeom>
          <a:noFill/>
        </p:spPr>
        <p:txBody>
          <a:bodyPr wrap="square" rtlCol="0">
            <a:spAutoFit/>
          </a:bodyPr>
          <a:lstStyle/>
          <a:p>
            <a:r>
              <a:rPr lang="nl-NL" sz="1013" dirty="0"/>
              <a:t>DNB</a:t>
            </a:r>
          </a:p>
        </p:txBody>
      </p:sp>
      <p:grpSp>
        <p:nvGrpSpPr>
          <p:cNvPr id="36" name="Group 35"/>
          <p:cNvGrpSpPr/>
          <p:nvPr/>
        </p:nvGrpSpPr>
        <p:grpSpPr>
          <a:xfrm>
            <a:off x="6155983" y="1115023"/>
            <a:ext cx="1623644" cy="486966"/>
            <a:chOff x="5997743" y="1111793"/>
            <a:chExt cx="1623644" cy="486966"/>
          </a:xfrm>
        </p:grpSpPr>
        <p:sp>
          <p:nvSpPr>
            <p:cNvPr id="25"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30"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256"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57"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259"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69"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270"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4" name="Folded Corner 3"/>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124" name="AutoShape 17"/>
          <p:cNvSpPr>
            <a:spLocks noChangeAspect="1" noChangeArrowheads="1" noTextEdit="1"/>
          </p:cNvSpPr>
          <p:nvPr/>
        </p:nvSpPr>
        <p:spPr bwMode="auto">
          <a:xfrm>
            <a:off x="319728" y="1153159"/>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5" name="Freeform 21"/>
          <p:cNvSpPr>
            <a:spLocks/>
          </p:cNvSpPr>
          <p:nvPr/>
        </p:nvSpPr>
        <p:spPr bwMode="auto">
          <a:xfrm>
            <a:off x="887413"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6" name="Freeform 24"/>
          <p:cNvSpPr>
            <a:spLocks/>
          </p:cNvSpPr>
          <p:nvPr/>
        </p:nvSpPr>
        <p:spPr bwMode="auto">
          <a:xfrm>
            <a:off x="343858"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8" name="Rectangle 26"/>
          <p:cNvSpPr>
            <a:spLocks noChangeArrowheads="1"/>
          </p:cNvSpPr>
          <p:nvPr/>
        </p:nvSpPr>
        <p:spPr bwMode="auto">
          <a:xfrm>
            <a:off x="437837" y="1297225"/>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129" name="Rectangle 27"/>
          <p:cNvSpPr>
            <a:spLocks noChangeArrowheads="1"/>
          </p:cNvSpPr>
          <p:nvPr/>
        </p:nvSpPr>
        <p:spPr bwMode="auto">
          <a:xfrm>
            <a:off x="685485" y="1297225"/>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grpSp>
        <p:nvGrpSpPr>
          <p:cNvPr id="131" name="Group 130"/>
          <p:cNvGrpSpPr/>
          <p:nvPr/>
        </p:nvGrpSpPr>
        <p:grpSpPr>
          <a:xfrm>
            <a:off x="322268" y="1156731"/>
            <a:ext cx="1623644" cy="486966"/>
            <a:chOff x="5997743" y="1111793"/>
            <a:chExt cx="1623644" cy="486966"/>
          </a:xfrm>
        </p:grpSpPr>
        <p:sp>
          <p:nvSpPr>
            <p:cNvPr id="132"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3"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134"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5"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136"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7"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138"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143" name="Folded Corner 142"/>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grpSp>
        <p:nvGrpSpPr>
          <p:cNvPr id="184" name="Group 183"/>
          <p:cNvGrpSpPr/>
          <p:nvPr/>
        </p:nvGrpSpPr>
        <p:grpSpPr>
          <a:xfrm>
            <a:off x="2514297" y="4147175"/>
            <a:ext cx="980850" cy="968754"/>
            <a:chOff x="2906488" y="4054895"/>
            <a:chExt cx="940843" cy="1163491"/>
          </a:xfrm>
        </p:grpSpPr>
        <p:sp>
          <p:nvSpPr>
            <p:cNvPr id="66" name="Folded Corner 65"/>
            <p:cNvSpPr/>
            <p:nvPr/>
          </p:nvSpPr>
          <p:spPr>
            <a:xfrm>
              <a:off x="2906489" y="4054895"/>
              <a:ext cx="940841" cy="239699"/>
            </a:xfrm>
            <a:prstGeom prst="foldedCorner">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dirty="0" err="1" smtClean="0">
                  <a:solidFill>
                    <a:schemeClr val="tx1"/>
                  </a:solidFill>
                </a:rPr>
                <a:t>Logius</a:t>
              </a:r>
              <a:r>
                <a:rPr lang="nl-NL" sz="700" dirty="0" smtClean="0">
                  <a:solidFill>
                    <a:schemeClr val="tx1"/>
                  </a:solidFill>
                </a:rPr>
                <a:t> XML</a:t>
              </a:r>
              <a:endParaRPr lang="nl-NL" sz="700" dirty="0">
                <a:solidFill>
                  <a:schemeClr val="tx1"/>
                </a:solidFill>
              </a:endParaRPr>
            </a:p>
          </p:txBody>
        </p:sp>
        <p:sp>
          <p:nvSpPr>
            <p:cNvPr id="67" name="Folded Corner 66"/>
            <p:cNvSpPr/>
            <p:nvPr/>
          </p:nvSpPr>
          <p:spPr>
            <a:xfrm>
              <a:off x="2906488" y="4322998"/>
              <a:ext cx="940842" cy="895388"/>
            </a:xfrm>
            <a:prstGeom prst="foldedCorner">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700" dirty="0" smtClean="0">
                <a:solidFill>
                  <a:schemeClr val="tx1"/>
                </a:solidFill>
              </a:endParaRPr>
            </a:p>
            <a:p>
              <a:pPr algn="ctr"/>
              <a:endParaRPr lang="nl-NL" sz="700" dirty="0" smtClean="0">
                <a:solidFill>
                  <a:schemeClr val="tx1"/>
                </a:solidFill>
              </a:endParaRPr>
            </a:p>
            <a:p>
              <a:pPr algn="ctr"/>
              <a:endParaRPr lang="nl-NL" sz="700" dirty="0">
                <a:solidFill>
                  <a:schemeClr val="tx1"/>
                </a:solidFill>
              </a:endParaRPr>
            </a:p>
            <a:p>
              <a:pPr algn="ctr"/>
              <a:endParaRPr lang="nl-NL" sz="700" dirty="0" smtClean="0">
                <a:solidFill>
                  <a:schemeClr val="tx1"/>
                </a:solidFill>
              </a:endParaRPr>
            </a:p>
            <a:p>
              <a:pPr algn="ctr"/>
              <a:endParaRPr lang="nl-NL" sz="700" dirty="0" smtClean="0">
                <a:solidFill>
                  <a:schemeClr val="tx1"/>
                </a:solidFill>
              </a:endParaRPr>
            </a:p>
          </p:txBody>
        </p:sp>
        <p:sp>
          <p:nvSpPr>
            <p:cNvPr id="144" name="Folded Corner 143"/>
            <p:cNvSpPr/>
            <p:nvPr/>
          </p:nvSpPr>
          <p:spPr>
            <a:xfrm>
              <a:off x="2965080" y="4584015"/>
              <a:ext cx="770759" cy="263916"/>
            </a:xfrm>
            <a:prstGeom prst="foldedCorner">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50" dirty="0" smtClean="0">
                  <a:solidFill>
                    <a:schemeClr val="tx1"/>
                  </a:solidFill>
                </a:rPr>
                <a:t>DNB Metadata XML</a:t>
              </a:r>
              <a:endParaRPr lang="nl-NL" sz="650" dirty="0">
                <a:solidFill>
                  <a:schemeClr val="tx1"/>
                </a:solidFill>
              </a:endParaRPr>
            </a:p>
          </p:txBody>
        </p:sp>
        <p:sp>
          <p:nvSpPr>
            <p:cNvPr id="146" name="Folded Corner 145"/>
            <p:cNvSpPr/>
            <p:nvPr/>
          </p:nvSpPr>
          <p:spPr>
            <a:xfrm>
              <a:off x="2971584" y="4915986"/>
              <a:ext cx="764255" cy="234346"/>
            </a:xfrm>
            <a:prstGeom prst="foldedCorner">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50" dirty="0" err="1" smtClean="0">
                  <a:solidFill>
                    <a:schemeClr val="tx1"/>
                  </a:solidFill>
                </a:rPr>
                <a:t>CSV’s</a:t>
              </a:r>
              <a:endParaRPr lang="nl-NL" sz="650" dirty="0">
                <a:solidFill>
                  <a:schemeClr val="tx1"/>
                </a:solidFill>
              </a:endParaRPr>
            </a:p>
          </p:txBody>
        </p:sp>
        <p:sp>
          <p:nvSpPr>
            <p:cNvPr id="41" name="TextBox 40"/>
            <p:cNvSpPr txBox="1"/>
            <p:nvPr/>
          </p:nvSpPr>
          <p:spPr>
            <a:xfrm>
              <a:off x="3065274" y="4334380"/>
              <a:ext cx="782057" cy="231028"/>
            </a:xfrm>
            <a:prstGeom prst="rect">
              <a:avLst/>
            </a:prstGeom>
            <a:solidFill>
              <a:schemeClr val="bg1">
                <a:lumMod val="75000"/>
              </a:schemeClr>
            </a:solidFill>
          </p:spPr>
          <p:txBody>
            <a:bodyPr wrap="square" rtlCol="0">
              <a:spAutoFit/>
            </a:bodyPr>
            <a:lstStyle/>
            <a:p>
              <a:r>
                <a:rPr lang="nl-NL" sz="650" dirty="0" smtClean="0"/>
                <a:t>Container</a:t>
              </a:r>
              <a:endParaRPr lang="nl-NL" sz="650" dirty="0"/>
            </a:p>
          </p:txBody>
        </p:sp>
      </p:grpSp>
      <p:sp>
        <p:nvSpPr>
          <p:cNvPr id="50" name="Folded Corner 49"/>
          <p:cNvSpPr/>
          <p:nvPr/>
        </p:nvSpPr>
        <p:spPr>
          <a:xfrm>
            <a:off x="2162658" y="3404775"/>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50" name="Straight Arrow Connector 149"/>
          <p:cNvCxnSpPr>
            <a:stCxn id="50" idx="3"/>
            <a:endCxn id="86" idx="1"/>
          </p:cNvCxnSpPr>
          <p:nvPr/>
        </p:nvCxnSpPr>
        <p:spPr>
          <a:xfrm>
            <a:off x="2583184" y="3691418"/>
            <a:ext cx="370598" cy="1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Folded Corner 153"/>
          <p:cNvSpPr/>
          <p:nvPr/>
        </p:nvSpPr>
        <p:spPr>
          <a:xfrm>
            <a:off x="2042161" y="2893937"/>
            <a:ext cx="611567" cy="2414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a:t>Validation</a:t>
            </a:r>
            <a:r>
              <a:rPr lang="nl-NL" sz="675" dirty="0"/>
              <a:t> </a:t>
            </a:r>
            <a:r>
              <a:rPr lang="nl-NL" sz="675" dirty="0" err="1"/>
              <a:t>result</a:t>
            </a:r>
            <a:endParaRPr lang="nl-NL" sz="675" dirty="0"/>
          </a:p>
        </p:txBody>
      </p:sp>
      <p:cxnSp>
        <p:nvCxnSpPr>
          <p:cNvPr id="62" name="Straight Connector 61"/>
          <p:cNvCxnSpPr>
            <a:endCxn id="86" idx="0"/>
          </p:cNvCxnSpPr>
          <p:nvPr/>
        </p:nvCxnSpPr>
        <p:spPr>
          <a:xfrm>
            <a:off x="3331314" y="3014673"/>
            <a:ext cx="0" cy="392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660560" y="3006992"/>
            <a:ext cx="381074" cy="1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25040" y="4086776"/>
            <a:ext cx="144209" cy="43004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697108" y="1962820"/>
            <a:ext cx="1869993" cy="996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761312" y="1983510"/>
            <a:ext cx="3312083" cy="1060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38857" y="2412439"/>
            <a:ext cx="1842930" cy="276999"/>
          </a:xfrm>
          <a:prstGeom prst="rect">
            <a:avLst/>
          </a:prstGeom>
          <a:noFill/>
        </p:spPr>
        <p:txBody>
          <a:bodyPr wrap="square" rtlCol="0">
            <a:spAutoFit/>
          </a:bodyPr>
          <a:lstStyle/>
          <a:p>
            <a:r>
              <a:rPr lang="en-US" sz="600" b="1" dirty="0">
                <a:solidFill>
                  <a:srgbClr val="FF0000"/>
                </a:solidFill>
              </a:rPr>
              <a:t>Status </a:t>
            </a:r>
            <a:r>
              <a:rPr lang="en-US" sz="600" b="1" dirty="0" smtClean="0">
                <a:solidFill>
                  <a:srgbClr val="FF0000"/>
                </a:solidFill>
              </a:rPr>
              <a:t>Obligation </a:t>
            </a:r>
            <a:r>
              <a:rPr lang="en-US" sz="600" b="1" dirty="0">
                <a:solidFill>
                  <a:srgbClr val="FF0000"/>
                </a:solidFill>
              </a:rPr>
              <a:t>=</a:t>
            </a:r>
            <a:r>
              <a:rPr lang="en-US" sz="600" b="1" dirty="0" smtClean="0">
                <a:solidFill>
                  <a:srgbClr val="FF0000"/>
                </a:solidFill>
              </a:rPr>
              <a:t>Open</a:t>
            </a:r>
            <a:br>
              <a:rPr lang="en-US" sz="600" b="1" dirty="0" smtClean="0">
                <a:solidFill>
                  <a:srgbClr val="FF0000"/>
                </a:solidFill>
              </a:rPr>
            </a:br>
            <a:endParaRPr lang="en-US" sz="600" b="1" dirty="0">
              <a:solidFill>
                <a:srgbClr val="FF0000"/>
              </a:solidFill>
            </a:endParaRPr>
          </a:p>
        </p:txBody>
      </p:sp>
      <p:sp>
        <p:nvSpPr>
          <p:cNvPr id="94" name="TextBox 93"/>
          <p:cNvSpPr txBox="1"/>
          <p:nvPr/>
        </p:nvSpPr>
        <p:spPr>
          <a:xfrm>
            <a:off x="7768009" y="2418947"/>
            <a:ext cx="1284767" cy="184666"/>
          </a:xfrm>
          <a:prstGeom prst="rect">
            <a:avLst/>
          </a:prstGeom>
          <a:noFill/>
        </p:spPr>
        <p:txBody>
          <a:bodyPr wrap="square" rtlCol="0">
            <a:spAutoFit/>
          </a:bodyPr>
          <a:lstStyle/>
          <a:p>
            <a:r>
              <a:rPr lang="en-US" sz="600" b="1" dirty="0">
                <a:solidFill>
                  <a:srgbClr val="FF0000"/>
                </a:solidFill>
              </a:rPr>
              <a:t>Status </a:t>
            </a:r>
            <a:r>
              <a:rPr lang="en-US" sz="600" b="1" dirty="0" smtClean="0">
                <a:solidFill>
                  <a:srgbClr val="FF0000"/>
                </a:solidFill>
              </a:rPr>
              <a:t>Obligation </a:t>
            </a:r>
            <a:r>
              <a:rPr lang="en-US" sz="600" b="1" dirty="0">
                <a:solidFill>
                  <a:srgbClr val="FF0000"/>
                </a:solidFill>
              </a:rPr>
              <a:t>=Open</a:t>
            </a:r>
          </a:p>
        </p:txBody>
      </p:sp>
      <p:sp>
        <p:nvSpPr>
          <p:cNvPr id="9" name="Slide Number Placeholder 8"/>
          <p:cNvSpPr>
            <a:spLocks noGrp="1"/>
          </p:cNvSpPr>
          <p:nvPr>
            <p:ph type="sldNum" sz="quarter" idx="12"/>
          </p:nvPr>
        </p:nvSpPr>
        <p:spPr/>
        <p:txBody>
          <a:bodyPr/>
          <a:lstStyle/>
          <a:p>
            <a:r>
              <a:rPr lang="nl-NL" smtClean="0"/>
              <a:t>Page </a:t>
            </a:r>
            <a:fld id="{73EE6724-4521-4EF8-974D-BA1C7F9CD007}" type="slidenum">
              <a:rPr lang="nl-NL" smtClean="0"/>
              <a:pPr/>
              <a:t>30</a:t>
            </a:fld>
            <a:endParaRPr lang="nl-NL" dirty="0"/>
          </a:p>
        </p:txBody>
      </p:sp>
      <p:sp>
        <p:nvSpPr>
          <p:cNvPr id="70" name="Footer Placeholder 2"/>
          <p:cNvSpPr txBox="1">
            <a:spLocks/>
          </p:cNvSpPr>
          <p:nvPr/>
        </p:nvSpPr>
        <p:spPr>
          <a:xfrm>
            <a:off x="2849576" y="4838701"/>
            <a:ext cx="4273440" cy="186108"/>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1698384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94" y="983357"/>
            <a:ext cx="1783128" cy="305584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4" name="Rectangle 23"/>
          <p:cNvSpPr/>
          <p:nvPr/>
        </p:nvSpPr>
        <p:spPr>
          <a:xfrm>
            <a:off x="4687412" y="983356"/>
            <a:ext cx="4268640" cy="29613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6" name="Rounded Rectangle 25"/>
          <p:cNvSpPr/>
          <p:nvPr/>
        </p:nvSpPr>
        <p:spPr>
          <a:xfrm>
            <a:off x="702260" y="1830602"/>
            <a:ext cx="1059052" cy="616799"/>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smtClean="0">
                <a:solidFill>
                  <a:schemeClr val="bg1"/>
                </a:solidFill>
              </a:rPr>
              <a:t>DNB</a:t>
            </a:r>
            <a:br>
              <a:rPr lang="nl-NL" sz="800" dirty="0" smtClean="0">
                <a:solidFill>
                  <a:schemeClr val="bg1"/>
                </a:solidFill>
              </a:rPr>
            </a:br>
            <a:r>
              <a:rPr lang="nl-NL" sz="800" dirty="0" smtClean="0">
                <a:solidFill>
                  <a:schemeClr val="bg1"/>
                </a:solidFill>
              </a:rPr>
              <a:t>Reporting</a:t>
            </a:r>
            <a:br>
              <a:rPr lang="nl-NL" sz="800" dirty="0" smtClean="0">
                <a:solidFill>
                  <a:schemeClr val="bg1"/>
                </a:solidFill>
              </a:rPr>
            </a:br>
            <a:r>
              <a:rPr lang="nl-NL" sz="800" dirty="0" smtClean="0">
                <a:solidFill>
                  <a:schemeClr val="bg1"/>
                </a:solidFill>
              </a:rPr>
              <a:t>Portal</a:t>
            </a:r>
            <a:endParaRPr lang="nl-NL" sz="800" dirty="0">
              <a:solidFill>
                <a:schemeClr val="bg1"/>
              </a:solidFill>
            </a:endParaRPr>
          </a:p>
        </p:txBody>
      </p:sp>
      <p:cxnSp>
        <p:nvCxnSpPr>
          <p:cNvPr id="151" name="Straight Arrow Connector 150"/>
          <p:cNvCxnSpPr/>
          <p:nvPr/>
        </p:nvCxnSpPr>
        <p:spPr>
          <a:xfrm flipH="1">
            <a:off x="1978803" y="1471844"/>
            <a:ext cx="4167021" cy="494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96" y="1809704"/>
            <a:ext cx="316210" cy="316210"/>
          </a:xfrm>
          <a:prstGeom prst="rect">
            <a:avLst/>
          </a:prstGeom>
        </p:spPr>
      </p:pic>
      <p:pic>
        <p:nvPicPr>
          <p:cNvPr id="204" name="Picture 2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7" y="3443193"/>
            <a:ext cx="672797" cy="458848"/>
          </a:xfrm>
          <a:prstGeom prst="rect">
            <a:avLst/>
          </a:prstGeom>
        </p:spPr>
      </p:pic>
      <p:sp>
        <p:nvSpPr>
          <p:cNvPr id="260" name="Rounded Rectangle 259"/>
          <p:cNvSpPr/>
          <p:nvPr/>
        </p:nvSpPr>
        <p:spPr>
          <a:xfrm>
            <a:off x="7567100" y="1827084"/>
            <a:ext cx="1059052" cy="626342"/>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a:solidFill>
                  <a:schemeClr val="bg1"/>
                </a:solidFill>
              </a:rPr>
              <a:t>DNB </a:t>
            </a:r>
            <a:br>
              <a:rPr lang="nl-NL" sz="800" dirty="0">
                <a:solidFill>
                  <a:schemeClr val="bg1"/>
                </a:solidFill>
              </a:rPr>
            </a:br>
            <a:r>
              <a:rPr lang="nl-NL" sz="800" dirty="0" err="1">
                <a:solidFill>
                  <a:schemeClr val="bg1"/>
                </a:solidFill>
              </a:rPr>
              <a:t>Process</a:t>
            </a:r>
            <a:r>
              <a:rPr lang="nl-NL" sz="800" dirty="0">
                <a:solidFill>
                  <a:schemeClr val="bg1"/>
                </a:solidFill>
              </a:rPr>
              <a:t> </a:t>
            </a:r>
            <a:r>
              <a:rPr lang="nl-NL" sz="800" dirty="0" smtClean="0">
                <a:solidFill>
                  <a:schemeClr val="bg1"/>
                </a:solidFill>
              </a:rPr>
              <a:t/>
            </a:r>
            <a:br>
              <a:rPr lang="nl-NL" sz="800" dirty="0" smtClean="0">
                <a:solidFill>
                  <a:schemeClr val="bg1"/>
                </a:solidFill>
              </a:rPr>
            </a:br>
            <a:r>
              <a:rPr lang="nl-NL" sz="800" dirty="0" smtClean="0">
                <a:solidFill>
                  <a:schemeClr val="bg1"/>
                </a:solidFill>
              </a:rPr>
              <a:t>Monitor</a:t>
            </a:r>
            <a:endParaRPr lang="nl-NL" sz="800" dirty="0">
              <a:solidFill>
                <a:schemeClr val="bg1"/>
              </a:solidFill>
            </a:endParaRPr>
          </a:p>
        </p:txBody>
      </p:sp>
      <p:pic>
        <p:nvPicPr>
          <p:cNvPr id="261" name="Picture 2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543" y="1575062"/>
            <a:ext cx="316210" cy="31621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344" y="1563918"/>
            <a:ext cx="316210" cy="316210"/>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204" y="1124338"/>
            <a:ext cx="316210" cy="316210"/>
          </a:xfrm>
          <a:prstGeom prst="rect">
            <a:avLst/>
          </a:prstGeom>
        </p:spPr>
      </p:pic>
      <p:cxnSp>
        <p:nvCxnSpPr>
          <p:cNvPr id="265" name="Straight Arrow Connector 264"/>
          <p:cNvCxnSpPr>
            <a:endCxn id="50" idx="1"/>
          </p:cNvCxnSpPr>
          <p:nvPr/>
        </p:nvCxnSpPr>
        <p:spPr>
          <a:xfrm>
            <a:off x="1660560" y="3689590"/>
            <a:ext cx="502098" cy="1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46739" y="2650608"/>
            <a:ext cx="739040" cy="248209"/>
          </a:xfrm>
          <a:prstGeom prst="rect">
            <a:avLst/>
          </a:prstGeom>
          <a:noFill/>
        </p:spPr>
        <p:txBody>
          <a:bodyPr wrap="square" rtlCol="0">
            <a:spAutoFit/>
          </a:bodyPr>
          <a:lstStyle/>
          <a:p>
            <a:r>
              <a:rPr lang="nl-NL" sz="1013" dirty="0" err="1" smtClean="0"/>
              <a:t>Logius</a:t>
            </a:r>
            <a:endParaRPr lang="nl-NL" sz="1013" dirty="0"/>
          </a:p>
        </p:txBody>
      </p:sp>
      <p:sp>
        <p:nvSpPr>
          <p:cNvPr id="38" name="TextBox 37"/>
          <p:cNvSpPr txBox="1"/>
          <p:nvPr/>
        </p:nvSpPr>
        <p:spPr>
          <a:xfrm>
            <a:off x="183728" y="959196"/>
            <a:ext cx="2271365" cy="248209"/>
          </a:xfrm>
          <a:prstGeom prst="rect">
            <a:avLst/>
          </a:prstGeom>
          <a:noFill/>
        </p:spPr>
        <p:txBody>
          <a:bodyPr wrap="square" rtlCol="0">
            <a:spAutoFit/>
          </a:bodyPr>
          <a:lstStyle/>
          <a:p>
            <a:r>
              <a:rPr lang="nl-NL" sz="1013" dirty="0"/>
              <a:t>Reporting Agent</a:t>
            </a:r>
          </a:p>
        </p:txBody>
      </p:sp>
      <p:sp>
        <p:nvSpPr>
          <p:cNvPr id="39" name="TextBox 38"/>
          <p:cNvSpPr txBox="1"/>
          <p:nvPr/>
        </p:nvSpPr>
        <p:spPr>
          <a:xfrm>
            <a:off x="2895999" y="1216018"/>
            <a:ext cx="565206" cy="265586"/>
          </a:xfrm>
          <a:prstGeom prst="rect">
            <a:avLst/>
          </a:prstGeom>
          <a:noFill/>
        </p:spPr>
        <p:txBody>
          <a:bodyPr wrap="square" rtlCol="0">
            <a:spAutoFit/>
          </a:bodyPr>
          <a:lstStyle/>
          <a:p>
            <a:r>
              <a:rPr lang="nl-NL" sz="563" dirty="0"/>
              <a:t>Publish on </a:t>
            </a:r>
            <a:r>
              <a:rPr lang="nl-NL" sz="563" dirty="0" smtClean="0"/>
              <a:t>website</a:t>
            </a:r>
            <a:endParaRPr lang="nl-NL" sz="563" dirty="0"/>
          </a:p>
        </p:txBody>
      </p:sp>
      <p:sp>
        <p:nvSpPr>
          <p:cNvPr id="23" name="AutoShape 17"/>
          <p:cNvSpPr>
            <a:spLocks noChangeAspect="1" noChangeArrowheads="1" noTextEdit="1"/>
          </p:cNvSpPr>
          <p:nvPr/>
        </p:nvSpPr>
        <p:spPr bwMode="auto">
          <a:xfrm>
            <a:off x="6153443" y="1111451"/>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31" name="Freeform 21"/>
          <p:cNvSpPr>
            <a:spLocks/>
          </p:cNvSpPr>
          <p:nvPr/>
        </p:nvSpPr>
        <p:spPr bwMode="auto">
          <a:xfrm>
            <a:off x="6721128"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58" name="Freeform 24"/>
          <p:cNvSpPr>
            <a:spLocks/>
          </p:cNvSpPr>
          <p:nvPr/>
        </p:nvSpPr>
        <p:spPr bwMode="auto">
          <a:xfrm>
            <a:off x="6177573"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64" name="Rectangle 26"/>
          <p:cNvSpPr>
            <a:spLocks noChangeArrowheads="1"/>
          </p:cNvSpPr>
          <p:nvPr/>
        </p:nvSpPr>
        <p:spPr bwMode="auto">
          <a:xfrm>
            <a:off x="6271552" y="1255517"/>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268" name="Rectangle 27"/>
          <p:cNvSpPr>
            <a:spLocks noChangeArrowheads="1"/>
          </p:cNvSpPr>
          <p:nvPr/>
        </p:nvSpPr>
        <p:spPr bwMode="auto">
          <a:xfrm>
            <a:off x="6519200" y="1255517"/>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273" name="Freeform 33"/>
          <p:cNvSpPr>
            <a:spLocks/>
          </p:cNvSpPr>
          <p:nvPr/>
        </p:nvSpPr>
        <p:spPr bwMode="auto">
          <a:xfrm>
            <a:off x="5073957" y="1733167"/>
            <a:ext cx="606195" cy="479230"/>
          </a:xfrm>
          <a:custGeom>
            <a:avLst/>
            <a:gdLst>
              <a:gd name="T0" fmla="*/ 0 w 20312"/>
              <a:gd name="T1" fmla="*/ 1390 h 8336"/>
              <a:gd name="T2" fmla="*/ 1390 w 20312"/>
              <a:gd name="T3" fmla="*/ 0 h 8336"/>
              <a:gd name="T4" fmla="*/ 18923 w 20312"/>
              <a:gd name="T5" fmla="*/ 0 h 8336"/>
              <a:gd name="T6" fmla="*/ 20312 w 20312"/>
              <a:gd name="T7" fmla="*/ 1390 h 8336"/>
              <a:gd name="T8" fmla="*/ 20312 w 20312"/>
              <a:gd name="T9" fmla="*/ 6947 h 8336"/>
              <a:gd name="T10" fmla="*/ 18923 w 20312"/>
              <a:gd name="T11" fmla="*/ 8336 h 8336"/>
              <a:gd name="T12" fmla="*/ 1390 w 20312"/>
              <a:gd name="T13" fmla="*/ 8336 h 8336"/>
              <a:gd name="T14" fmla="*/ 0 w 20312"/>
              <a:gd name="T15" fmla="*/ 6947 h 8336"/>
              <a:gd name="T16" fmla="*/ 0 w 20312"/>
              <a:gd name="T17" fmla="*/ 1390 h 8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12" h="8336">
                <a:moveTo>
                  <a:pt x="0" y="1390"/>
                </a:moveTo>
                <a:cubicBezTo>
                  <a:pt x="0" y="623"/>
                  <a:pt x="623" y="0"/>
                  <a:pt x="1390" y="0"/>
                </a:cubicBezTo>
                <a:lnTo>
                  <a:pt x="18923" y="0"/>
                </a:lnTo>
                <a:cubicBezTo>
                  <a:pt x="19690" y="0"/>
                  <a:pt x="20312" y="623"/>
                  <a:pt x="20312" y="1390"/>
                </a:cubicBezTo>
                <a:lnTo>
                  <a:pt x="20312" y="6947"/>
                </a:lnTo>
                <a:cubicBezTo>
                  <a:pt x="20312" y="7714"/>
                  <a:pt x="19690" y="8336"/>
                  <a:pt x="18923" y="8336"/>
                </a:cubicBezTo>
                <a:lnTo>
                  <a:pt x="1390" y="8336"/>
                </a:lnTo>
                <a:cubicBezTo>
                  <a:pt x="623" y="8336"/>
                  <a:pt x="0" y="7714"/>
                  <a:pt x="0" y="6947"/>
                </a:cubicBezTo>
                <a:lnTo>
                  <a:pt x="0" y="1390"/>
                </a:lnTo>
                <a:close/>
              </a:path>
            </a:pathLst>
          </a:custGeom>
          <a:solidFill>
            <a:srgbClr val="5B9BD5"/>
          </a:solidFill>
          <a:ln w="0">
            <a:solidFill>
              <a:srgbClr val="000000"/>
            </a:solidFill>
            <a:prstDash val="solid"/>
            <a:round/>
            <a:headEnd/>
            <a:tailEnd/>
          </a:ln>
          <a:extLst/>
        </p:spPr>
        <p:txBody>
          <a:bodyPr vert="horz" wrap="square" lIns="68580" tIns="34290" rIns="68580" bIns="34290" numCol="1" anchor="t" anchorCtr="0" compatLnSpc="1">
            <a:prstTxWarp prst="textNoShape">
              <a:avLst/>
            </a:prstTxWarp>
          </a:bodyPr>
          <a:lstStyle/>
          <a:p>
            <a:endParaRPr lang="nl-NL" sz="1350"/>
          </a:p>
        </p:txBody>
      </p:sp>
      <p:sp>
        <p:nvSpPr>
          <p:cNvPr id="47" name="Rectangle 55"/>
          <p:cNvSpPr>
            <a:spLocks noChangeArrowheads="1"/>
          </p:cNvSpPr>
          <p:nvPr/>
        </p:nvSpPr>
        <p:spPr bwMode="auto">
          <a:xfrm>
            <a:off x="5094587" y="1833136"/>
            <a:ext cx="581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nl-NL" altLang="nl-NL" sz="800" dirty="0">
                <a:solidFill>
                  <a:schemeClr val="bg1"/>
                </a:solidFill>
                <a:latin typeface="Calibri" panose="020F0502020204030204" pitchFamily="34" charset="0"/>
              </a:rPr>
              <a:t>Agreement &amp; </a:t>
            </a:r>
            <a:r>
              <a:rPr lang="nl-NL" altLang="nl-NL" sz="800" dirty="0" smtClean="0">
                <a:solidFill>
                  <a:schemeClr val="bg1"/>
                </a:solidFill>
                <a:latin typeface="Calibri" panose="020F0502020204030204" pitchFamily="34" charset="0"/>
              </a:rPr>
              <a:t/>
            </a:r>
            <a:br>
              <a:rPr lang="nl-NL" altLang="nl-NL" sz="800" dirty="0" smtClean="0">
                <a:solidFill>
                  <a:schemeClr val="bg1"/>
                </a:solidFill>
                <a:latin typeface="Calibri" panose="020F0502020204030204" pitchFamily="34" charset="0"/>
              </a:rPr>
            </a:br>
            <a:r>
              <a:rPr lang="nl-NL" altLang="nl-NL" sz="800" dirty="0" err="1" smtClean="0">
                <a:solidFill>
                  <a:schemeClr val="bg1"/>
                </a:solidFill>
                <a:latin typeface="Calibri" panose="020F0502020204030204" pitchFamily="34" charset="0"/>
              </a:rPr>
              <a:t>Obligations</a:t>
            </a:r>
            <a:endParaRPr lang="nl-NL" altLang="nl-NL" sz="1600" dirty="0">
              <a:solidFill>
                <a:schemeClr val="bg1"/>
              </a:solidFill>
            </a:endParaRPr>
          </a:p>
        </p:txBody>
      </p:sp>
      <p:sp>
        <p:nvSpPr>
          <p:cNvPr id="89" name="TextBox 88"/>
          <p:cNvSpPr txBox="1"/>
          <p:nvPr/>
        </p:nvSpPr>
        <p:spPr>
          <a:xfrm>
            <a:off x="238857" y="2412439"/>
            <a:ext cx="1842930" cy="276999"/>
          </a:xfrm>
          <a:prstGeom prst="rect">
            <a:avLst/>
          </a:prstGeom>
          <a:noFill/>
        </p:spPr>
        <p:txBody>
          <a:bodyPr wrap="square" rtlCol="0">
            <a:spAutoFit/>
          </a:bodyPr>
          <a:lstStyle/>
          <a:p>
            <a:r>
              <a:rPr lang="en-US" sz="600" b="1" dirty="0">
                <a:solidFill>
                  <a:srgbClr val="FF0000"/>
                </a:solidFill>
              </a:rPr>
              <a:t>Status </a:t>
            </a:r>
            <a:r>
              <a:rPr lang="en-US" sz="600" b="1" dirty="0" smtClean="0">
                <a:solidFill>
                  <a:srgbClr val="FF0000"/>
                </a:solidFill>
              </a:rPr>
              <a:t>Obligation </a:t>
            </a:r>
            <a:r>
              <a:rPr lang="en-US" sz="600" b="1" dirty="0">
                <a:solidFill>
                  <a:srgbClr val="FF0000"/>
                </a:solidFill>
              </a:rPr>
              <a:t>=</a:t>
            </a:r>
            <a:r>
              <a:rPr lang="en-US" sz="600" b="1" dirty="0" smtClean="0">
                <a:solidFill>
                  <a:srgbClr val="FF0000"/>
                </a:solidFill>
              </a:rPr>
              <a:t>Open</a:t>
            </a:r>
            <a:br>
              <a:rPr lang="en-US" sz="600" b="1" dirty="0" smtClean="0">
                <a:solidFill>
                  <a:srgbClr val="FF0000"/>
                </a:solidFill>
              </a:rPr>
            </a:br>
            <a:endParaRPr lang="en-US" sz="600" b="1" dirty="0">
              <a:solidFill>
                <a:srgbClr val="FF0000"/>
              </a:solidFill>
            </a:endParaRPr>
          </a:p>
        </p:txBody>
      </p:sp>
      <p:sp>
        <p:nvSpPr>
          <p:cNvPr id="90" name="TextBox 89"/>
          <p:cNvSpPr txBox="1"/>
          <p:nvPr/>
        </p:nvSpPr>
        <p:spPr>
          <a:xfrm>
            <a:off x="7768009" y="2418947"/>
            <a:ext cx="1284767" cy="184666"/>
          </a:xfrm>
          <a:prstGeom prst="rect">
            <a:avLst/>
          </a:prstGeom>
          <a:noFill/>
        </p:spPr>
        <p:txBody>
          <a:bodyPr wrap="square" rtlCol="0">
            <a:spAutoFit/>
          </a:bodyPr>
          <a:lstStyle/>
          <a:p>
            <a:r>
              <a:rPr lang="en-US" sz="600" b="1" dirty="0">
                <a:solidFill>
                  <a:srgbClr val="FF0000"/>
                </a:solidFill>
              </a:rPr>
              <a:t>Status </a:t>
            </a:r>
            <a:r>
              <a:rPr lang="en-US" sz="600" b="1" dirty="0" smtClean="0">
                <a:solidFill>
                  <a:srgbClr val="FF0000"/>
                </a:solidFill>
              </a:rPr>
              <a:t>Obligation </a:t>
            </a:r>
            <a:r>
              <a:rPr lang="en-US" sz="600" b="1" dirty="0">
                <a:solidFill>
                  <a:srgbClr val="FF0000"/>
                </a:solidFill>
              </a:rPr>
              <a:t>=Open</a:t>
            </a:r>
          </a:p>
        </p:txBody>
      </p:sp>
      <p:cxnSp>
        <p:nvCxnSpPr>
          <p:cNvPr id="85" name="Straight Arrow Connector 84"/>
          <p:cNvCxnSpPr/>
          <p:nvPr/>
        </p:nvCxnSpPr>
        <p:spPr>
          <a:xfrm flipH="1">
            <a:off x="2704529" y="3006790"/>
            <a:ext cx="62678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953782" y="3407660"/>
            <a:ext cx="755064" cy="570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Technical</a:t>
            </a:r>
            <a:br>
              <a:rPr lang="nl-NL" sz="675" dirty="0" smtClean="0"/>
            </a:br>
            <a:r>
              <a:rPr lang="nl-NL" sz="675" dirty="0" err="1" smtClean="0"/>
              <a:t>Validations</a:t>
            </a:r>
            <a:endParaRPr lang="nl-NL" sz="675" dirty="0"/>
          </a:p>
        </p:txBody>
      </p:sp>
      <p:sp>
        <p:nvSpPr>
          <p:cNvPr id="103"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a:t>Managed data collection, validation, integration </a:t>
            </a:r>
            <a:r>
              <a:rPr lang="en-GB" sz="1800" i="1" dirty="0" smtClean="0"/>
              <a:t>and dissemination</a:t>
            </a:r>
            <a:endParaRPr lang="en-GB" sz="1800" i="1" dirty="0"/>
          </a:p>
        </p:txBody>
      </p:sp>
      <p:sp>
        <p:nvSpPr>
          <p:cNvPr id="104" name="TextBox 103"/>
          <p:cNvSpPr txBox="1"/>
          <p:nvPr/>
        </p:nvSpPr>
        <p:spPr>
          <a:xfrm>
            <a:off x="80770" y="456899"/>
            <a:ext cx="7706110" cy="261610"/>
          </a:xfrm>
          <a:prstGeom prst="rect">
            <a:avLst/>
          </a:prstGeom>
          <a:noFill/>
        </p:spPr>
        <p:txBody>
          <a:bodyPr wrap="square" rtlCol="0">
            <a:spAutoFit/>
          </a:bodyPr>
          <a:lstStyle/>
          <a:p>
            <a:r>
              <a:rPr lang="nl-NL" sz="1100" i="1" dirty="0" smtClean="0"/>
              <a:t>A production line in the DNB Data Factory for </a:t>
            </a:r>
            <a:r>
              <a:rPr lang="nl-NL" sz="1100" i="1" dirty="0" err="1" smtClean="0"/>
              <a:t>any</a:t>
            </a:r>
            <a:r>
              <a:rPr lang="nl-NL" sz="1100" i="1" dirty="0" smtClean="0"/>
              <a:t> data delivery</a:t>
            </a:r>
            <a:endParaRPr lang="nl-NL" sz="1100" i="1" dirty="0"/>
          </a:p>
        </p:txBody>
      </p:sp>
      <p:sp>
        <p:nvSpPr>
          <p:cNvPr id="101" name="Rectangle 100"/>
          <p:cNvSpPr/>
          <p:nvPr/>
        </p:nvSpPr>
        <p:spPr>
          <a:xfrm>
            <a:off x="2692591" y="2698182"/>
            <a:ext cx="1264572" cy="134102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6" name="TextBox 105"/>
          <p:cNvSpPr txBox="1"/>
          <p:nvPr/>
        </p:nvSpPr>
        <p:spPr>
          <a:xfrm>
            <a:off x="4615844" y="943941"/>
            <a:ext cx="739040" cy="248209"/>
          </a:xfrm>
          <a:prstGeom prst="rect">
            <a:avLst/>
          </a:prstGeom>
          <a:noFill/>
        </p:spPr>
        <p:txBody>
          <a:bodyPr wrap="square" rtlCol="0">
            <a:spAutoFit/>
          </a:bodyPr>
          <a:lstStyle/>
          <a:p>
            <a:r>
              <a:rPr lang="nl-NL" sz="1013" dirty="0"/>
              <a:t>DNB</a:t>
            </a:r>
          </a:p>
        </p:txBody>
      </p:sp>
      <p:grpSp>
        <p:nvGrpSpPr>
          <p:cNvPr id="36" name="Group 35"/>
          <p:cNvGrpSpPr/>
          <p:nvPr/>
        </p:nvGrpSpPr>
        <p:grpSpPr>
          <a:xfrm>
            <a:off x="6155983" y="1115023"/>
            <a:ext cx="1623644" cy="486966"/>
            <a:chOff x="5997743" y="1111793"/>
            <a:chExt cx="1623644" cy="486966"/>
          </a:xfrm>
        </p:grpSpPr>
        <p:sp>
          <p:nvSpPr>
            <p:cNvPr id="25"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30"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256"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57"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259"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69"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270"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4" name="Folded Corner 3"/>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124" name="AutoShape 17"/>
          <p:cNvSpPr>
            <a:spLocks noChangeAspect="1" noChangeArrowheads="1" noTextEdit="1"/>
          </p:cNvSpPr>
          <p:nvPr/>
        </p:nvSpPr>
        <p:spPr bwMode="auto">
          <a:xfrm>
            <a:off x="319728" y="1153159"/>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5" name="Freeform 21"/>
          <p:cNvSpPr>
            <a:spLocks/>
          </p:cNvSpPr>
          <p:nvPr/>
        </p:nvSpPr>
        <p:spPr bwMode="auto">
          <a:xfrm>
            <a:off x="887413"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6" name="Freeform 24"/>
          <p:cNvSpPr>
            <a:spLocks/>
          </p:cNvSpPr>
          <p:nvPr/>
        </p:nvSpPr>
        <p:spPr bwMode="auto">
          <a:xfrm>
            <a:off x="343858"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8" name="Rectangle 26"/>
          <p:cNvSpPr>
            <a:spLocks noChangeArrowheads="1"/>
          </p:cNvSpPr>
          <p:nvPr/>
        </p:nvSpPr>
        <p:spPr bwMode="auto">
          <a:xfrm>
            <a:off x="437837" y="1297225"/>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129" name="Rectangle 27"/>
          <p:cNvSpPr>
            <a:spLocks noChangeArrowheads="1"/>
          </p:cNvSpPr>
          <p:nvPr/>
        </p:nvSpPr>
        <p:spPr bwMode="auto">
          <a:xfrm>
            <a:off x="685485" y="1297225"/>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grpSp>
        <p:nvGrpSpPr>
          <p:cNvPr id="131" name="Group 130"/>
          <p:cNvGrpSpPr/>
          <p:nvPr/>
        </p:nvGrpSpPr>
        <p:grpSpPr>
          <a:xfrm>
            <a:off x="322268" y="1156731"/>
            <a:ext cx="1623644" cy="486966"/>
            <a:chOff x="5997743" y="1111793"/>
            <a:chExt cx="1623644" cy="486966"/>
          </a:xfrm>
        </p:grpSpPr>
        <p:sp>
          <p:nvSpPr>
            <p:cNvPr id="132"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3"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134"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5"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136"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7"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138"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143" name="Folded Corner 142"/>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50" name="Folded Corner 49"/>
          <p:cNvSpPr/>
          <p:nvPr/>
        </p:nvSpPr>
        <p:spPr>
          <a:xfrm>
            <a:off x="2162658" y="3404775"/>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50" name="Straight Arrow Connector 149"/>
          <p:cNvCxnSpPr>
            <a:stCxn id="50" idx="3"/>
            <a:endCxn id="86" idx="1"/>
          </p:cNvCxnSpPr>
          <p:nvPr/>
        </p:nvCxnSpPr>
        <p:spPr>
          <a:xfrm>
            <a:off x="2583184" y="3691418"/>
            <a:ext cx="370598" cy="1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Folded Corner 153"/>
          <p:cNvSpPr/>
          <p:nvPr/>
        </p:nvSpPr>
        <p:spPr>
          <a:xfrm>
            <a:off x="2042161" y="2893937"/>
            <a:ext cx="611567" cy="2414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a:t>Validation</a:t>
            </a:r>
            <a:r>
              <a:rPr lang="nl-NL" sz="675" dirty="0"/>
              <a:t> </a:t>
            </a:r>
            <a:r>
              <a:rPr lang="nl-NL" sz="675" dirty="0" err="1"/>
              <a:t>result</a:t>
            </a:r>
            <a:endParaRPr lang="nl-NL" sz="675" dirty="0"/>
          </a:p>
        </p:txBody>
      </p:sp>
      <p:cxnSp>
        <p:nvCxnSpPr>
          <p:cNvPr id="62" name="Straight Connector 61"/>
          <p:cNvCxnSpPr>
            <a:endCxn id="86" idx="0"/>
          </p:cNvCxnSpPr>
          <p:nvPr/>
        </p:nvCxnSpPr>
        <p:spPr>
          <a:xfrm>
            <a:off x="3331314" y="3014673"/>
            <a:ext cx="0" cy="392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660560" y="3006992"/>
            <a:ext cx="381074" cy="1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3708846" y="3692139"/>
            <a:ext cx="4657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4604101" y="3688981"/>
            <a:ext cx="370598" cy="2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1" name="Rounded Rectangle 180"/>
          <p:cNvSpPr/>
          <p:nvPr/>
        </p:nvSpPr>
        <p:spPr>
          <a:xfrm>
            <a:off x="4998730" y="3534229"/>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Pre-</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90" name="Folded Corner 189"/>
          <p:cNvSpPr/>
          <p:nvPr/>
        </p:nvSpPr>
        <p:spPr>
          <a:xfrm>
            <a:off x="4183575" y="3398811"/>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91" name="Straight Connector 190"/>
          <p:cNvCxnSpPr/>
          <p:nvPr/>
        </p:nvCxnSpPr>
        <p:spPr>
          <a:xfrm>
            <a:off x="5399152" y="3134218"/>
            <a:ext cx="2109" cy="394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flipV="1">
            <a:off x="3832536" y="3134218"/>
            <a:ext cx="1566616" cy="6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Flowchart: Magnetic Disk 86"/>
          <p:cNvSpPr/>
          <p:nvPr/>
        </p:nvSpPr>
        <p:spPr>
          <a:xfrm>
            <a:off x="3430473" y="2948565"/>
            <a:ext cx="399954" cy="39651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TextBox 90"/>
          <p:cNvSpPr txBox="1"/>
          <p:nvPr/>
        </p:nvSpPr>
        <p:spPr>
          <a:xfrm>
            <a:off x="3887337" y="2974986"/>
            <a:ext cx="1053783" cy="184666"/>
          </a:xfrm>
          <a:prstGeom prst="rect">
            <a:avLst/>
          </a:prstGeom>
          <a:noFill/>
        </p:spPr>
        <p:txBody>
          <a:bodyPr wrap="square" rtlCol="0">
            <a:spAutoFit/>
          </a:bodyPr>
          <a:lstStyle/>
          <a:p>
            <a:r>
              <a:rPr lang="nl-NL" sz="600" dirty="0" smtClean="0">
                <a:solidFill>
                  <a:srgbClr val="FF0000"/>
                </a:solidFill>
              </a:rPr>
              <a:t>Status 400 / 410</a:t>
            </a:r>
            <a:endParaRPr lang="nl-NL" sz="600" dirty="0">
              <a:solidFill>
                <a:srgbClr val="FF0000"/>
              </a:solidFill>
            </a:endParaRPr>
          </a:p>
        </p:txBody>
      </p:sp>
      <p:cxnSp>
        <p:nvCxnSpPr>
          <p:cNvPr id="197" name="Straight Arrow Connector 196"/>
          <p:cNvCxnSpPr/>
          <p:nvPr/>
        </p:nvCxnSpPr>
        <p:spPr>
          <a:xfrm flipH="1" flipV="1">
            <a:off x="1733828" y="2338326"/>
            <a:ext cx="5825995" cy="2073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697108" y="1962820"/>
            <a:ext cx="1869993" cy="996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761312" y="1983510"/>
            <a:ext cx="3312083" cy="1060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31</a:t>
            </a:fld>
            <a:endParaRPr lang="nl-NL" dirty="0"/>
          </a:p>
        </p:txBody>
      </p:sp>
      <p:sp>
        <p:nvSpPr>
          <p:cNvPr id="72"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3201931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94" y="983357"/>
            <a:ext cx="1783128" cy="305584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4" name="Rectangle 23"/>
          <p:cNvSpPr/>
          <p:nvPr/>
        </p:nvSpPr>
        <p:spPr>
          <a:xfrm>
            <a:off x="4687412" y="983356"/>
            <a:ext cx="4268640" cy="29613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6" name="Rounded Rectangle 25"/>
          <p:cNvSpPr/>
          <p:nvPr/>
        </p:nvSpPr>
        <p:spPr>
          <a:xfrm>
            <a:off x="702260" y="1830602"/>
            <a:ext cx="1059052" cy="616799"/>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smtClean="0">
                <a:solidFill>
                  <a:schemeClr val="bg1"/>
                </a:solidFill>
              </a:rPr>
              <a:t>DNB</a:t>
            </a:r>
            <a:br>
              <a:rPr lang="nl-NL" sz="800" dirty="0" smtClean="0">
                <a:solidFill>
                  <a:schemeClr val="bg1"/>
                </a:solidFill>
              </a:rPr>
            </a:br>
            <a:r>
              <a:rPr lang="nl-NL" sz="800" dirty="0" smtClean="0">
                <a:solidFill>
                  <a:schemeClr val="bg1"/>
                </a:solidFill>
              </a:rPr>
              <a:t>Reporting</a:t>
            </a:r>
            <a:br>
              <a:rPr lang="nl-NL" sz="800" dirty="0" smtClean="0">
                <a:solidFill>
                  <a:schemeClr val="bg1"/>
                </a:solidFill>
              </a:rPr>
            </a:br>
            <a:r>
              <a:rPr lang="nl-NL" sz="800" dirty="0" smtClean="0">
                <a:solidFill>
                  <a:schemeClr val="bg1"/>
                </a:solidFill>
              </a:rPr>
              <a:t>Portal</a:t>
            </a:r>
            <a:endParaRPr lang="nl-NL" sz="800" dirty="0">
              <a:solidFill>
                <a:schemeClr val="bg1"/>
              </a:solidFill>
            </a:endParaRPr>
          </a:p>
        </p:txBody>
      </p:sp>
      <p:cxnSp>
        <p:nvCxnSpPr>
          <p:cNvPr id="151" name="Straight Arrow Connector 150"/>
          <p:cNvCxnSpPr/>
          <p:nvPr/>
        </p:nvCxnSpPr>
        <p:spPr>
          <a:xfrm flipH="1">
            <a:off x="1978803" y="1471844"/>
            <a:ext cx="4167021" cy="494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96" y="1809704"/>
            <a:ext cx="316210" cy="316210"/>
          </a:xfrm>
          <a:prstGeom prst="rect">
            <a:avLst/>
          </a:prstGeom>
        </p:spPr>
      </p:pic>
      <p:pic>
        <p:nvPicPr>
          <p:cNvPr id="204" name="Picture 2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7" y="3443193"/>
            <a:ext cx="672797" cy="458848"/>
          </a:xfrm>
          <a:prstGeom prst="rect">
            <a:avLst/>
          </a:prstGeom>
        </p:spPr>
      </p:pic>
      <p:sp>
        <p:nvSpPr>
          <p:cNvPr id="260" name="Rounded Rectangle 259"/>
          <p:cNvSpPr/>
          <p:nvPr/>
        </p:nvSpPr>
        <p:spPr>
          <a:xfrm>
            <a:off x="7567100" y="1827084"/>
            <a:ext cx="1059052" cy="626342"/>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a:solidFill>
                  <a:schemeClr val="bg1"/>
                </a:solidFill>
              </a:rPr>
              <a:t>DNB </a:t>
            </a:r>
            <a:br>
              <a:rPr lang="nl-NL" sz="800" dirty="0">
                <a:solidFill>
                  <a:schemeClr val="bg1"/>
                </a:solidFill>
              </a:rPr>
            </a:br>
            <a:r>
              <a:rPr lang="nl-NL" sz="800" dirty="0" err="1">
                <a:solidFill>
                  <a:schemeClr val="bg1"/>
                </a:solidFill>
              </a:rPr>
              <a:t>Process</a:t>
            </a:r>
            <a:r>
              <a:rPr lang="nl-NL" sz="800" dirty="0">
                <a:solidFill>
                  <a:schemeClr val="bg1"/>
                </a:solidFill>
              </a:rPr>
              <a:t> </a:t>
            </a:r>
            <a:r>
              <a:rPr lang="nl-NL" sz="800" dirty="0" smtClean="0">
                <a:solidFill>
                  <a:schemeClr val="bg1"/>
                </a:solidFill>
              </a:rPr>
              <a:t/>
            </a:r>
            <a:br>
              <a:rPr lang="nl-NL" sz="800" dirty="0" smtClean="0">
                <a:solidFill>
                  <a:schemeClr val="bg1"/>
                </a:solidFill>
              </a:rPr>
            </a:br>
            <a:r>
              <a:rPr lang="nl-NL" sz="800" dirty="0" smtClean="0">
                <a:solidFill>
                  <a:schemeClr val="bg1"/>
                </a:solidFill>
              </a:rPr>
              <a:t>Monitor</a:t>
            </a:r>
            <a:endParaRPr lang="nl-NL" sz="800" dirty="0">
              <a:solidFill>
                <a:schemeClr val="bg1"/>
              </a:solidFill>
            </a:endParaRPr>
          </a:p>
        </p:txBody>
      </p:sp>
      <p:pic>
        <p:nvPicPr>
          <p:cNvPr id="261" name="Picture 2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543" y="1575062"/>
            <a:ext cx="316210" cy="31621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344" y="1563918"/>
            <a:ext cx="316210" cy="316210"/>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204" y="1124338"/>
            <a:ext cx="316210" cy="316210"/>
          </a:xfrm>
          <a:prstGeom prst="rect">
            <a:avLst/>
          </a:prstGeom>
        </p:spPr>
      </p:pic>
      <p:cxnSp>
        <p:nvCxnSpPr>
          <p:cNvPr id="265" name="Straight Arrow Connector 264"/>
          <p:cNvCxnSpPr>
            <a:endCxn id="50" idx="1"/>
          </p:cNvCxnSpPr>
          <p:nvPr/>
        </p:nvCxnSpPr>
        <p:spPr>
          <a:xfrm>
            <a:off x="1660560" y="3689590"/>
            <a:ext cx="502098" cy="1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46739" y="2650608"/>
            <a:ext cx="739040" cy="248209"/>
          </a:xfrm>
          <a:prstGeom prst="rect">
            <a:avLst/>
          </a:prstGeom>
          <a:noFill/>
        </p:spPr>
        <p:txBody>
          <a:bodyPr wrap="square" rtlCol="0">
            <a:spAutoFit/>
          </a:bodyPr>
          <a:lstStyle/>
          <a:p>
            <a:r>
              <a:rPr lang="nl-NL" sz="1013" dirty="0" err="1" smtClean="0"/>
              <a:t>Logius</a:t>
            </a:r>
            <a:endParaRPr lang="nl-NL" sz="1013" dirty="0"/>
          </a:p>
        </p:txBody>
      </p:sp>
      <p:sp>
        <p:nvSpPr>
          <p:cNvPr id="38" name="TextBox 37"/>
          <p:cNvSpPr txBox="1"/>
          <p:nvPr/>
        </p:nvSpPr>
        <p:spPr>
          <a:xfrm>
            <a:off x="183728" y="959196"/>
            <a:ext cx="2271365" cy="248209"/>
          </a:xfrm>
          <a:prstGeom prst="rect">
            <a:avLst/>
          </a:prstGeom>
          <a:noFill/>
        </p:spPr>
        <p:txBody>
          <a:bodyPr wrap="square" rtlCol="0">
            <a:spAutoFit/>
          </a:bodyPr>
          <a:lstStyle/>
          <a:p>
            <a:r>
              <a:rPr lang="nl-NL" sz="1013" dirty="0"/>
              <a:t>Reporting Agent</a:t>
            </a:r>
          </a:p>
        </p:txBody>
      </p:sp>
      <p:sp>
        <p:nvSpPr>
          <p:cNvPr id="39" name="TextBox 38"/>
          <p:cNvSpPr txBox="1"/>
          <p:nvPr/>
        </p:nvSpPr>
        <p:spPr>
          <a:xfrm>
            <a:off x="2895999" y="1216018"/>
            <a:ext cx="565206" cy="265586"/>
          </a:xfrm>
          <a:prstGeom prst="rect">
            <a:avLst/>
          </a:prstGeom>
          <a:noFill/>
        </p:spPr>
        <p:txBody>
          <a:bodyPr wrap="square" rtlCol="0">
            <a:spAutoFit/>
          </a:bodyPr>
          <a:lstStyle/>
          <a:p>
            <a:r>
              <a:rPr lang="nl-NL" sz="563" dirty="0"/>
              <a:t>Publish on </a:t>
            </a:r>
            <a:r>
              <a:rPr lang="nl-NL" sz="563" dirty="0" smtClean="0"/>
              <a:t>website</a:t>
            </a:r>
            <a:endParaRPr lang="nl-NL" sz="563" dirty="0"/>
          </a:p>
        </p:txBody>
      </p:sp>
      <p:sp>
        <p:nvSpPr>
          <p:cNvPr id="23" name="AutoShape 17"/>
          <p:cNvSpPr>
            <a:spLocks noChangeAspect="1" noChangeArrowheads="1" noTextEdit="1"/>
          </p:cNvSpPr>
          <p:nvPr/>
        </p:nvSpPr>
        <p:spPr bwMode="auto">
          <a:xfrm>
            <a:off x="6153443" y="1111451"/>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31" name="Freeform 21"/>
          <p:cNvSpPr>
            <a:spLocks/>
          </p:cNvSpPr>
          <p:nvPr/>
        </p:nvSpPr>
        <p:spPr bwMode="auto">
          <a:xfrm>
            <a:off x="6721128"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58" name="Freeform 24"/>
          <p:cNvSpPr>
            <a:spLocks/>
          </p:cNvSpPr>
          <p:nvPr/>
        </p:nvSpPr>
        <p:spPr bwMode="auto">
          <a:xfrm>
            <a:off x="6177573"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64" name="Rectangle 26"/>
          <p:cNvSpPr>
            <a:spLocks noChangeArrowheads="1"/>
          </p:cNvSpPr>
          <p:nvPr/>
        </p:nvSpPr>
        <p:spPr bwMode="auto">
          <a:xfrm>
            <a:off x="6271552" y="1255517"/>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268" name="Rectangle 27"/>
          <p:cNvSpPr>
            <a:spLocks noChangeArrowheads="1"/>
          </p:cNvSpPr>
          <p:nvPr/>
        </p:nvSpPr>
        <p:spPr bwMode="auto">
          <a:xfrm>
            <a:off x="6519200" y="1255517"/>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273" name="Freeform 33"/>
          <p:cNvSpPr>
            <a:spLocks/>
          </p:cNvSpPr>
          <p:nvPr/>
        </p:nvSpPr>
        <p:spPr bwMode="auto">
          <a:xfrm>
            <a:off x="5073957" y="1733167"/>
            <a:ext cx="606195" cy="479230"/>
          </a:xfrm>
          <a:custGeom>
            <a:avLst/>
            <a:gdLst>
              <a:gd name="T0" fmla="*/ 0 w 20312"/>
              <a:gd name="T1" fmla="*/ 1390 h 8336"/>
              <a:gd name="T2" fmla="*/ 1390 w 20312"/>
              <a:gd name="T3" fmla="*/ 0 h 8336"/>
              <a:gd name="T4" fmla="*/ 18923 w 20312"/>
              <a:gd name="T5" fmla="*/ 0 h 8336"/>
              <a:gd name="T6" fmla="*/ 20312 w 20312"/>
              <a:gd name="T7" fmla="*/ 1390 h 8336"/>
              <a:gd name="T8" fmla="*/ 20312 w 20312"/>
              <a:gd name="T9" fmla="*/ 6947 h 8336"/>
              <a:gd name="T10" fmla="*/ 18923 w 20312"/>
              <a:gd name="T11" fmla="*/ 8336 h 8336"/>
              <a:gd name="T12" fmla="*/ 1390 w 20312"/>
              <a:gd name="T13" fmla="*/ 8336 h 8336"/>
              <a:gd name="T14" fmla="*/ 0 w 20312"/>
              <a:gd name="T15" fmla="*/ 6947 h 8336"/>
              <a:gd name="T16" fmla="*/ 0 w 20312"/>
              <a:gd name="T17" fmla="*/ 1390 h 8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12" h="8336">
                <a:moveTo>
                  <a:pt x="0" y="1390"/>
                </a:moveTo>
                <a:cubicBezTo>
                  <a:pt x="0" y="623"/>
                  <a:pt x="623" y="0"/>
                  <a:pt x="1390" y="0"/>
                </a:cubicBezTo>
                <a:lnTo>
                  <a:pt x="18923" y="0"/>
                </a:lnTo>
                <a:cubicBezTo>
                  <a:pt x="19690" y="0"/>
                  <a:pt x="20312" y="623"/>
                  <a:pt x="20312" y="1390"/>
                </a:cubicBezTo>
                <a:lnTo>
                  <a:pt x="20312" y="6947"/>
                </a:lnTo>
                <a:cubicBezTo>
                  <a:pt x="20312" y="7714"/>
                  <a:pt x="19690" y="8336"/>
                  <a:pt x="18923" y="8336"/>
                </a:cubicBezTo>
                <a:lnTo>
                  <a:pt x="1390" y="8336"/>
                </a:lnTo>
                <a:cubicBezTo>
                  <a:pt x="623" y="8336"/>
                  <a:pt x="0" y="7714"/>
                  <a:pt x="0" y="6947"/>
                </a:cubicBezTo>
                <a:lnTo>
                  <a:pt x="0" y="1390"/>
                </a:lnTo>
                <a:close/>
              </a:path>
            </a:pathLst>
          </a:custGeom>
          <a:solidFill>
            <a:srgbClr val="5B9BD5"/>
          </a:solidFill>
          <a:ln w="0">
            <a:solidFill>
              <a:srgbClr val="000000"/>
            </a:solidFill>
            <a:prstDash val="solid"/>
            <a:round/>
            <a:headEnd/>
            <a:tailEnd/>
          </a:ln>
          <a:extLst/>
        </p:spPr>
        <p:txBody>
          <a:bodyPr vert="horz" wrap="square" lIns="68580" tIns="34290" rIns="68580" bIns="34290" numCol="1" anchor="t" anchorCtr="0" compatLnSpc="1">
            <a:prstTxWarp prst="textNoShape">
              <a:avLst/>
            </a:prstTxWarp>
          </a:bodyPr>
          <a:lstStyle/>
          <a:p>
            <a:endParaRPr lang="nl-NL" sz="1350"/>
          </a:p>
        </p:txBody>
      </p:sp>
      <p:sp>
        <p:nvSpPr>
          <p:cNvPr id="47" name="Rectangle 55"/>
          <p:cNvSpPr>
            <a:spLocks noChangeArrowheads="1"/>
          </p:cNvSpPr>
          <p:nvPr/>
        </p:nvSpPr>
        <p:spPr bwMode="auto">
          <a:xfrm>
            <a:off x="5094587" y="1833136"/>
            <a:ext cx="581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nl-NL" altLang="nl-NL" sz="800" dirty="0">
                <a:solidFill>
                  <a:schemeClr val="bg1"/>
                </a:solidFill>
                <a:latin typeface="Calibri" panose="020F0502020204030204" pitchFamily="34" charset="0"/>
              </a:rPr>
              <a:t>Agreement &amp; </a:t>
            </a:r>
            <a:r>
              <a:rPr lang="nl-NL" altLang="nl-NL" sz="800" dirty="0" smtClean="0">
                <a:solidFill>
                  <a:schemeClr val="bg1"/>
                </a:solidFill>
                <a:latin typeface="Calibri" panose="020F0502020204030204" pitchFamily="34" charset="0"/>
              </a:rPr>
              <a:t/>
            </a:r>
            <a:br>
              <a:rPr lang="nl-NL" altLang="nl-NL" sz="800" dirty="0" smtClean="0">
                <a:solidFill>
                  <a:schemeClr val="bg1"/>
                </a:solidFill>
                <a:latin typeface="Calibri" panose="020F0502020204030204" pitchFamily="34" charset="0"/>
              </a:rPr>
            </a:br>
            <a:r>
              <a:rPr lang="nl-NL" altLang="nl-NL" sz="800" dirty="0" err="1" smtClean="0">
                <a:solidFill>
                  <a:schemeClr val="bg1"/>
                </a:solidFill>
                <a:latin typeface="Calibri" panose="020F0502020204030204" pitchFamily="34" charset="0"/>
              </a:rPr>
              <a:t>Obligations</a:t>
            </a:r>
            <a:endParaRPr lang="nl-NL" altLang="nl-NL" sz="1600" dirty="0">
              <a:solidFill>
                <a:schemeClr val="bg1"/>
              </a:solidFill>
            </a:endParaRPr>
          </a:p>
        </p:txBody>
      </p:sp>
      <p:sp>
        <p:nvSpPr>
          <p:cNvPr id="89" name="TextBox 88"/>
          <p:cNvSpPr txBox="1"/>
          <p:nvPr/>
        </p:nvSpPr>
        <p:spPr>
          <a:xfrm>
            <a:off x="490237" y="2412500"/>
            <a:ext cx="1390777" cy="276999"/>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Open</a:t>
            </a:r>
            <a:br>
              <a:rPr lang="en-US" sz="600" b="1" dirty="0" smtClean="0">
                <a:solidFill>
                  <a:srgbClr val="FF0000"/>
                </a:solidFill>
              </a:rPr>
            </a:br>
            <a:r>
              <a:rPr lang="en-US" sz="600" b="1" dirty="0" smtClean="0">
                <a:solidFill>
                  <a:srgbClr val="FF0000"/>
                </a:solidFill>
              </a:rPr>
              <a:t>Status Delivery = Received</a:t>
            </a:r>
            <a:endParaRPr lang="en-US" sz="600" b="1" dirty="0">
              <a:solidFill>
                <a:srgbClr val="FF0000"/>
              </a:solidFill>
            </a:endParaRPr>
          </a:p>
        </p:txBody>
      </p:sp>
      <p:sp>
        <p:nvSpPr>
          <p:cNvPr id="90" name="TextBox 89"/>
          <p:cNvSpPr txBox="1"/>
          <p:nvPr/>
        </p:nvSpPr>
        <p:spPr>
          <a:xfrm>
            <a:off x="7714729" y="2421183"/>
            <a:ext cx="1375991" cy="276999"/>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Open</a:t>
            </a:r>
            <a:br>
              <a:rPr lang="en-US" sz="600" b="1" dirty="0" smtClean="0">
                <a:solidFill>
                  <a:srgbClr val="FF0000"/>
                </a:solidFill>
              </a:rPr>
            </a:br>
            <a:r>
              <a:rPr lang="en-US" sz="600" b="1" dirty="0" smtClean="0">
                <a:solidFill>
                  <a:srgbClr val="FF0000"/>
                </a:solidFill>
              </a:rPr>
              <a:t>Status Delivery=Received</a:t>
            </a:r>
            <a:endParaRPr lang="en-US" sz="600" b="1" dirty="0">
              <a:solidFill>
                <a:srgbClr val="FF0000"/>
              </a:solidFill>
            </a:endParaRPr>
          </a:p>
        </p:txBody>
      </p:sp>
      <p:cxnSp>
        <p:nvCxnSpPr>
          <p:cNvPr id="85" name="Straight Arrow Connector 84"/>
          <p:cNvCxnSpPr/>
          <p:nvPr/>
        </p:nvCxnSpPr>
        <p:spPr>
          <a:xfrm flipH="1">
            <a:off x="2704529" y="3006790"/>
            <a:ext cx="62678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953782" y="3407660"/>
            <a:ext cx="755064" cy="570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Technical</a:t>
            </a:r>
            <a:br>
              <a:rPr lang="nl-NL" sz="675" dirty="0" smtClean="0"/>
            </a:br>
            <a:r>
              <a:rPr lang="nl-NL" sz="675" dirty="0" err="1" smtClean="0"/>
              <a:t>Validations</a:t>
            </a:r>
            <a:endParaRPr lang="nl-NL" sz="675" dirty="0"/>
          </a:p>
        </p:txBody>
      </p:sp>
      <p:sp>
        <p:nvSpPr>
          <p:cNvPr id="103"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a:t>Managed data collection, validation, integration </a:t>
            </a:r>
            <a:r>
              <a:rPr lang="en-GB" sz="1800" i="1" dirty="0" smtClean="0"/>
              <a:t>and dissemination</a:t>
            </a:r>
            <a:endParaRPr lang="en-GB" sz="1800" i="1" dirty="0"/>
          </a:p>
        </p:txBody>
      </p:sp>
      <p:sp>
        <p:nvSpPr>
          <p:cNvPr id="104" name="TextBox 103"/>
          <p:cNvSpPr txBox="1"/>
          <p:nvPr/>
        </p:nvSpPr>
        <p:spPr>
          <a:xfrm>
            <a:off x="80770" y="456899"/>
            <a:ext cx="7706110" cy="261610"/>
          </a:xfrm>
          <a:prstGeom prst="rect">
            <a:avLst/>
          </a:prstGeom>
          <a:noFill/>
        </p:spPr>
        <p:txBody>
          <a:bodyPr wrap="square" rtlCol="0">
            <a:spAutoFit/>
          </a:bodyPr>
          <a:lstStyle/>
          <a:p>
            <a:r>
              <a:rPr lang="nl-NL" sz="1100" i="1" dirty="0" smtClean="0"/>
              <a:t>A production line in the DNB Data Factory for </a:t>
            </a:r>
            <a:r>
              <a:rPr lang="nl-NL" sz="1100" i="1" dirty="0" err="1" smtClean="0"/>
              <a:t>any</a:t>
            </a:r>
            <a:r>
              <a:rPr lang="nl-NL" sz="1100" i="1" dirty="0" smtClean="0"/>
              <a:t> data delivery</a:t>
            </a:r>
            <a:endParaRPr lang="nl-NL" sz="1100" i="1" dirty="0"/>
          </a:p>
        </p:txBody>
      </p:sp>
      <p:sp>
        <p:nvSpPr>
          <p:cNvPr id="101" name="Rectangle 100"/>
          <p:cNvSpPr/>
          <p:nvPr/>
        </p:nvSpPr>
        <p:spPr>
          <a:xfrm>
            <a:off x="2692591" y="2698182"/>
            <a:ext cx="1264572" cy="134102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6" name="TextBox 105"/>
          <p:cNvSpPr txBox="1"/>
          <p:nvPr/>
        </p:nvSpPr>
        <p:spPr>
          <a:xfrm>
            <a:off x="4615844" y="943941"/>
            <a:ext cx="739040" cy="248209"/>
          </a:xfrm>
          <a:prstGeom prst="rect">
            <a:avLst/>
          </a:prstGeom>
          <a:noFill/>
        </p:spPr>
        <p:txBody>
          <a:bodyPr wrap="square" rtlCol="0">
            <a:spAutoFit/>
          </a:bodyPr>
          <a:lstStyle/>
          <a:p>
            <a:r>
              <a:rPr lang="nl-NL" sz="1013" dirty="0"/>
              <a:t>DNB</a:t>
            </a:r>
          </a:p>
        </p:txBody>
      </p:sp>
      <p:grpSp>
        <p:nvGrpSpPr>
          <p:cNvPr id="36" name="Group 35"/>
          <p:cNvGrpSpPr/>
          <p:nvPr/>
        </p:nvGrpSpPr>
        <p:grpSpPr>
          <a:xfrm>
            <a:off x="6155983" y="1115023"/>
            <a:ext cx="1623644" cy="486966"/>
            <a:chOff x="5997743" y="1111793"/>
            <a:chExt cx="1623644" cy="486966"/>
          </a:xfrm>
        </p:grpSpPr>
        <p:sp>
          <p:nvSpPr>
            <p:cNvPr id="25"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30"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256"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57"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259"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69"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270"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4" name="Folded Corner 3"/>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124" name="AutoShape 17"/>
          <p:cNvSpPr>
            <a:spLocks noChangeAspect="1" noChangeArrowheads="1" noTextEdit="1"/>
          </p:cNvSpPr>
          <p:nvPr/>
        </p:nvSpPr>
        <p:spPr bwMode="auto">
          <a:xfrm>
            <a:off x="319728" y="1153159"/>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5" name="Freeform 21"/>
          <p:cNvSpPr>
            <a:spLocks/>
          </p:cNvSpPr>
          <p:nvPr/>
        </p:nvSpPr>
        <p:spPr bwMode="auto">
          <a:xfrm>
            <a:off x="887413"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6" name="Freeform 24"/>
          <p:cNvSpPr>
            <a:spLocks/>
          </p:cNvSpPr>
          <p:nvPr/>
        </p:nvSpPr>
        <p:spPr bwMode="auto">
          <a:xfrm>
            <a:off x="343858"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8" name="Rectangle 26"/>
          <p:cNvSpPr>
            <a:spLocks noChangeArrowheads="1"/>
          </p:cNvSpPr>
          <p:nvPr/>
        </p:nvSpPr>
        <p:spPr bwMode="auto">
          <a:xfrm>
            <a:off x="437837" y="1297225"/>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129" name="Rectangle 27"/>
          <p:cNvSpPr>
            <a:spLocks noChangeArrowheads="1"/>
          </p:cNvSpPr>
          <p:nvPr/>
        </p:nvSpPr>
        <p:spPr bwMode="auto">
          <a:xfrm>
            <a:off x="685485" y="1297225"/>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grpSp>
        <p:nvGrpSpPr>
          <p:cNvPr id="131" name="Group 130"/>
          <p:cNvGrpSpPr/>
          <p:nvPr/>
        </p:nvGrpSpPr>
        <p:grpSpPr>
          <a:xfrm>
            <a:off x="322268" y="1156731"/>
            <a:ext cx="1623644" cy="486966"/>
            <a:chOff x="5997743" y="1111793"/>
            <a:chExt cx="1623644" cy="486966"/>
          </a:xfrm>
        </p:grpSpPr>
        <p:sp>
          <p:nvSpPr>
            <p:cNvPr id="132"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3"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134"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5"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136"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7"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138"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143" name="Folded Corner 142"/>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50" name="Folded Corner 49"/>
          <p:cNvSpPr/>
          <p:nvPr/>
        </p:nvSpPr>
        <p:spPr>
          <a:xfrm>
            <a:off x="2162658" y="3404775"/>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50" name="Straight Arrow Connector 149"/>
          <p:cNvCxnSpPr>
            <a:stCxn id="50" idx="3"/>
            <a:endCxn id="86" idx="1"/>
          </p:cNvCxnSpPr>
          <p:nvPr/>
        </p:nvCxnSpPr>
        <p:spPr>
          <a:xfrm>
            <a:off x="2583184" y="3691418"/>
            <a:ext cx="370598" cy="1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Folded Corner 153"/>
          <p:cNvSpPr/>
          <p:nvPr/>
        </p:nvSpPr>
        <p:spPr>
          <a:xfrm>
            <a:off x="2042161" y="2893937"/>
            <a:ext cx="611567" cy="2414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a:t>Validation</a:t>
            </a:r>
            <a:r>
              <a:rPr lang="nl-NL" sz="675" dirty="0"/>
              <a:t> </a:t>
            </a:r>
            <a:r>
              <a:rPr lang="nl-NL" sz="675" dirty="0" err="1"/>
              <a:t>result</a:t>
            </a:r>
            <a:endParaRPr lang="nl-NL" sz="675" dirty="0"/>
          </a:p>
        </p:txBody>
      </p:sp>
      <p:cxnSp>
        <p:nvCxnSpPr>
          <p:cNvPr id="62" name="Straight Connector 61"/>
          <p:cNvCxnSpPr>
            <a:endCxn id="86" idx="0"/>
          </p:cNvCxnSpPr>
          <p:nvPr/>
        </p:nvCxnSpPr>
        <p:spPr>
          <a:xfrm>
            <a:off x="3331314" y="3014673"/>
            <a:ext cx="0" cy="392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660560" y="3006992"/>
            <a:ext cx="381074" cy="1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3708846" y="3692139"/>
            <a:ext cx="4657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4604101" y="3688981"/>
            <a:ext cx="370598" cy="2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Rounded Rectangle 177"/>
          <p:cNvSpPr/>
          <p:nvPr/>
        </p:nvSpPr>
        <p:spPr>
          <a:xfrm>
            <a:off x="5585191" y="3227727"/>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smtClean="0"/>
              <a:t>Administrative</a:t>
            </a:r>
            <a:r>
              <a:rPr lang="nl-NL" sz="675" dirty="0" smtClean="0"/>
              <a:t/>
            </a:r>
            <a:br>
              <a:rPr lang="nl-NL" sz="675" dirty="0" smtClean="0"/>
            </a:br>
            <a:r>
              <a:rPr lang="nl-NL" sz="675" dirty="0" err="1" smtClean="0"/>
              <a:t>Validations</a:t>
            </a:r>
            <a:endParaRPr lang="nl-NL" sz="675" dirty="0"/>
          </a:p>
        </p:txBody>
      </p:sp>
      <p:sp>
        <p:nvSpPr>
          <p:cNvPr id="181" name="Rounded Rectangle 180"/>
          <p:cNvSpPr/>
          <p:nvPr/>
        </p:nvSpPr>
        <p:spPr>
          <a:xfrm>
            <a:off x="4998730" y="3534229"/>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Pre-</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90" name="Folded Corner 189"/>
          <p:cNvSpPr/>
          <p:nvPr/>
        </p:nvSpPr>
        <p:spPr>
          <a:xfrm>
            <a:off x="4183575" y="3398811"/>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92" name="Straight Arrow Connector 191"/>
          <p:cNvCxnSpPr/>
          <p:nvPr/>
        </p:nvCxnSpPr>
        <p:spPr>
          <a:xfrm flipH="1" flipV="1">
            <a:off x="3832536" y="3134218"/>
            <a:ext cx="1566616" cy="6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Flowchart: Magnetic Disk 86"/>
          <p:cNvSpPr/>
          <p:nvPr/>
        </p:nvSpPr>
        <p:spPr>
          <a:xfrm>
            <a:off x="3430473" y="2948565"/>
            <a:ext cx="399954" cy="39651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97" name="Straight Arrow Connector 196"/>
          <p:cNvCxnSpPr/>
          <p:nvPr/>
        </p:nvCxnSpPr>
        <p:spPr>
          <a:xfrm flipH="1" flipV="1">
            <a:off x="1733828" y="2338326"/>
            <a:ext cx="5825995" cy="2073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5972688" y="2338260"/>
            <a:ext cx="7137" cy="872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697108" y="1962820"/>
            <a:ext cx="1869993" cy="996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761312" y="1983510"/>
            <a:ext cx="3312083" cy="1060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399152" y="3134218"/>
            <a:ext cx="2109" cy="394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887337" y="2974986"/>
            <a:ext cx="1053783" cy="184666"/>
          </a:xfrm>
          <a:prstGeom prst="rect">
            <a:avLst/>
          </a:prstGeom>
          <a:noFill/>
        </p:spPr>
        <p:txBody>
          <a:bodyPr wrap="square" rtlCol="0">
            <a:spAutoFit/>
          </a:bodyPr>
          <a:lstStyle/>
          <a:p>
            <a:r>
              <a:rPr lang="nl-NL" sz="600" dirty="0" smtClean="0">
                <a:solidFill>
                  <a:srgbClr val="FF0000"/>
                </a:solidFill>
              </a:rPr>
              <a:t>Status 400 / 410</a:t>
            </a:r>
            <a:endParaRPr lang="nl-NL" sz="600" dirty="0">
              <a:solidFill>
                <a:srgbClr val="FF0000"/>
              </a:solidFill>
            </a:endParaRPr>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32</a:t>
            </a:fld>
            <a:endParaRPr lang="nl-NL" dirty="0"/>
          </a:p>
        </p:txBody>
      </p:sp>
      <p:sp>
        <p:nvSpPr>
          <p:cNvPr id="74"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3348690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94" y="983357"/>
            <a:ext cx="1783128" cy="305584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4" name="Rectangle 23"/>
          <p:cNvSpPr/>
          <p:nvPr/>
        </p:nvSpPr>
        <p:spPr>
          <a:xfrm>
            <a:off x="4687412" y="983356"/>
            <a:ext cx="4268640" cy="29613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6" name="Rounded Rectangle 25"/>
          <p:cNvSpPr/>
          <p:nvPr/>
        </p:nvSpPr>
        <p:spPr>
          <a:xfrm>
            <a:off x="702260" y="1830602"/>
            <a:ext cx="1059052" cy="616799"/>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smtClean="0">
                <a:solidFill>
                  <a:schemeClr val="bg1"/>
                </a:solidFill>
              </a:rPr>
              <a:t>DNB</a:t>
            </a:r>
            <a:br>
              <a:rPr lang="nl-NL" sz="800" dirty="0" smtClean="0">
                <a:solidFill>
                  <a:schemeClr val="bg1"/>
                </a:solidFill>
              </a:rPr>
            </a:br>
            <a:r>
              <a:rPr lang="nl-NL" sz="800" dirty="0" smtClean="0">
                <a:solidFill>
                  <a:schemeClr val="bg1"/>
                </a:solidFill>
              </a:rPr>
              <a:t>Reporting</a:t>
            </a:r>
            <a:br>
              <a:rPr lang="nl-NL" sz="800" dirty="0" smtClean="0">
                <a:solidFill>
                  <a:schemeClr val="bg1"/>
                </a:solidFill>
              </a:rPr>
            </a:br>
            <a:r>
              <a:rPr lang="nl-NL" sz="800" dirty="0" smtClean="0">
                <a:solidFill>
                  <a:schemeClr val="bg1"/>
                </a:solidFill>
              </a:rPr>
              <a:t>Portal</a:t>
            </a:r>
            <a:endParaRPr lang="nl-NL" sz="800" dirty="0">
              <a:solidFill>
                <a:schemeClr val="bg1"/>
              </a:solidFill>
            </a:endParaRPr>
          </a:p>
        </p:txBody>
      </p:sp>
      <p:cxnSp>
        <p:nvCxnSpPr>
          <p:cNvPr id="151" name="Straight Arrow Connector 150"/>
          <p:cNvCxnSpPr/>
          <p:nvPr/>
        </p:nvCxnSpPr>
        <p:spPr>
          <a:xfrm flipH="1">
            <a:off x="1978803" y="1471844"/>
            <a:ext cx="4167021" cy="494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96" y="1809704"/>
            <a:ext cx="316210" cy="316210"/>
          </a:xfrm>
          <a:prstGeom prst="rect">
            <a:avLst/>
          </a:prstGeom>
        </p:spPr>
      </p:pic>
      <p:pic>
        <p:nvPicPr>
          <p:cNvPr id="204" name="Picture 2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7" y="3443193"/>
            <a:ext cx="672797" cy="458848"/>
          </a:xfrm>
          <a:prstGeom prst="rect">
            <a:avLst/>
          </a:prstGeom>
        </p:spPr>
      </p:pic>
      <p:sp>
        <p:nvSpPr>
          <p:cNvPr id="260" name="Rounded Rectangle 259"/>
          <p:cNvSpPr/>
          <p:nvPr/>
        </p:nvSpPr>
        <p:spPr>
          <a:xfrm>
            <a:off x="7567100" y="1827084"/>
            <a:ext cx="1059052" cy="626342"/>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a:solidFill>
                  <a:schemeClr val="bg1"/>
                </a:solidFill>
              </a:rPr>
              <a:t>DNB </a:t>
            </a:r>
            <a:br>
              <a:rPr lang="nl-NL" sz="800" dirty="0">
                <a:solidFill>
                  <a:schemeClr val="bg1"/>
                </a:solidFill>
              </a:rPr>
            </a:br>
            <a:r>
              <a:rPr lang="nl-NL" sz="800" dirty="0" err="1">
                <a:solidFill>
                  <a:schemeClr val="bg1"/>
                </a:solidFill>
              </a:rPr>
              <a:t>Process</a:t>
            </a:r>
            <a:r>
              <a:rPr lang="nl-NL" sz="800" dirty="0">
                <a:solidFill>
                  <a:schemeClr val="bg1"/>
                </a:solidFill>
              </a:rPr>
              <a:t> </a:t>
            </a:r>
            <a:r>
              <a:rPr lang="nl-NL" sz="800" dirty="0" smtClean="0">
                <a:solidFill>
                  <a:schemeClr val="bg1"/>
                </a:solidFill>
              </a:rPr>
              <a:t/>
            </a:r>
            <a:br>
              <a:rPr lang="nl-NL" sz="800" dirty="0" smtClean="0">
                <a:solidFill>
                  <a:schemeClr val="bg1"/>
                </a:solidFill>
              </a:rPr>
            </a:br>
            <a:r>
              <a:rPr lang="nl-NL" sz="800" dirty="0" smtClean="0">
                <a:solidFill>
                  <a:schemeClr val="bg1"/>
                </a:solidFill>
              </a:rPr>
              <a:t>Monitor</a:t>
            </a:r>
            <a:endParaRPr lang="nl-NL" sz="800" dirty="0">
              <a:solidFill>
                <a:schemeClr val="bg1"/>
              </a:solidFill>
            </a:endParaRPr>
          </a:p>
        </p:txBody>
      </p:sp>
      <p:pic>
        <p:nvPicPr>
          <p:cNvPr id="261" name="Picture 2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543" y="1575062"/>
            <a:ext cx="316210" cy="31621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344" y="1563918"/>
            <a:ext cx="316210" cy="316210"/>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204" y="1124338"/>
            <a:ext cx="316210" cy="316210"/>
          </a:xfrm>
          <a:prstGeom prst="rect">
            <a:avLst/>
          </a:prstGeom>
        </p:spPr>
      </p:pic>
      <p:cxnSp>
        <p:nvCxnSpPr>
          <p:cNvPr id="265" name="Straight Arrow Connector 264"/>
          <p:cNvCxnSpPr>
            <a:endCxn id="50" idx="1"/>
          </p:cNvCxnSpPr>
          <p:nvPr/>
        </p:nvCxnSpPr>
        <p:spPr>
          <a:xfrm>
            <a:off x="1660560" y="3689590"/>
            <a:ext cx="502098" cy="1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46739" y="2650608"/>
            <a:ext cx="739040" cy="248209"/>
          </a:xfrm>
          <a:prstGeom prst="rect">
            <a:avLst/>
          </a:prstGeom>
          <a:noFill/>
        </p:spPr>
        <p:txBody>
          <a:bodyPr wrap="square" rtlCol="0">
            <a:spAutoFit/>
          </a:bodyPr>
          <a:lstStyle/>
          <a:p>
            <a:r>
              <a:rPr lang="nl-NL" sz="1013" dirty="0" err="1" smtClean="0"/>
              <a:t>Logius</a:t>
            </a:r>
            <a:endParaRPr lang="nl-NL" sz="1013" dirty="0"/>
          </a:p>
        </p:txBody>
      </p:sp>
      <p:sp>
        <p:nvSpPr>
          <p:cNvPr id="38" name="TextBox 37"/>
          <p:cNvSpPr txBox="1"/>
          <p:nvPr/>
        </p:nvSpPr>
        <p:spPr>
          <a:xfrm>
            <a:off x="183728" y="959196"/>
            <a:ext cx="2271365" cy="248209"/>
          </a:xfrm>
          <a:prstGeom prst="rect">
            <a:avLst/>
          </a:prstGeom>
          <a:noFill/>
        </p:spPr>
        <p:txBody>
          <a:bodyPr wrap="square" rtlCol="0">
            <a:spAutoFit/>
          </a:bodyPr>
          <a:lstStyle/>
          <a:p>
            <a:r>
              <a:rPr lang="nl-NL" sz="1013" dirty="0"/>
              <a:t>Reporting Agent</a:t>
            </a:r>
          </a:p>
        </p:txBody>
      </p:sp>
      <p:sp>
        <p:nvSpPr>
          <p:cNvPr id="39" name="TextBox 38"/>
          <p:cNvSpPr txBox="1"/>
          <p:nvPr/>
        </p:nvSpPr>
        <p:spPr>
          <a:xfrm>
            <a:off x="2895999" y="1216018"/>
            <a:ext cx="565206" cy="265586"/>
          </a:xfrm>
          <a:prstGeom prst="rect">
            <a:avLst/>
          </a:prstGeom>
          <a:noFill/>
        </p:spPr>
        <p:txBody>
          <a:bodyPr wrap="square" rtlCol="0">
            <a:spAutoFit/>
          </a:bodyPr>
          <a:lstStyle/>
          <a:p>
            <a:r>
              <a:rPr lang="nl-NL" sz="563" dirty="0"/>
              <a:t>Publish on </a:t>
            </a:r>
            <a:r>
              <a:rPr lang="nl-NL" sz="563" dirty="0" smtClean="0"/>
              <a:t>website</a:t>
            </a:r>
            <a:endParaRPr lang="nl-NL" sz="563" dirty="0"/>
          </a:p>
        </p:txBody>
      </p:sp>
      <p:sp>
        <p:nvSpPr>
          <p:cNvPr id="23" name="AutoShape 17"/>
          <p:cNvSpPr>
            <a:spLocks noChangeAspect="1" noChangeArrowheads="1" noTextEdit="1"/>
          </p:cNvSpPr>
          <p:nvPr/>
        </p:nvSpPr>
        <p:spPr bwMode="auto">
          <a:xfrm>
            <a:off x="6153443" y="1111451"/>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31" name="Freeform 21"/>
          <p:cNvSpPr>
            <a:spLocks/>
          </p:cNvSpPr>
          <p:nvPr/>
        </p:nvSpPr>
        <p:spPr bwMode="auto">
          <a:xfrm>
            <a:off x="6721128"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58" name="Freeform 24"/>
          <p:cNvSpPr>
            <a:spLocks/>
          </p:cNvSpPr>
          <p:nvPr/>
        </p:nvSpPr>
        <p:spPr bwMode="auto">
          <a:xfrm>
            <a:off x="6177573"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64" name="Rectangle 26"/>
          <p:cNvSpPr>
            <a:spLocks noChangeArrowheads="1"/>
          </p:cNvSpPr>
          <p:nvPr/>
        </p:nvSpPr>
        <p:spPr bwMode="auto">
          <a:xfrm>
            <a:off x="6271552" y="1255517"/>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268" name="Rectangle 27"/>
          <p:cNvSpPr>
            <a:spLocks noChangeArrowheads="1"/>
          </p:cNvSpPr>
          <p:nvPr/>
        </p:nvSpPr>
        <p:spPr bwMode="auto">
          <a:xfrm>
            <a:off x="6519200" y="1255517"/>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273" name="Freeform 33"/>
          <p:cNvSpPr>
            <a:spLocks/>
          </p:cNvSpPr>
          <p:nvPr/>
        </p:nvSpPr>
        <p:spPr bwMode="auto">
          <a:xfrm>
            <a:off x="5073957" y="1733167"/>
            <a:ext cx="606195" cy="479230"/>
          </a:xfrm>
          <a:custGeom>
            <a:avLst/>
            <a:gdLst>
              <a:gd name="T0" fmla="*/ 0 w 20312"/>
              <a:gd name="T1" fmla="*/ 1390 h 8336"/>
              <a:gd name="T2" fmla="*/ 1390 w 20312"/>
              <a:gd name="T3" fmla="*/ 0 h 8336"/>
              <a:gd name="T4" fmla="*/ 18923 w 20312"/>
              <a:gd name="T5" fmla="*/ 0 h 8336"/>
              <a:gd name="T6" fmla="*/ 20312 w 20312"/>
              <a:gd name="T7" fmla="*/ 1390 h 8336"/>
              <a:gd name="T8" fmla="*/ 20312 w 20312"/>
              <a:gd name="T9" fmla="*/ 6947 h 8336"/>
              <a:gd name="T10" fmla="*/ 18923 w 20312"/>
              <a:gd name="T11" fmla="*/ 8336 h 8336"/>
              <a:gd name="T12" fmla="*/ 1390 w 20312"/>
              <a:gd name="T13" fmla="*/ 8336 h 8336"/>
              <a:gd name="T14" fmla="*/ 0 w 20312"/>
              <a:gd name="T15" fmla="*/ 6947 h 8336"/>
              <a:gd name="T16" fmla="*/ 0 w 20312"/>
              <a:gd name="T17" fmla="*/ 1390 h 8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12" h="8336">
                <a:moveTo>
                  <a:pt x="0" y="1390"/>
                </a:moveTo>
                <a:cubicBezTo>
                  <a:pt x="0" y="623"/>
                  <a:pt x="623" y="0"/>
                  <a:pt x="1390" y="0"/>
                </a:cubicBezTo>
                <a:lnTo>
                  <a:pt x="18923" y="0"/>
                </a:lnTo>
                <a:cubicBezTo>
                  <a:pt x="19690" y="0"/>
                  <a:pt x="20312" y="623"/>
                  <a:pt x="20312" y="1390"/>
                </a:cubicBezTo>
                <a:lnTo>
                  <a:pt x="20312" y="6947"/>
                </a:lnTo>
                <a:cubicBezTo>
                  <a:pt x="20312" y="7714"/>
                  <a:pt x="19690" y="8336"/>
                  <a:pt x="18923" y="8336"/>
                </a:cubicBezTo>
                <a:lnTo>
                  <a:pt x="1390" y="8336"/>
                </a:lnTo>
                <a:cubicBezTo>
                  <a:pt x="623" y="8336"/>
                  <a:pt x="0" y="7714"/>
                  <a:pt x="0" y="6947"/>
                </a:cubicBezTo>
                <a:lnTo>
                  <a:pt x="0" y="1390"/>
                </a:lnTo>
                <a:close/>
              </a:path>
            </a:pathLst>
          </a:custGeom>
          <a:solidFill>
            <a:srgbClr val="5B9BD5"/>
          </a:solidFill>
          <a:ln w="0">
            <a:solidFill>
              <a:srgbClr val="000000"/>
            </a:solidFill>
            <a:prstDash val="solid"/>
            <a:round/>
            <a:headEnd/>
            <a:tailEnd/>
          </a:ln>
          <a:extLst/>
        </p:spPr>
        <p:txBody>
          <a:bodyPr vert="horz" wrap="square" lIns="68580" tIns="34290" rIns="68580" bIns="34290" numCol="1" anchor="t" anchorCtr="0" compatLnSpc="1">
            <a:prstTxWarp prst="textNoShape">
              <a:avLst/>
            </a:prstTxWarp>
          </a:bodyPr>
          <a:lstStyle/>
          <a:p>
            <a:endParaRPr lang="nl-NL" sz="1350"/>
          </a:p>
        </p:txBody>
      </p:sp>
      <p:sp>
        <p:nvSpPr>
          <p:cNvPr id="47" name="Rectangle 55"/>
          <p:cNvSpPr>
            <a:spLocks noChangeArrowheads="1"/>
          </p:cNvSpPr>
          <p:nvPr/>
        </p:nvSpPr>
        <p:spPr bwMode="auto">
          <a:xfrm>
            <a:off x="5094587" y="1833136"/>
            <a:ext cx="581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nl-NL" altLang="nl-NL" sz="800" dirty="0">
                <a:solidFill>
                  <a:schemeClr val="bg1"/>
                </a:solidFill>
                <a:latin typeface="Calibri" panose="020F0502020204030204" pitchFamily="34" charset="0"/>
              </a:rPr>
              <a:t>Agreement &amp; </a:t>
            </a:r>
            <a:r>
              <a:rPr lang="nl-NL" altLang="nl-NL" sz="800" dirty="0" smtClean="0">
                <a:solidFill>
                  <a:schemeClr val="bg1"/>
                </a:solidFill>
                <a:latin typeface="Calibri" panose="020F0502020204030204" pitchFamily="34" charset="0"/>
              </a:rPr>
              <a:t/>
            </a:r>
            <a:br>
              <a:rPr lang="nl-NL" altLang="nl-NL" sz="800" dirty="0" smtClean="0">
                <a:solidFill>
                  <a:schemeClr val="bg1"/>
                </a:solidFill>
                <a:latin typeface="Calibri" panose="020F0502020204030204" pitchFamily="34" charset="0"/>
              </a:rPr>
            </a:br>
            <a:r>
              <a:rPr lang="nl-NL" altLang="nl-NL" sz="800" dirty="0" err="1" smtClean="0">
                <a:solidFill>
                  <a:schemeClr val="bg1"/>
                </a:solidFill>
                <a:latin typeface="Calibri" panose="020F0502020204030204" pitchFamily="34" charset="0"/>
              </a:rPr>
              <a:t>Obligations</a:t>
            </a:r>
            <a:endParaRPr lang="nl-NL" altLang="nl-NL" sz="1600" dirty="0">
              <a:solidFill>
                <a:schemeClr val="bg1"/>
              </a:solidFill>
            </a:endParaRPr>
          </a:p>
        </p:txBody>
      </p:sp>
      <p:cxnSp>
        <p:nvCxnSpPr>
          <p:cNvPr id="85" name="Straight Arrow Connector 84"/>
          <p:cNvCxnSpPr/>
          <p:nvPr/>
        </p:nvCxnSpPr>
        <p:spPr>
          <a:xfrm flipH="1">
            <a:off x="2704529" y="3006790"/>
            <a:ext cx="62678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953782" y="3407660"/>
            <a:ext cx="755064" cy="570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Technical</a:t>
            </a:r>
            <a:br>
              <a:rPr lang="nl-NL" sz="675" dirty="0" smtClean="0"/>
            </a:br>
            <a:r>
              <a:rPr lang="nl-NL" sz="675" dirty="0" err="1" smtClean="0"/>
              <a:t>Validations</a:t>
            </a:r>
            <a:endParaRPr lang="nl-NL" sz="675" dirty="0"/>
          </a:p>
        </p:txBody>
      </p:sp>
      <p:sp>
        <p:nvSpPr>
          <p:cNvPr id="103"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a:t>Managed data collection, validation, integration </a:t>
            </a:r>
            <a:r>
              <a:rPr lang="en-GB" sz="1800" i="1" dirty="0" smtClean="0"/>
              <a:t>and dissemination</a:t>
            </a:r>
            <a:endParaRPr lang="en-GB" sz="1800" i="1" dirty="0"/>
          </a:p>
        </p:txBody>
      </p:sp>
      <p:sp>
        <p:nvSpPr>
          <p:cNvPr id="104" name="TextBox 103"/>
          <p:cNvSpPr txBox="1"/>
          <p:nvPr/>
        </p:nvSpPr>
        <p:spPr>
          <a:xfrm>
            <a:off x="80770" y="456899"/>
            <a:ext cx="7706110" cy="261610"/>
          </a:xfrm>
          <a:prstGeom prst="rect">
            <a:avLst/>
          </a:prstGeom>
          <a:noFill/>
        </p:spPr>
        <p:txBody>
          <a:bodyPr wrap="square" rtlCol="0">
            <a:spAutoFit/>
          </a:bodyPr>
          <a:lstStyle/>
          <a:p>
            <a:r>
              <a:rPr lang="nl-NL" sz="1100" i="1" dirty="0" smtClean="0"/>
              <a:t>A production line in the DNB Data Factory for </a:t>
            </a:r>
            <a:r>
              <a:rPr lang="nl-NL" sz="1100" i="1" dirty="0" err="1" smtClean="0"/>
              <a:t>any</a:t>
            </a:r>
            <a:r>
              <a:rPr lang="nl-NL" sz="1100" i="1" dirty="0" smtClean="0"/>
              <a:t> data delivery</a:t>
            </a:r>
            <a:endParaRPr lang="nl-NL" sz="1100" i="1" dirty="0"/>
          </a:p>
        </p:txBody>
      </p:sp>
      <p:sp>
        <p:nvSpPr>
          <p:cNvPr id="101" name="Rectangle 100"/>
          <p:cNvSpPr/>
          <p:nvPr/>
        </p:nvSpPr>
        <p:spPr>
          <a:xfrm>
            <a:off x="2692591" y="2698182"/>
            <a:ext cx="1264572" cy="134102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6" name="TextBox 105"/>
          <p:cNvSpPr txBox="1"/>
          <p:nvPr/>
        </p:nvSpPr>
        <p:spPr>
          <a:xfrm>
            <a:off x="4615844" y="943941"/>
            <a:ext cx="739040" cy="248209"/>
          </a:xfrm>
          <a:prstGeom prst="rect">
            <a:avLst/>
          </a:prstGeom>
          <a:noFill/>
        </p:spPr>
        <p:txBody>
          <a:bodyPr wrap="square" rtlCol="0">
            <a:spAutoFit/>
          </a:bodyPr>
          <a:lstStyle/>
          <a:p>
            <a:r>
              <a:rPr lang="nl-NL" sz="1013" dirty="0"/>
              <a:t>DNB</a:t>
            </a:r>
          </a:p>
        </p:txBody>
      </p:sp>
      <p:grpSp>
        <p:nvGrpSpPr>
          <p:cNvPr id="36" name="Group 35"/>
          <p:cNvGrpSpPr/>
          <p:nvPr/>
        </p:nvGrpSpPr>
        <p:grpSpPr>
          <a:xfrm>
            <a:off x="6155983" y="1115023"/>
            <a:ext cx="1623644" cy="486966"/>
            <a:chOff x="5997743" y="1111793"/>
            <a:chExt cx="1623644" cy="486966"/>
          </a:xfrm>
        </p:grpSpPr>
        <p:sp>
          <p:nvSpPr>
            <p:cNvPr id="25"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30"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256"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57"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259"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69"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270"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4" name="Folded Corner 3"/>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124" name="AutoShape 17"/>
          <p:cNvSpPr>
            <a:spLocks noChangeAspect="1" noChangeArrowheads="1" noTextEdit="1"/>
          </p:cNvSpPr>
          <p:nvPr/>
        </p:nvSpPr>
        <p:spPr bwMode="auto">
          <a:xfrm>
            <a:off x="319728" y="1153159"/>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5" name="Freeform 21"/>
          <p:cNvSpPr>
            <a:spLocks/>
          </p:cNvSpPr>
          <p:nvPr/>
        </p:nvSpPr>
        <p:spPr bwMode="auto">
          <a:xfrm>
            <a:off x="887413"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6" name="Freeform 24"/>
          <p:cNvSpPr>
            <a:spLocks/>
          </p:cNvSpPr>
          <p:nvPr/>
        </p:nvSpPr>
        <p:spPr bwMode="auto">
          <a:xfrm>
            <a:off x="343858"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8" name="Rectangle 26"/>
          <p:cNvSpPr>
            <a:spLocks noChangeArrowheads="1"/>
          </p:cNvSpPr>
          <p:nvPr/>
        </p:nvSpPr>
        <p:spPr bwMode="auto">
          <a:xfrm>
            <a:off x="437837" y="1297225"/>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129" name="Rectangle 27"/>
          <p:cNvSpPr>
            <a:spLocks noChangeArrowheads="1"/>
          </p:cNvSpPr>
          <p:nvPr/>
        </p:nvSpPr>
        <p:spPr bwMode="auto">
          <a:xfrm>
            <a:off x="685485" y="1297225"/>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grpSp>
        <p:nvGrpSpPr>
          <p:cNvPr id="131" name="Group 130"/>
          <p:cNvGrpSpPr/>
          <p:nvPr/>
        </p:nvGrpSpPr>
        <p:grpSpPr>
          <a:xfrm>
            <a:off x="322268" y="1156731"/>
            <a:ext cx="1623644" cy="486966"/>
            <a:chOff x="5997743" y="1111793"/>
            <a:chExt cx="1623644" cy="486966"/>
          </a:xfrm>
        </p:grpSpPr>
        <p:sp>
          <p:nvSpPr>
            <p:cNvPr id="132"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3"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134"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5"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136"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7"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138"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143" name="Folded Corner 142"/>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50" name="Folded Corner 49"/>
          <p:cNvSpPr/>
          <p:nvPr/>
        </p:nvSpPr>
        <p:spPr>
          <a:xfrm>
            <a:off x="2162658" y="3404775"/>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50" name="Straight Arrow Connector 149"/>
          <p:cNvCxnSpPr>
            <a:stCxn id="50" idx="3"/>
            <a:endCxn id="86" idx="1"/>
          </p:cNvCxnSpPr>
          <p:nvPr/>
        </p:nvCxnSpPr>
        <p:spPr>
          <a:xfrm>
            <a:off x="2583184" y="3691418"/>
            <a:ext cx="370598" cy="1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Folded Corner 153"/>
          <p:cNvSpPr/>
          <p:nvPr/>
        </p:nvSpPr>
        <p:spPr>
          <a:xfrm>
            <a:off x="2042161" y="2893937"/>
            <a:ext cx="611567" cy="2414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a:t>Validation</a:t>
            </a:r>
            <a:r>
              <a:rPr lang="nl-NL" sz="675" dirty="0"/>
              <a:t> </a:t>
            </a:r>
            <a:r>
              <a:rPr lang="nl-NL" sz="675" dirty="0" err="1"/>
              <a:t>result</a:t>
            </a:r>
            <a:endParaRPr lang="nl-NL" sz="675" dirty="0"/>
          </a:p>
        </p:txBody>
      </p:sp>
      <p:cxnSp>
        <p:nvCxnSpPr>
          <p:cNvPr id="62" name="Straight Connector 61"/>
          <p:cNvCxnSpPr>
            <a:endCxn id="86" idx="0"/>
          </p:cNvCxnSpPr>
          <p:nvPr/>
        </p:nvCxnSpPr>
        <p:spPr>
          <a:xfrm>
            <a:off x="3331314" y="3014673"/>
            <a:ext cx="0" cy="392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660560" y="3006992"/>
            <a:ext cx="381074" cy="1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3708846" y="3692139"/>
            <a:ext cx="4657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4604101" y="3688981"/>
            <a:ext cx="370598" cy="2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Rounded Rectangle 177"/>
          <p:cNvSpPr/>
          <p:nvPr/>
        </p:nvSpPr>
        <p:spPr>
          <a:xfrm>
            <a:off x="5585191" y="3227727"/>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smtClean="0"/>
              <a:t>Administrative</a:t>
            </a:r>
            <a:r>
              <a:rPr lang="nl-NL" sz="675" dirty="0" smtClean="0"/>
              <a:t/>
            </a:r>
            <a:br>
              <a:rPr lang="nl-NL" sz="675" dirty="0" smtClean="0"/>
            </a:br>
            <a:r>
              <a:rPr lang="nl-NL" sz="675" dirty="0" err="1" smtClean="0"/>
              <a:t>Validations</a:t>
            </a:r>
            <a:endParaRPr lang="nl-NL" sz="675" dirty="0"/>
          </a:p>
        </p:txBody>
      </p:sp>
      <p:sp>
        <p:nvSpPr>
          <p:cNvPr id="179" name="Rounded Rectangle 178"/>
          <p:cNvSpPr/>
          <p:nvPr/>
        </p:nvSpPr>
        <p:spPr>
          <a:xfrm>
            <a:off x="6135687" y="2920511"/>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Post-</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81" name="Rounded Rectangle 180"/>
          <p:cNvSpPr/>
          <p:nvPr/>
        </p:nvSpPr>
        <p:spPr>
          <a:xfrm>
            <a:off x="4998730" y="3534229"/>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Pre-</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90" name="Folded Corner 189"/>
          <p:cNvSpPr/>
          <p:nvPr/>
        </p:nvSpPr>
        <p:spPr>
          <a:xfrm>
            <a:off x="4183575" y="3398811"/>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92" name="Straight Arrow Connector 191"/>
          <p:cNvCxnSpPr/>
          <p:nvPr/>
        </p:nvCxnSpPr>
        <p:spPr>
          <a:xfrm flipH="1" flipV="1">
            <a:off x="3832536" y="3134218"/>
            <a:ext cx="1566616" cy="6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Flowchart: Magnetic Disk 86"/>
          <p:cNvSpPr/>
          <p:nvPr/>
        </p:nvSpPr>
        <p:spPr>
          <a:xfrm>
            <a:off x="3430473" y="2948565"/>
            <a:ext cx="399954" cy="39651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97" name="Straight Arrow Connector 196"/>
          <p:cNvCxnSpPr/>
          <p:nvPr/>
        </p:nvCxnSpPr>
        <p:spPr>
          <a:xfrm flipH="1" flipV="1">
            <a:off x="1733828" y="2338326"/>
            <a:ext cx="5825995" cy="2073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5972688" y="2338260"/>
            <a:ext cx="7137" cy="872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endCxn id="179" idx="0"/>
          </p:cNvCxnSpPr>
          <p:nvPr/>
        </p:nvCxnSpPr>
        <p:spPr>
          <a:xfrm>
            <a:off x="6549680" y="2346113"/>
            <a:ext cx="5355" cy="574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697108" y="1962820"/>
            <a:ext cx="1869993" cy="996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761312" y="1983510"/>
            <a:ext cx="3312083" cy="1060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399152" y="3134218"/>
            <a:ext cx="2109" cy="394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887337" y="2974986"/>
            <a:ext cx="1053783" cy="184666"/>
          </a:xfrm>
          <a:prstGeom prst="rect">
            <a:avLst/>
          </a:prstGeom>
          <a:noFill/>
        </p:spPr>
        <p:txBody>
          <a:bodyPr wrap="square" rtlCol="0">
            <a:spAutoFit/>
          </a:bodyPr>
          <a:lstStyle/>
          <a:p>
            <a:r>
              <a:rPr lang="nl-NL" sz="600" dirty="0" smtClean="0">
                <a:solidFill>
                  <a:srgbClr val="FF0000"/>
                </a:solidFill>
              </a:rPr>
              <a:t>Status 400 / 410</a:t>
            </a:r>
            <a:endParaRPr lang="nl-NL" sz="600" dirty="0">
              <a:solidFill>
                <a:srgbClr val="FF0000"/>
              </a:solidFill>
            </a:endParaRPr>
          </a:p>
        </p:txBody>
      </p:sp>
      <p:sp>
        <p:nvSpPr>
          <p:cNvPr id="94" name="TextBox 93"/>
          <p:cNvSpPr txBox="1"/>
          <p:nvPr/>
        </p:nvSpPr>
        <p:spPr>
          <a:xfrm>
            <a:off x="490237" y="2412500"/>
            <a:ext cx="1539751" cy="369332"/>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Open</a:t>
            </a:r>
            <a:br>
              <a:rPr lang="en-US" sz="600" b="1" dirty="0" smtClean="0">
                <a:solidFill>
                  <a:srgbClr val="FF0000"/>
                </a:solidFill>
              </a:rPr>
            </a:br>
            <a:r>
              <a:rPr lang="en-US" sz="600" b="1" dirty="0" smtClean="0">
                <a:solidFill>
                  <a:srgbClr val="FF0000"/>
                </a:solidFill>
              </a:rPr>
              <a:t>Status Delivery = Received or           Not Accepted</a:t>
            </a:r>
            <a:endParaRPr lang="en-US" sz="600" b="1" dirty="0">
              <a:solidFill>
                <a:srgbClr val="FF0000"/>
              </a:solidFill>
            </a:endParaRPr>
          </a:p>
        </p:txBody>
      </p:sp>
      <p:sp>
        <p:nvSpPr>
          <p:cNvPr id="95" name="TextBox 94"/>
          <p:cNvSpPr txBox="1"/>
          <p:nvPr/>
        </p:nvSpPr>
        <p:spPr>
          <a:xfrm>
            <a:off x="7521916" y="2412500"/>
            <a:ext cx="1579043" cy="369332"/>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Open</a:t>
            </a:r>
            <a:br>
              <a:rPr lang="en-US" sz="600" b="1" dirty="0" smtClean="0">
                <a:solidFill>
                  <a:srgbClr val="FF0000"/>
                </a:solidFill>
              </a:rPr>
            </a:br>
            <a:r>
              <a:rPr lang="en-US" sz="600" b="1" dirty="0" smtClean="0">
                <a:solidFill>
                  <a:srgbClr val="FF0000"/>
                </a:solidFill>
              </a:rPr>
              <a:t>Status Delivery= Received or Not Accepted</a:t>
            </a:r>
            <a:endParaRPr lang="en-US" sz="600" b="1" dirty="0">
              <a:solidFill>
                <a:srgbClr val="FF0000"/>
              </a:solidFill>
            </a:endParaRPr>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33</a:t>
            </a:fld>
            <a:endParaRPr lang="nl-NL" dirty="0"/>
          </a:p>
        </p:txBody>
      </p:sp>
      <p:sp>
        <p:nvSpPr>
          <p:cNvPr id="76"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2900489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94" y="983357"/>
            <a:ext cx="1783128" cy="305584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4" name="Rectangle 23"/>
          <p:cNvSpPr/>
          <p:nvPr/>
        </p:nvSpPr>
        <p:spPr>
          <a:xfrm>
            <a:off x="4687412" y="983356"/>
            <a:ext cx="4268640" cy="29613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6" name="Rounded Rectangle 25"/>
          <p:cNvSpPr/>
          <p:nvPr/>
        </p:nvSpPr>
        <p:spPr>
          <a:xfrm>
            <a:off x="702260" y="1830602"/>
            <a:ext cx="1059052" cy="616799"/>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smtClean="0">
                <a:solidFill>
                  <a:schemeClr val="bg1"/>
                </a:solidFill>
              </a:rPr>
              <a:t>DNB</a:t>
            </a:r>
            <a:br>
              <a:rPr lang="nl-NL" sz="800" dirty="0" smtClean="0">
                <a:solidFill>
                  <a:schemeClr val="bg1"/>
                </a:solidFill>
              </a:rPr>
            </a:br>
            <a:r>
              <a:rPr lang="nl-NL" sz="800" dirty="0" smtClean="0">
                <a:solidFill>
                  <a:schemeClr val="bg1"/>
                </a:solidFill>
              </a:rPr>
              <a:t>Reporting</a:t>
            </a:r>
            <a:br>
              <a:rPr lang="nl-NL" sz="800" dirty="0" smtClean="0">
                <a:solidFill>
                  <a:schemeClr val="bg1"/>
                </a:solidFill>
              </a:rPr>
            </a:br>
            <a:r>
              <a:rPr lang="nl-NL" sz="800" dirty="0" smtClean="0">
                <a:solidFill>
                  <a:schemeClr val="bg1"/>
                </a:solidFill>
              </a:rPr>
              <a:t>Portal</a:t>
            </a:r>
            <a:endParaRPr lang="nl-NL" sz="800" dirty="0">
              <a:solidFill>
                <a:schemeClr val="bg1"/>
              </a:solidFill>
            </a:endParaRPr>
          </a:p>
        </p:txBody>
      </p:sp>
      <p:cxnSp>
        <p:nvCxnSpPr>
          <p:cNvPr id="151" name="Straight Arrow Connector 150"/>
          <p:cNvCxnSpPr/>
          <p:nvPr/>
        </p:nvCxnSpPr>
        <p:spPr>
          <a:xfrm flipH="1">
            <a:off x="1978803" y="1471844"/>
            <a:ext cx="4167021" cy="494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96" y="1809704"/>
            <a:ext cx="316210" cy="316210"/>
          </a:xfrm>
          <a:prstGeom prst="rect">
            <a:avLst/>
          </a:prstGeom>
        </p:spPr>
      </p:pic>
      <p:pic>
        <p:nvPicPr>
          <p:cNvPr id="204" name="Picture 2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7" y="3443193"/>
            <a:ext cx="672797" cy="458848"/>
          </a:xfrm>
          <a:prstGeom prst="rect">
            <a:avLst/>
          </a:prstGeom>
        </p:spPr>
      </p:pic>
      <p:sp>
        <p:nvSpPr>
          <p:cNvPr id="260" name="Rounded Rectangle 259"/>
          <p:cNvSpPr/>
          <p:nvPr/>
        </p:nvSpPr>
        <p:spPr>
          <a:xfrm>
            <a:off x="7567100" y="1827084"/>
            <a:ext cx="1059052" cy="626342"/>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a:solidFill>
                  <a:schemeClr val="bg1"/>
                </a:solidFill>
              </a:rPr>
              <a:t>DNB </a:t>
            </a:r>
            <a:br>
              <a:rPr lang="nl-NL" sz="800" dirty="0">
                <a:solidFill>
                  <a:schemeClr val="bg1"/>
                </a:solidFill>
              </a:rPr>
            </a:br>
            <a:r>
              <a:rPr lang="nl-NL" sz="800" dirty="0" err="1">
                <a:solidFill>
                  <a:schemeClr val="bg1"/>
                </a:solidFill>
              </a:rPr>
              <a:t>Process</a:t>
            </a:r>
            <a:r>
              <a:rPr lang="nl-NL" sz="800" dirty="0">
                <a:solidFill>
                  <a:schemeClr val="bg1"/>
                </a:solidFill>
              </a:rPr>
              <a:t> </a:t>
            </a:r>
            <a:r>
              <a:rPr lang="nl-NL" sz="800" dirty="0" smtClean="0">
                <a:solidFill>
                  <a:schemeClr val="bg1"/>
                </a:solidFill>
              </a:rPr>
              <a:t/>
            </a:r>
            <a:br>
              <a:rPr lang="nl-NL" sz="800" dirty="0" smtClean="0">
                <a:solidFill>
                  <a:schemeClr val="bg1"/>
                </a:solidFill>
              </a:rPr>
            </a:br>
            <a:r>
              <a:rPr lang="nl-NL" sz="800" dirty="0" smtClean="0">
                <a:solidFill>
                  <a:schemeClr val="bg1"/>
                </a:solidFill>
              </a:rPr>
              <a:t>Monitor</a:t>
            </a:r>
            <a:endParaRPr lang="nl-NL" sz="800" dirty="0">
              <a:solidFill>
                <a:schemeClr val="bg1"/>
              </a:solidFill>
            </a:endParaRPr>
          </a:p>
        </p:txBody>
      </p:sp>
      <p:pic>
        <p:nvPicPr>
          <p:cNvPr id="261" name="Picture 2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543" y="1575062"/>
            <a:ext cx="316210" cy="31621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344" y="1563918"/>
            <a:ext cx="316210" cy="316210"/>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204" y="1124338"/>
            <a:ext cx="316210" cy="316210"/>
          </a:xfrm>
          <a:prstGeom prst="rect">
            <a:avLst/>
          </a:prstGeom>
        </p:spPr>
      </p:pic>
      <p:cxnSp>
        <p:nvCxnSpPr>
          <p:cNvPr id="265" name="Straight Arrow Connector 264"/>
          <p:cNvCxnSpPr>
            <a:endCxn id="50" idx="1"/>
          </p:cNvCxnSpPr>
          <p:nvPr/>
        </p:nvCxnSpPr>
        <p:spPr>
          <a:xfrm>
            <a:off x="1660560" y="3689590"/>
            <a:ext cx="502098" cy="1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46739" y="2650608"/>
            <a:ext cx="739040" cy="248209"/>
          </a:xfrm>
          <a:prstGeom prst="rect">
            <a:avLst/>
          </a:prstGeom>
          <a:noFill/>
        </p:spPr>
        <p:txBody>
          <a:bodyPr wrap="square" rtlCol="0">
            <a:spAutoFit/>
          </a:bodyPr>
          <a:lstStyle/>
          <a:p>
            <a:r>
              <a:rPr lang="nl-NL" sz="1013" dirty="0" err="1" smtClean="0"/>
              <a:t>Logius</a:t>
            </a:r>
            <a:endParaRPr lang="nl-NL" sz="1013" dirty="0"/>
          </a:p>
        </p:txBody>
      </p:sp>
      <p:sp>
        <p:nvSpPr>
          <p:cNvPr id="38" name="TextBox 37"/>
          <p:cNvSpPr txBox="1"/>
          <p:nvPr/>
        </p:nvSpPr>
        <p:spPr>
          <a:xfrm>
            <a:off x="183728" y="959196"/>
            <a:ext cx="2271365" cy="248209"/>
          </a:xfrm>
          <a:prstGeom prst="rect">
            <a:avLst/>
          </a:prstGeom>
          <a:noFill/>
        </p:spPr>
        <p:txBody>
          <a:bodyPr wrap="square" rtlCol="0">
            <a:spAutoFit/>
          </a:bodyPr>
          <a:lstStyle/>
          <a:p>
            <a:r>
              <a:rPr lang="nl-NL" sz="1013" dirty="0"/>
              <a:t>Reporting Agent</a:t>
            </a:r>
          </a:p>
        </p:txBody>
      </p:sp>
      <p:sp>
        <p:nvSpPr>
          <p:cNvPr id="39" name="TextBox 38"/>
          <p:cNvSpPr txBox="1"/>
          <p:nvPr/>
        </p:nvSpPr>
        <p:spPr>
          <a:xfrm>
            <a:off x="2895999" y="1216018"/>
            <a:ext cx="565206" cy="265586"/>
          </a:xfrm>
          <a:prstGeom prst="rect">
            <a:avLst/>
          </a:prstGeom>
          <a:noFill/>
        </p:spPr>
        <p:txBody>
          <a:bodyPr wrap="square" rtlCol="0">
            <a:spAutoFit/>
          </a:bodyPr>
          <a:lstStyle/>
          <a:p>
            <a:r>
              <a:rPr lang="nl-NL" sz="563" dirty="0"/>
              <a:t>Publish on </a:t>
            </a:r>
            <a:r>
              <a:rPr lang="nl-NL" sz="563" dirty="0" smtClean="0"/>
              <a:t>website</a:t>
            </a:r>
            <a:endParaRPr lang="nl-NL" sz="563" dirty="0"/>
          </a:p>
        </p:txBody>
      </p:sp>
      <p:sp>
        <p:nvSpPr>
          <p:cNvPr id="23" name="AutoShape 17"/>
          <p:cNvSpPr>
            <a:spLocks noChangeAspect="1" noChangeArrowheads="1" noTextEdit="1"/>
          </p:cNvSpPr>
          <p:nvPr/>
        </p:nvSpPr>
        <p:spPr bwMode="auto">
          <a:xfrm>
            <a:off x="6153443" y="1111451"/>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31" name="Freeform 21"/>
          <p:cNvSpPr>
            <a:spLocks/>
          </p:cNvSpPr>
          <p:nvPr/>
        </p:nvSpPr>
        <p:spPr bwMode="auto">
          <a:xfrm>
            <a:off x="6721128"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58" name="Freeform 24"/>
          <p:cNvSpPr>
            <a:spLocks/>
          </p:cNvSpPr>
          <p:nvPr/>
        </p:nvSpPr>
        <p:spPr bwMode="auto">
          <a:xfrm>
            <a:off x="6177573"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64" name="Rectangle 26"/>
          <p:cNvSpPr>
            <a:spLocks noChangeArrowheads="1"/>
          </p:cNvSpPr>
          <p:nvPr/>
        </p:nvSpPr>
        <p:spPr bwMode="auto">
          <a:xfrm>
            <a:off x="6271552" y="1255517"/>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268" name="Rectangle 27"/>
          <p:cNvSpPr>
            <a:spLocks noChangeArrowheads="1"/>
          </p:cNvSpPr>
          <p:nvPr/>
        </p:nvSpPr>
        <p:spPr bwMode="auto">
          <a:xfrm>
            <a:off x="6519200" y="1255517"/>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273" name="Freeform 33"/>
          <p:cNvSpPr>
            <a:spLocks/>
          </p:cNvSpPr>
          <p:nvPr/>
        </p:nvSpPr>
        <p:spPr bwMode="auto">
          <a:xfrm>
            <a:off x="5073957" y="1733167"/>
            <a:ext cx="606195" cy="479230"/>
          </a:xfrm>
          <a:custGeom>
            <a:avLst/>
            <a:gdLst>
              <a:gd name="T0" fmla="*/ 0 w 20312"/>
              <a:gd name="T1" fmla="*/ 1390 h 8336"/>
              <a:gd name="T2" fmla="*/ 1390 w 20312"/>
              <a:gd name="T3" fmla="*/ 0 h 8336"/>
              <a:gd name="T4" fmla="*/ 18923 w 20312"/>
              <a:gd name="T5" fmla="*/ 0 h 8336"/>
              <a:gd name="T6" fmla="*/ 20312 w 20312"/>
              <a:gd name="T7" fmla="*/ 1390 h 8336"/>
              <a:gd name="T8" fmla="*/ 20312 w 20312"/>
              <a:gd name="T9" fmla="*/ 6947 h 8336"/>
              <a:gd name="T10" fmla="*/ 18923 w 20312"/>
              <a:gd name="T11" fmla="*/ 8336 h 8336"/>
              <a:gd name="T12" fmla="*/ 1390 w 20312"/>
              <a:gd name="T13" fmla="*/ 8336 h 8336"/>
              <a:gd name="T14" fmla="*/ 0 w 20312"/>
              <a:gd name="T15" fmla="*/ 6947 h 8336"/>
              <a:gd name="T16" fmla="*/ 0 w 20312"/>
              <a:gd name="T17" fmla="*/ 1390 h 8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12" h="8336">
                <a:moveTo>
                  <a:pt x="0" y="1390"/>
                </a:moveTo>
                <a:cubicBezTo>
                  <a:pt x="0" y="623"/>
                  <a:pt x="623" y="0"/>
                  <a:pt x="1390" y="0"/>
                </a:cubicBezTo>
                <a:lnTo>
                  <a:pt x="18923" y="0"/>
                </a:lnTo>
                <a:cubicBezTo>
                  <a:pt x="19690" y="0"/>
                  <a:pt x="20312" y="623"/>
                  <a:pt x="20312" y="1390"/>
                </a:cubicBezTo>
                <a:lnTo>
                  <a:pt x="20312" y="6947"/>
                </a:lnTo>
                <a:cubicBezTo>
                  <a:pt x="20312" y="7714"/>
                  <a:pt x="19690" y="8336"/>
                  <a:pt x="18923" y="8336"/>
                </a:cubicBezTo>
                <a:lnTo>
                  <a:pt x="1390" y="8336"/>
                </a:lnTo>
                <a:cubicBezTo>
                  <a:pt x="623" y="8336"/>
                  <a:pt x="0" y="7714"/>
                  <a:pt x="0" y="6947"/>
                </a:cubicBezTo>
                <a:lnTo>
                  <a:pt x="0" y="1390"/>
                </a:lnTo>
                <a:close/>
              </a:path>
            </a:pathLst>
          </a:custGeom>
          <a:solidFill>
            <a:srgbClr val="5B9BD5"/>
          </a:solidFill>
          <a:ln w="0">
            <a:solidFill>
              <a:srgbClr val="000000"/>
            </a:solidFill>
            <a:prstDash val="solid"/>
            <a:round/>
            <a:headEnd/>
            <a:tailEnd/>
          </a:ln>
          <a:extLst/>
        </p:spPr>
        <p:txBody>
          <a:bodyPr vert="horz" wrap="square" lIns="68580" tIns="34290" rIns="68580" bIns="34290" numCol="1" anchor="t" anchorCtr="0" compatLnSpc="1">
            <a:prstTxWarp prst="textNoShape">
              <a:avLst/>
            </a:prstTxWarp>
          </a:bodyPr>
          <a:lstStyle/>
          <a:p>
            <a:endParaRPr lang="nl-NL" sz="1350"/>
          </a:p>
        </p:txBody>
      </p:sp>
      <p:sp>
        <p:nvSpPr>
          <p:cNvPr id="47" name="Rectangle 55"/>
          <p:cNvSpPr>
            <a:spLocks noChangeArrowheads="1"/>
          </p:cNvSpPr>
          <p:nvPr/>
        </p:nvSpPr>
        <p:spPr bwMode="auto">
          <a:xfrm>
            <a:off x="5094587" y="1833136"/>
            <a:ext cx="581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nl-NL" altLang="nl-NL" sz="800" dirty="0">
                <a:solidFill>
                  <a:schemeClr val="bg1"/>
                </a:solidFill>
                <a:latin typeface="Calibri" panose="020F0502020204030204" pitchFamily="34" charset="0"/>
              </a:rPr>
              <a:t>Agreement &amp; </a:t>
            </a:r>
            <a:r>
              <a:rPr lang="nl-NL" altLang="nl-NL" sz="800" dirty="0" smtClean="0">
                <a:solidFill>
                  <a:schemeClr val="bg1"/>
                </a:solidFill>
                <a:latin typeface="Calibri" panose="020F0502020204030204" pitchFamily="34" charset="0"/>
              </a:rPr>
              <a:t/>
            </a:r>
            <a:br>
              <a:rPr lang="nl-NL" altLang="nl-NL" sz="800" dirty="0" smtClean="0">
                <a:solidFill>
                  <a:schemeClr val="bg1"/>
                </a:solidFill>
                <a:latin typeface="Calibri" panose="020F0502020204030204" pitchFamily="34" charset="0"/>
              </a:rPr>
            </a:br>
            <a:r>
              <a:rPr lang="nl-NL" altLang="nl-NL" sz="800" dirty="0" err="1" smtClean="0">
                <a:solidFill>
                  <a:schemeClr val="bg1"/>
                </a:solidFill>
                <a:latin typeface="Calibri" panose="020F0502020204030204" pitchFamily="34" charset="0"/>
              </a:rPr>
              <a:t>Obligations</a:t>
            </a:r>
            <a:endParaRPr lang="nl-NL" altLang="nl-NL" sz="1600" dirty="0">
              <a:solidFill>
                <a:schemeClr val="bg1"/>
              </a:solidFill>
            </a:endParaRPr>
          </a:p>
        </p:txBody>
      </p:sp>
      <p:cxnSp>
        <p:nvCxnSpPr>
          <p:cNvPr id="85" name="Straight Arrow Connector 84"/>
          <p:cNvCxnSpPr/>
          <p:nvPr/>
        </p:nvCxnSpPr>
        <p:spPr>
          <a:xfrm flipH="1">
            <a:off x="2704529" y="3006790"/>
            <a:ext cx="62678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953782" y="3407660"/>
            <a:ext cx="755064" cy="570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Technical</a:t>
            </a:r>
            <a:br>
              <a:rPr lang="nl-NL" sz="675" dirty="0" smtClean="0"/>
            </a:br>
            <a:r>
              <a:rPr lang="nl-NL" sz="675" dirty="0" err="1" smtClean="0"/>
              <a:t>Validations</a:t>
            </a:r>
            <a:endParaRPr lang="nl-NL" sz="675" dirty="0"/>
          </a:p>
        </p:txBody>
      </p:sp>
      <p:sp>
        <p:nvSpPr>
          <p:cNvPr id="103"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a:t>Managed data collection, validation, integration </a:t>
            </a:r>
            <a:r>
              <a:rPr lang="en-GB" sz="1800" i="1" dirty="0" smtClean="0"/>
              <a:t>and dissemination</a:t>
            </a:r>
            <a:endParaRPr lang="en-GB" sz="1800" i="1" dirty="0"/>
          </a:p>
        </p:txBody>
      </p:sp>
      <p:sp>
        <p:nvSpPr>
          <p:cNvPr id="104" name="TextBox 103"/>
          <p:cNvSpPr txBox="1"/>
          <p:nvPr/>
        </p:nvSpPr>
        <p:spPr>
          <a:xfrm>
            <a:off x="80770" y="456899"/>
            <a:ext cx="7706110" cy="261610"/>
          </a:xfrm>
          <a:prstGeom prst="rect">
            <a:avLst/>
          </a:prstGeom>
          <a:noFill/>
        </p:spPr>
        <p:txBody>
          <a:bodyPr wrap="square" rtlCol="0">
            <a:spAutoFit/>
          </a:bodyPr>
          <a:lstStyle/>
          <a:p>
            <a:r>
              <a:rPr lang="nl-NL" sz="1100" i="1" dirty="0" smtClean="0"/>
              <a:t>A production line in the DNB Data Factory for </a:t>
            </a:r>
            <a:r>
              <a:rPr lang="nl-NL" sz="1100" i="1" dirty="0" err="1" smtClean="0"/>
              <a:t>any</a:t>
            </a:r>
            <a:r>
              <a:rPr lang="nl-NL" sz="1100" i="1" dirty="0" smtClean="0"/>
              <a:t> data delivery</a:t>
            </a:r>
            <a:endParaRPr lang="nl-NL" sz="1100" i="1" dirty="0"/>
          </a:p>
        </p:txBody>
      </p:sp>
      <p:sp>
        <p:nvSpPr>
          <p:cNvPr id="101" name="Rectangle 100"/>
          <p:cNvSpPr/>
          <p:nvPr/>
        </p:nvSpPr>
        <p:spPr>
          <a:xfrm>
            <a:off x="2692591" y="2698182"/>
            <a:ext cx="1264572" cy="134102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6" name="TextBox 105"/>
          <p:cNvSpPr txBox="1"/>
          <p:nvPr/>
        </p:nvSpPr>
        <p:spPr>
          <a:xfrm>
            <a:off x="4615844" y="943941"/>
            <a:ext cx="739040" cy="248209"/>
          </a:xfrm>
          <a:prstGeom prst="rect">
            <a:avLst/>
          </a:prstGeom>
          <a:noFill/>
        </p:spPr>
        <p:txBody>
          <a:bodyPr wrap="square" rtlCol="0">
            <a:spAutoFit/>
          </a:bodyPr>
          <a:lstStyle/>
          <a:p>
            <a:r>
              <a:rPr lang="nl-NL" sz="1013" dirty="0"/>
              <a:t>DNB</a:t>
            </a:r>
          </a:p>
        </p:txBody>
      </p:sp>
      <p:grpSp>
        <p:nvGrpSpPr>
          <p:cNvPr id="36" name="Group 35"/>
          <p:cNvGrpSpPr/>
          <p:nvPr/>
        </p:nvGrpSpPr>
        <p:grpSpPr>
          <a:xfrm>
            <a:off x="6155983" y="1115023"/>
            <a:ext cx="1623644" cy="486966"/>
            <a:chOff x="5997743" y="1111793"/>
            <a:chExt cx="1623644" cy="486966"/>
          </a:xfrm>
        </p:grpSpPr>
        <p:sp>
          <p:nvSpPr>
            <p:cNvPr id="25"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30"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256"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57"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259"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69"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270"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4" name="Folded Corner 3"/>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124" name="AutoShape 17"/>
          <p:cNvSpPr>
            <a:spLocks noChangeAspect="1" noChangeArrowheads="1" noTextEdit="1"/>
          </p:cNvSpPr>
          <p:nvPr/>
        </p:nvSpPr>
        <p:spPr bwMode="auto">
          <a:xfrm>
            <a:off x="319728" y="1153159"/>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5" name="Freeform 21"/>
          <p:cNvSpPr>
            <a:spLocks/>
          </p:cNvSpPr>
          <p:nvPr/>
        </p:nvSpPr>
        <p:spPr bwMode="auto">
          <a:xfrm>
            <a:off x="887413"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6" name="Freeform 24"/>
          <p:cNvSpPr>
            <a:spLocks/>
          </p:cNvSpPr>
          <p:nvPr/>
        </p:nvSpPr>
        <p:spPr bwMode="auto">
          <a:xfrm>
            <a:off x="343858"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8" name="Rectangle 26"/>
          <p:cNvSpPr>
            <a:spLocks noChangeArrowheads="1"/>
          </p:cNvSpPr>
          <p:nvPr/>
        </p:nvSpPr>
        <p:spPr bwMode="auto">
          <a:xfrm>
            <a:off x="437837" y="1297225"/>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129" name="Rectangle 27"/>
          <p:cNvSpPr>
            <a:spLocks noChangeArrowheads="1"/>
          </p:cNvSpPr>
          <p:nvPr/>
        </p:nvSpPr>
        <p:spPr bwMode="auto">
          <a:xfrm>
            <a:off x="685485" y="1297225"/>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grpSp>
        <p:nvGrpSpPr>
          <p:cNvPr id="131" name="Group 130"/>
          <p:cNvGrpSpPr/>
          <p:nvPr/>
        </p:nvGrpSpPr>
        <p:grpSpPr>
          <a:xfrm>
            <a:off x="322268" y="1156731"/>
            <a:ext cx="1623644" cy="486966"/>
            <a:chOff x="5997743" y="1111793"/>
            <a:chExt cx="1623644" cy="486966"/>
          </a:xfrm>
        </p:grpSpPr>
        <p:sp>
          <p:nvSpPr>
            <p:cNvPr id="132"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3"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134"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5"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136"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7"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138"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143" name="Folded Corner 142"/>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50" name="Folded Corner 49"/>
          <p:cNvSpPr/>
          <p:nvPr/>
        </p:nvSpPr>
        <p:spPr>
          <a:xfrm>
            <a:off x="2162658" y="3404775"/>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50" name="Straight Arrow Connector 149"/>
          <p:cNvCxnSpPr>
            <a:stCxn id="50" idx="3"/>
            <a:endCxn id="86" idx="1"/>
          </p:cNvCxnSpPr>
          <p:nvPr/>
        </p:nvCxnSpPr>
        <p:spPr>
          <a:xfrm>
            <a:off x="2583184" y="3691418"/>
            <a:ext cx="370598" cy="1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Folded Corner 153"/>
          <p:cNvSpPr/>
          <p:nvPr/>
        </p:nvSpPr>
        <p:spPr>
          <a:xfrm>
            <a:off x="2042161" y="2893937"/>
            <a:ext cx="611567" cy="2414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a:t>Validation</a:t>
            </a:r>
            <a:r>
              <a:rPr lang="nl-NL" sz="675" dirty="0"/>
              <a:t> </a:t>
            </a:r>
            <a:r>
              <a:rPr lang="nl-NL" sz="675" dirty="0" err="1"/>
              <a:t>result</a:t>
            </a:r>
            <a:endParaRPr lang="nl-NL" sz="675" dirty="0"/>
          </a:p>
        </p:txBody>
      </p:sp>
      <p:cxnSp>
        <p:nvCxnSpPr>
          <p:cNvPr id="62" name="Straight Connector 61"/>
          <p:cNvCxnSpPr>
            <a:endCxn id="86" idx="0"/>
          </p:cNvCxnSpPr>
          <p:nvPr/>
        </p:nvCxnSpPr>
        <p:spPr>
          <a:xfrm>
            <a:off x="3331314" y="3014673"/>
            <a:ext cx="0" cy="392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660560" y="3006992"/>
            <a:ext cx="381074" cy="1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3708846" y="3692139"/>
            <a:ext cx="4657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4604101" y="3688981"/>
            <a:ext cx="370598" cy="2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Rounded Rectangle 177"/>
          <p:cNvSpPr/>
          <p:nvPr/>
        </p:nvSpPr>
        <p:spPr>
          <a:xfrm>
            <a:off x="5585191" y="3227727"/>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smtClean="0"/>
              <a:t>Administrative</a:t>
            </a:r>
            <a:r>
              <a:rPr lang="nl-NL" sz="675" dirty="0" smtClean="0"/>
              <a:t/>
            </a:r>
            <a:br>
              <a:rPr lang="nl-NL" sz="675" dirty="0" smtClean="0"/>
            </a:br>
            <a:r>
              <a:rPr lang="nl-NL" sz="675" dirty="0" err="1" smtClean="0"/>
              <a:t>Validations</a:t>
            </a:r>
            <a:endParaRPr lang="nl-NL" sz="675" dirty="0"/>
          </a:p>
        </p:txBody>
      </p:sp>
      <p:sp>
        <p:nvSpPr>
          <p:cNvPr id="179" name="Rounded Rectangle 178"/>
          <p:cNvSpPr/>
          <p:nvPr/>
        </p:nvSpPr>
        <p:spPr>
          <a:xfrm>
            <a:off x="6135687" y="2920511"/>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Post-</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80" name="Rounded Rectangle 179"/>
          <p:cNvSpPr/>
          <p:nvPr/>
        </p:nvSpPr>
        <p:spPr>
          <a:xfrm>
            <a:off x="6721128" y="2595307"/>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smtClean="0"/>
              <a:t>Logical</a:t>
            </a:r>
            <a:r>
              <a:rPr lang="nl-NL" sz="675" dirty="0" smtClean="0"/>
              <a:t/>
            </a:r>
            <a:br>
              <a:rPr lang="nl-NL" sz="675" dirty="0" smtClean="0"/>
            </a:br>
            <a:r>
              <a:rPr lang="nl-NL" sz="675" dirty="0" err="1" smtClean="0"/>
              <a:t>Validations</a:t>
            </a:r>
            <a:endParaRPr lang="nl-NL" sz="675" dirty="0"/>
          </a:p>
        </p:txBody>
      </p:sp>
      <p:sp>
        <p:nvSpPr>
          <p:cNvPr id="181" name="Rounded Rectangle 180"/>
          <p:cNvSpPr/>
          <p:nvPr/>
        </p:nvSpPr>
        <p:spPr>
          <a:xfrm>
            <a:off x="4998730" y="3534229"/>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Pre-</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90" name="Folded Corner 189"/>
          <p:cNvSpPr/>
          <p:nvPr/>
        </p:nvSpPr>
        <p:spPr>
          <a:xfrm>
            <a:off x="4183575" y="3398811"/>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92" name="Straight Arrow Connector 191"/>
          <p:cNvCxnSpPr/>
          <p:nvPr/>
        </p:nvCxnSpPr>
        <p:spPr>
          <a:xfrm flipH="1" flipV="1">
            <a:off x="3832536" y="3134218"/>
            <a:ext cx="1566616" cy="6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Flowchart: Magnetic Disk 86"/>
          <p:cNvSpPr/>
          <p:nvPr/>
        </p:nvSpPr>
        <p:spPr>
          <a:xfrm>
            <a:off x="3430473" y="2948565"/>
            <a:ext cx="399954" cy="39651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97" name="Straight Arrow Connector 196"/>
          <p:cNvCxnSpPr/>
          <p:nvPr/>
        </p:nvCxnSpPr>
        <p:spPr>
          <a:xfrm flipH="1" flipV="1">
            <a:off x="1733828" y="2338326"/>
            <a:ext cx="5825995" cy="2073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5972688" y="2338260"/>
            <a:ext cx="7137" cy="872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endCxn id="179" idx="0"/>
          </p:cNvCxnSpPr>
          <p:nvPr/>
        </p:nvCxnSpPr>
        <p:spPr>
          <a:xfrm>
            <a:off x="6549680" y="2346113"/>
            <a:ext cx="5355" cy="574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endCxn id="180" idx="0"/>
          </p:cNvCxnSpPr>
          <p:nvPr/>
        </p:nvCxnSpPr>
        <p:spPr>
          <a:xfrm>
            <a:off x="7140475" y="2366613"/>
            <a:ext cx="1" cy="228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697108" y="1962820"/>
            <a:ext cx="1869993" cy="996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761312" y="1983510"/>
            <a:ext cx="3312083" cy="1060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399152" y="3134218"/>
            <a:ext cx="2109" cy="394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887337" y="2974986"/>
            <a:ext cx="1053783" cy="184666"/>
          </a:xfrm>
          <a:prstGeom prst="rect">
            <a:avLst/>
          </a:prstGeom>
          <a:noFill/>
        </p:spPr>
        <p:txBody>
          <a:bodyPr wrap="square" rtlCol="0">
            <a:spAutoFit/>
          </a:bodyPr>
          <a:lstStyle/>
          <a:p>
            <a:r>
              <a:rPr lang="nl-NL" sz="600" dirty="0" smtClean="0">
                <a:solidFill>
                  <a:srgbClr val="FF0000"/>
                </a:solidFill>
              </a:rPr>
              <a:t>Status 400 / 410</a:t>
            </a:r>
            <a:endParaRPr lang="nl-NL" sz="600" dirty="0">
              <a:solidFill>
                <a:srgbClr val="FF0000"/>
              </a:solidFill>
            </a:endParaRPr>
          </a:p>
        </p:txBody>
      </p:sp>
      <p:sp>
        <p:nvSpPr>
          <p:cNvPr id="94" name="TextBox 93"/>
          <p:cNvSpPr txBox="1"/>
          <p:nvPr/>
        </p:nvSpPr>
        <p:spPr>
          <a:xfrm>
            <a:off x="490237" y="2412500"/>
            <a:ext cx="1539751" cy="276999"/>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Open </a:t>
            </a:r>
            <a:br>
              <a:rPr lang="en-US" sz="600" b="1" dirty="0" smtClean="0">
                <a:solidFill>
                  <a:srgbClr val="FF0000"/>
                </a:solidFill>
              </a:rPr>
            </a:br>
            <a:r>
              <a:rPr lang="en-US" sz="600" b="1" dirty="0" smtClean="0">
                <a:solidFill>
                  <a:srgbClr val="FF0000"/>
                </a:solidFill>
              </a:rPr>
              <a:t>Status Delivery = Not Accepted</a:t>
            </a:r>
            <a:endParaRPr lang="en-US" sz="600" b="1" dirty="0">
              <a:solidFill>
                <a:srgbClr val="FF0000"/>
              </a:solidFill>
            </a:endParaRPr>
          </a:p>
        </p:txBody>
      </p:sp>
      <p:sp>
        <p:nvSpPr>
          <p:cNvPr id="95" name="TextBox 94"/>
          <p:cNvSpPr txBox="1"/>
          <p:nvPr/>
        </p:nvSpPr>
        <p:spPr>
          <a:xfrm>
            <a:off x="7521916" y="2412500"/>
            <a:ext cx="1579043" cy="276999"/>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Open</a:t>
            </a:r>
            <a:br>
              <a:rPr lang="en-US" sz="600" b="1" dirty="0" smtClean="0">
                <a:solidFill>
                  <a:srgbClr val="FF0000"/>
                </a:solidFill>
              </a:rPr>
            </a:br>
            <a:r>
              <a:rPr lang="en-US" sz="600" b="1" dirty="0" smtClean="0">
                <a:solidFill>
                  <a:srgbClr val="FF0000"/>
                </a:solidFill>
              </a:rPr>
              <a:t>Status Delivery= Not Accepted</a:t>
            </a:r>
            <a:endParaRPr lang="en-US" sz="600" b="1" dirty="0">
              <a:solidFill>
                <a:srgbClr val="FF0000"/>
              </a:solidFill>
            </a:endParaRPr>
          </a:p>
        </p:txBody>
      </p:sp>
      <p:sp>
        <p:nvSpPr>
          <p:cNvPr id="3" name="TextBox 2"/>
          <p:cNvSpPr txBox="1"/>
          <p:nvPr/>
        </p:nvSpPr>
        <p:spPr>
          <a:xfrm>
            <a:off x="7261525" y="3320696"/>
            <a:ext cx="1640852" cy="507831"/>
          </a:xfrm>
          <a:prstGeom prst="rect">
            <a:avLst/>
          </a:prstGeom>
          <a:noFill/>
        </p:spPr>
        <p:txBody>
          <a:bodyPr wrap="square" rtlCol="0">
            <a:spAutoFit/>
          </a:bodyPr>
          <a:lstStyle/>
          <a:p>
            <a:r>
              <a:rPr lang="nl-NL" sz="900" dirty="0" smtClean="0"/>
              <a:t>Delivery </a:t>
            </a:r>
            <a:r>
              <a:rPr lang="nl-NL" sz="900" dirty="0" err="1" smtClean="0"/>
              <a:t>not</a:t>
            </a:r>
            <a:r>
              <a:rPr lang="nl-NL" sz="900" dirty="0" smtClean="0"/>
              <a:t> </a:t>
            </a:r>
            <a:r>
              <a:rPr lang="nl-NL" sz="900" dirty="0" err="1" smtClean="0"/>
              <a:t>accepted</a:t>
            </a:r>
            <a:r>
              <a:rPr lang="nl-NL" sz="900" dirty="0" smtClean="0"/>
              <a:t>, correct </a:t>
            </a:r>
            <a:r>
              <a:rPr lang="nl-NL" sz="900" dirty="0" err="1" smtClean="0"/>
              <a:t>and</a:t>
            </a:r>
            <a:r>
              <a:rPr lang="nl-NL" sz="900" dirty="0" smtClean="0"/>
              <a:t> </a:t>
            </a:r>
            <a:r>
              <a:rPr lang="nl-NL" sz="900" dirty="0" err="1" smtClean="0"/>
              <a:t>resumbmit</a:t>
            </a:r>
            <a:r>
              <a:rPr lang="nl-NL" sz="900" dirty="0"/>
              <a:t> </a:t>
            </a:r>
            <a:r>
              <a:rPr lang="nl-NL" sz="900" dirty="0" smtClean="0"/>
              <a:t>(</a:t>
            </a:r>
            <a:r>
              <a:rPr lang="nl-NL" sz="900" dirty="0" err="1" smtClean="0"/>
              <a:t>same</a:t>
            </a:r>
            <a:r>
              <a:rPr lang="nl-NL" sz="900" dirty="0" smtClean="0"/>
              <a:t> </a:t>
            </a:r>
            <a:r>
              <a:rPr lang="nl-NL" sz="900" dirty="0" err="1" smtClean="0"/>
              <a:t>obligation</a:t>
            </a:r>
            <a:r>
              <a:rPr lang="nl-NL" sz="900" dirty="0" smtClean="0"/>
              <a:t>)</a:t>
            </a:r>
            <a:endParaRPr lang="nl-NL" sz="900" dirty="0"/>
          </a:p>
        </p:txBody>
      </p:sp>
      <p:sp>
        <p:nvSpPr>
          <p:cNvPr id="96" name="TextBox 95"/>
          <p:cNvSpPr txBox="1"/>
          <p:nvPr/>
        </p:nvSpPr>
        <p:spPr>
          <a:xfrm>
            <a:off x="8436189" y="2950873"/>
            <a:ext cx="493884" cy="507831"/>
          </a:xfrm>
          <a:prstGeom prst="rect">
            <a:avLst/>
          </a:prstGeom>
          <a:noFill/>
        </p:spPr>
        <p:txBody>
          <a:bodyPr wrap="square" rtlCol="0">
            <a:spAutoFit/>
          </a:bodyPr>
          <a:lstStyle/>
          <a:p>
            <a:r>
              <a:rPr lang="en-US" sz="2700" b="1" dirty="0">
                <a:solidFill>
                  <a:srgbClr val="FF0000"/>
                </a:solidFill>
              </a:rPr>
              <a:t>X</a:t>
            </a:r>
            <a:endParaRPr lang="nl-NL" sz="2700" b="1" dirty="0">
              <a:solidFill>
                <a:srgbClr val="FF0000"/>
              </a:solidFill>
            </a:endParaRPr>
          </a:p>
        </p:txBody>
      </p:sp>
      <p:sp>
        <p:nvSpPr>
          <p:cNvPr id="9" name="Slide Number Placeholder 8"/>
          <p:cNvSpPr>
            <a:spLocks noGrp="1"/>
          </p:cNvSpPr>
          <p:nvPr>
            <p:ph type="sldNum" sz="quarter" idx="12"/>
          </p:nvPr>
        </p:nvSpPr>
        <p:spPr/>
        <p:txBody>
          <a:bodyPr/>
          <a:lstStyle/>
          <a:p>
            <a:r>
              <a:rPr lang="nl-NL" smtClean="0"/>
              <a:t>Page </a:t>
            </a:r>
            <a:fld id="{73EE6724-4521-4EF8-974D-BA1C7F9CD007}" type="slidenum">
              <a:rPr lang="nl-NL" smtClean="0"/>
              <a:pPr/>
              <a:t>34</a:t>
            </a:fld>
            <a:endParaRPr lang="nl-NL" dirty="0"/>
          </a:p>
        </p:txBody>
      </p:sp>
      <p:sp>
        <p:nvSpPr>
          <p:cNvPr id="80"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1919836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94" y="983357"/>
            <a:ext cx="1783128" cy="305584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4" name="Rectangle 23"/>
          <p:cNvSpPr/>
          <p:nvPr/>
        </p:nvSpPr>
        <p:spPr>
          <a:xfrm>
            <a:off x="4687412" y="983356"/>
            <a:ext cx="4268640" cy="29613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6" name="Rounded Rectangle 25"/>
          <p:cNvSpPr/>
          <p:nvPr/>
        </p:nvSpPr>
        <p:spPr>
          <a:xfrm>
            <a:off x="702260" y="1830602"/>
            <a:ext cx="1059052" cy="616799"/>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smtClean="0">
                <a:solidFill>
                  <a:schemeClr val="bg1"/>
                </a:solidFill>
              </a:rPr>
              <a:t>DNB</a:t>
            </a:r>
            <a:br>
              <a:rPr lang="nl-NL" sz="800" dirty="0" smtClean="0">
                <a:solidFill>
                  <a:schemeClr val="bg1"/>
                </a:solidFill>
              </a:rPr>
            </a:br>
            <a:r>
              <a:rPr lang="nl-NL" sz="800" dirty="0" smtClean="0">
                <a:solidFill>
                  <a:schemeClr val="bg1"/>
                </a:solidFill>
              </a:rPr>
              <a:t>Reporting</a:t>
            </a:r>
            <a:br>
              <a:rPr lang="nl-NL" sz="800" dirty="0" smtClean="0">
                <a:solidFill>
                  <a:schemeClr val="bg1"/>
                </a:solidFill>
              </a:rPr>
            </a:br>
            <a:r>
              <a:rPr lang="nl-NL" sz="800" dirty="0" smtClean="0">
                <a:solidFill>
                  <a:schemeClr val="bg1"/>
                </a:solidFill>
              </a:rPr>
              <a:t>Portal</a:t>
            </a:r>
            <a:endParaRPr lang="nl-NL" sz="800" dirty="0">
              <a:solidFill>
                <a:schemeClr val="bg1"/>
              </a:solidFill>
            </a:endParaRPr>
          </a:p>
        </p:txBody>
      </p:sp>
      <p:cxnSp>
        <p:nvCxnSpPr>
          <p:cNvPr id="151" name="Straight Arrow Connector 150"/>
          <p:cNvCxnSpPr/>
          <p:nvPr/>
        </p:nvCxnSpPr>
        <p:spPr>
          <a:xfrm flipH="1">
            <a:off x="1978803" y="1471844"/>
            <a:ext cx="4167021" cy="494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96" y="1809704"/>
            <a:ext cx="316210" cy="316210"/>
          </a:xfrm>
          <a:prstGeom prst="rect">
            <a:avLst/>
          </a:prstGeom>
        </p:spPr>
      </p:pic>
      <p:pic>
        <p:nvPicPr>
          <p:cNvPr id="204" name="Picture 2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7" y="3443193"/>
            <a:ext cx="672797" cy="458848"/>
          </a:xfrm>
          <a:prstGeom prst="rect">
            <a:avLst/>
          </a:prstGeom>
        </p:spPr>
      </p:pic>
      <p:sp>
        <p:nvSpPr>
          <p:cNvPr id="260" name="Rounded Rectangle 259"/>
          <p:cNvSpPr/>
          <p:nvPr/>
        </p:nvSpPr>
        <p:spPr>
          <a:xfrm>
            <a:off x="7567100" y="1827084"/>
            <a:ext cx="1059052" cy="626342"/>
          </a:xfrm>
          <a:prstGeom prst="roundRect">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800" dirty="0">
                <a:solidFill>
                  <a:schemeClr val="bg1"/>
                </a:solidFill>
              </a:rPr>
              <a:t>DNB </a:t>
            </a:r>
            <a:br>
              <a:rPr lang="nl-NL" sz="800" dirty="0">
                <a:solidFill>
                  <a:schemeClr val="bg1"/>
                </a:solidFill>
              </a:rPr>
            </a:br>
            <a:r>
              <a:rPr lang="nl-NL" sz="800" dirty="0" err="1">
                <a:solidFill>
                  <a:schemeClr val="bg1"/>
                </a:solidFill>
              </a:rPr>
              <a:t>Process</a:t>
            </a:r>
            <a:r>
              <a:rPr lang="nl-NL" sz="800" dirty="0">
                <a:solidFill>
                  <a:schemeClr val="bg1"/>
                </a:solidFill>
              </a:rPr>
              <a:t> </a:t>
            </a:r>
            <a:r>
              <a:rPr lang="nl-NL" sz="800" dirty="0" smtClean="0">
                <a:solidFill>
                  <a:schemeClr val="bg1"/>
                </a:solidFill>
              </a:rPr>
              <a:t/>
            </a:r>
            <a:br>
              <a:rPr lang="nl-NL" sz="800" dirty="0" smtClean="0">
                <a:solidFill>
                  <a:schemeClr val="bg1"/>
                </a:solidFill>
              </a:rPr>
            </a:br>
            <a:r>
              <a:rPr lang="nl-NL" sz="800" dirty="0" smtClean="0">
                <a:solidFill>
                  <a:schemeClr val="bg1"/>
                </a:solidFill>
              </a:rPr>
              <a:t>Monitor</a:t>
            </a:r>
            <a:endParaRPr lang="nl-NL" sz="800" dirty="0">
              <a:solidFill>
                <a:schemeClr val="bg1"/>
              </a:solidFill>
            </a:endParaRPr>
          </a:p>
        </p:txBody>
      </p:sp>
      <p:pic>
        <p:nvPicPr>
          <p:cNvPr id="261" name="Picture 2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543" y="1575062"/>
            <a:ext cx="316210" cy="31621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344" y="1563918"/>
            <a:ext cx="316210" cy="316210"/>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204" y="1124338"/>
            <a:ext cx="316210" cy="316210"/>
          </a:xfrm>
          <a:prstGeom prst="rect">
            <a:avLst/>
          </a:prstGeom>
        </p:spPr>
      </p:pic>
      <p:cxnSp>
        <p:nvCxnSpPr>
          <p:cNvPr id="265" name="Straight Arrow Connector 264"/>
          <p:cNvCxnSpPr>
            <a:endCxn id="50" idx="1"/>
          </p:cNvCxnSpPr>
          <p:nvPr/>
        </p:nvCxnSpPr>
        <p:spPr>
          <a:xfrm>
            <a:off x="1660560" y="3689590"/>
            <a:ext cx="502098" cy="1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46739" y="2650608"/>
            <a:ext cx="739040" cy="248209"/>
          </a:xfrm>
          <a:prstGeom prst="rect">
            <a:avLst/>
          </a:prstGeom>
          <a:noFill/>
        </p:spPr>
        <p:txBody>
          <a:bodyPr wrap="square" rtlCol="0">
            <a:spAutoFit/>
          </a:bodyPr>
          <a:lstStyle/>
          <a:p>
            <a:r>
              <a:rPr lang="nl-NL" sz="1013" dirty="0" err="1" smtClean="0"/>
              <a:t>Logius</a:t>
            </a:r>
            <a:endParaRPr lang="nl-NL" sz="1013" dirty="0"/>
          </a:p>
        </p:txBody>
      </p:sp>
      <p:sp>
        <p:nvSpPr>
          <p:cNvPr id="38" name="TextBox 37"/>
          <p:cNvSpPr txBox="1"/>
          <p:nvPr/>
        </p:nvSpPr>
        <p:spPr>
          <a:xfrm>
            <a:off x="183728" y="959196"/>
            <a:ext cx="2271365" cy="248209"/>
          </a:xfrm>
          <a:prstGeom prst="rect">
            <a:avLst/>
          </a:prstGeom>
          <a:noFill/>
        </p:spPr>
        <p:txBody>
          <a:bodyPr wrap="square" rtlCol="0">
            <a:spAutoFit/>
          </a:bodyPr>
          <a:lstStyle/>
          <a:p>
            <a:r>
              <a:rPr lang="nl-NL" sz="1013" dirty="0"/>
              <a:t>Reporting Agent</a:t>
            </a:r>
          </a:p>
        </p:txBody>
      </p:sp>
      <p:sp>
        <p:nvSpPr>
          <p:cNvPr id="39" name="TextBox 38"/>
          <p:cNvSpPr txBox="1"/>
          <p:nvPr/>
        </p:nvSpPr>
        <p:spPr>
          <a:xfrm>
            <a:off x="2895999" y="1216018"/>
            <a:ext cx="565206" cy="265586"/>
          </a:xfrm>
          <a:prstGeom prst="rect">
            <a:avLst/>
          </a:prstGeom>
          <a:noFill/>
        </p:spPr>
        <p:txBody>
          <a:bodyPr wrap="square" rtlCol="0">
            <a:spAutoFit/>
          </a:bodyPr>
          <a:lstStyle/>
          <a:p>
            <a:r>
              <a:rPr lang="nl-NL" sz="563" dirty="0"/>
              <a:t>Publish on </a:t>
            </a:r>
            <a:r>
              <a:rPr lang="nl-NL" sz="563" dirty="0" smtClean="0"/>
              <a:t>website</a:t>
            </a:r>
            <a:endParaRPr lang="nl-NL" sz="563" dirty="0"/>
          </a:p>
        </p:txBody>
      </p:sp>
      <p:sp>
        <p:nvSpPr>
          <p:cNvPr id="23" name="AutoShape 17"/>
          <p:cNvSpPr>
            <a:spLocks noChangeAspect="1" noChangeArrowheads="1" noTextEdit="1"/>
          </p:cNvSpPr>
          <p:nvPr/>
        </p:nvSpPr>
        <p:spPr bwMode="auto">
          <a:xfrm>
            <a:off x="6153443" y="1111451"/>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31" name="Freeform 21"/>
          <p:cNvSpPr>
            <a:spLocks/>
          </p:cNvSpPr>
          <p:nvPr/>
        </p:nvSpPr>
        <p:spPr bwMode="auto">
          <a:xfrm>
            <a:off x="6721128"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58" name="Freeform 24"/>
          <p:cNvSpPr>
            <a:spLocks/>
          </p:cNvSpPr>
          <p:nvPr/>
        </p:nvSpPr>
        <p:spPr bwMode="auto">
          <a:xfrm>
            <a:off x="6177573" y="123884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264" name="Rectangle 26"/>
          <p:cNvSpPr>
            <a:spLocks noChangeArrowheads="1"/>
          </p:cNvSpPr>
          <p:nvPr/>
        </p:nvSpPr>
        <p:spPr bwMode="auto">
          <a:xfrm>
            <a:off x="6271552" y="1255517"/>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268" name="Rectangle 27"/>
          <p:cNvSpPr>
            <a:spLocks noChangeArrowheads="1"/>
          </p:cNvSpPr>
          <p:nvPr/>
        </p:nvSpPr>
        <p:spPr bwMode="auto">
          <a:xfrm>
            <a:off x="6519200" y="1255517"/>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273" name="Freeform 33"/>
          <p:cNvSpPr>
            <a:spLocks/>
          </p:cNvSpPr>
          <p:nvPr/>
        </p:nvSpPr>
        <p:spPr bwMode="auto">
          <a:xfrm>
            <a:off x="5073957" y="1733167"/>
            <a:ext cx="606195" cy="479230"/>
          </a:xfrm>
          <a:custGeom>
            <a:avLst/>
            <a:gdLst>
              <a:gd name="T0" fmla="*/ 0 w 20312"/>
              <a:gd name="T1" fmla="*/ 1390 h 8336"/>
              <a:gd name="T2" fmla="*/ 1390 w 20312"/>
              <a:gd name="T3" fmla="*/ 0 h 8336"/>
              <a:gd name="T4" fmla="*/ 18923 w 20312"/>
              <a:gd name="T5" fmla="*/ 0 h 8336"/>
              <a:gd name="T6" fmla="*/ 20312 w 20312"/>
              <a:gd name="T7" fmla="*/ 1390 h 8336"/>
              <a:gd name="T8" fmla="*/ 20312 w 20312"/>
              <a:gd name="T9" fmla="*/ 6947 h 8336"/>
              <a:gd name="T10" fmla="*/ 18923 w 20312"/>
              <a:gd name="T11" fmla="*/ 8336 h 8336"/>
              <a:gd name="T12" fmla="*/ 1390 w 20312"/>
              <a:gd name="T13" fmla="*/ 8336 h 8336"/>
              <a:gd name="T14" fmla="*/ 0 w 20312"/>
              <a:gd name="T15" fmla="*/ 6947 h 8336"/>
              <a:gd name="T16" fmla="*/ 0 w 20312"/>
              <a:gd name="T17" fmla="*/ 1390 h 8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12" h="8336">
                <a:moveTo>
                  <a:pt x="0" y="1390"/>
                </a:moveTo>
                <a:cubicBezTo>
                  <a:pt x="0" y="623"/>
                  <a:pt x="623" y="0"/>
                  <a:pt x="1390" y="0"/>
                </a:cubicBezTo>
                <a:lnTo>
                  <a:pt x="18923" y="0"/>
                </a:lnTo>
                <a:cubicBezTo>
                  <a:pt x="19690" y="0"/>
                  <a:pt x="20312" y="623"/>
                  <a:pt x="20312" y="1390"/>
                </a:cubicBezTo>
                <a:lnTo>
                  <a:pt x="20312" y="6947"/>
                </a:lnTo>
                <a:cubicBezTo>
                  <a:pt x="20312" y="7714"/>
                  <a:pt x="19690" y="8336"/>
                  <a:pt x="18923" y="8336"/>
                </a:cubicBezTo>
                <a:lnTo>
                  <a:pt x="1390" y="8336"/>
                </a:lnTo>
                <a:cubicBezTo>
                  <a:pt x="623" y="8336"/>
                  <a:pt x="0" y="7714"/>
                  <a:pt x="0" y="6947"/>
                </a:cubicBezTo>
                <a:lnTo>
                  <a:pt x="0" y="1390"/>
                </a:lnTo>
                <a:close/>
              </a:path>
            </a:pathLst>
          </a:custGeom>
          <a:solidFill>
            <a:srgbClr val="5B9BD5"/>
          </a:solidFill>
          <a:ln w="0">
            <a:solidFill>
              <a:srgbClr val="000000"/>
            </a:solidFill>
            <a:prstDash val="solid"/>
            <a:round/>
            <a:headEnd/>
            <a:tailEnd/>
          </a:ln>
          <a:extLst/>
        </p:spPr>
        <p:txBody>
          <a:bodyPr vert="horz" wrap="square" lIns="68580" tIns="34290" rIns="68580" bIns="34290" numCol="1" anchor="t" anchorCtr="0" compatLnSpc="1">
            <a:prstTxWarp prst="textNoShape">
              <a:avLst/>
            </a:prstTxWarp>
          </a:bodyPr>
          <a:lstStyle/>
          <a:p>
            <a:endParaRPr lang="nl-NL" sz="1350"/>
          </a:p>
        </p:txBody>
      </p:sp>
      <p:sp>
        <p:nvSpPr>
          <p:cNvPr id="47" name="Rectangle 55"/>
          <p:cNvSpPr>
            <a:spLocks noChangeArrowheads="1"/>
          </p:cNvSpPr>
          <p:nvPr/>
        </p:nvSpPr>
        <p:spPr bwMode="auto">
          <a:xfrm>
            <a:off x="5094587" y="1833136"/>
            <a:ext cx="581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nl-NL" altLang="nl-NL" sz="800" dirty="0">
                <a:solidFill>
                  <a:schemeClr val="bg1"/>
                </a:solidFill>
                <a:latin typeface="Calibri" panose="020F0502020204030204" pitchFamily="34" charset="0"/>
              </a:rPr>
              <a:t>Agreement &amp; </a:t>
            </a:r>
            <a:r>
              <a:rPr lang="nl-NL" altLang="nl-NL" sz="800" dirty="0" smtClean="0">
                <a:solidFill>
                  <a:schemeClr val="bg1"/>
                </a:solidFill>
                <a:latin typeface="Calibri" panose="020F0502020204030204" pitchFamily="34" charset="0"/>
              </a:rPr>
              <a:t/>
            </a:r>
            <a:br>
              <a:rPr lang="nl-NL" altLang="nl-NL" sz="800" dirty="0" smtClean="0">
                <a:solidFill>
                  <a:schemeClr val="bg1"/>
                </a:solidFill>
                <a:latin typeface="Calibri" panose="020F0502020204030204" pitchFamily="34" charset="0"/>
              </a:rPr>
            </a:br>
            <a:r>
              <a:rPr lang="nl-NL" altLang="nl-NL" sz="800" dirty="0" err="1" smtClean="0">
                <a:solidFill>
                  <a:schemeClr val="bg1"/>
                </a:solidFill>
                <a:latin typeface="Calibri" panose="020F0502020204030204" pitchFamily="34" charset="0"/>
              </a:rPr>
              <a:t>Obligations</a:t>
            </a:r>
            <a:endParaRPr lang="nl-NL" altLang="nl-NL" sz="1600" dirty="0">
              <a:solidFill>
                <a:schemeClr val="bg1"/>
              </a:solidFill>
            </a:endParaRPr>
          </a:p>
        </p:txBody>
      </p:sp>
      <p:cxnSp>
        <p:nvCxnSpPr>
          <p:cNvPr id="85" name="Straight Arrow Connector 84"/>
          <p:cNvCxnSpPr/>
          <p:nvPr/>
        </p:nvCxnSpPr>
        <p:spPr>
          <a:xfrm flipH="1">
            <a:off x="2704529" y="3006790"/>
            <a:ext cx="62678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953782" y="3407660"/>
            <a:ext cx="755064" cy="570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Technical</a:t>
            </a:r>
            <a:br>
              <a:rPr lang="nl-NL" sz="675" dirty="0" smtClean="0"/>
            </a:br>
            <a:r>
              <a:rPr lang="nl-NL" sz="675" dirty="0" err="1" smtClean="0"/>
              <a:t>Validations</a:t>
            </a:r>
            <a:endParaRPr lang="nl-NL" sz="675" dirty="0"/>
          </a:p>
        </p:txBody>
      </p:sp>
      <p:sp>
        <p:nvSpPr>
          <p:cNvPr id="103"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a:t>Managed data collection, validation, integration </a:t>
            </a:r>
            <a:r>
              <a:rPr lang="en-GB" sz="1800" i="1" dirty="0" smtClean="0"/>
              <a:t>and dissemination</a:t>
            </a:r>
            <a:endParaRPr lang="en-GB" sz="1800" i="1" dirty="0"/>
          </a:p>
        </p:txBody>
      </p:sp>
      <p:sp>
        <p:nvSpPr>
          <p:cNvPr id="104" name="TextBox 103"/>
          <p:cNvSpPr txBox="1"/>
          <p:nvPr/>
        </p:nvSpPr>
        <p:spPr>
          <a:xfrm>
            <a:off x="80770" y="456899"/>
            <a:ext cx="7706110" cy="261610"/>
          </a:xfrm>
          <a:prstGeom prst="rect">
            <a:avLst/>
          </a:prstGeom>
          <a:noFill/>
        </p:spPr>
        <p:txBody>
          <a:bodyPr wrap="square" rtlCol="0">
            <a:spAutoFit/>
          </a:bodyPr>
          <a:lstStyle/>
          <a:p>
            <a:r>
              <a:rPr lang="nl-NL" sz="1100" i="1" dirty="0" smtClean="0"/>
              <a:t>A production line in the DNB Data Factory for </a:t>
            </a:r>
            <a:r>
              <a:rPr lang="nl-NL" sz="1100" i="1" dirty="0" err="1" smtClean="0"/>
              <a:t>any</a:t>
            </a:r>
            <a:r>
              <a:rPr lang="nl-NL" sz="1100" i="1" dirty="0" smtClean="0"/>
              <a:t> data delivery</a:t>
            </a:r>
            <a:endParaRPr lang="nl-NL" sz="1100" i="1" dirty="0"/>
          </a:p>
        </p:txBody>
      </p:sp>
      <p:sp>
        <p:nvSpPr>
          <p:cNvPr id="101" name="Rectangle 100"/>
          <p:cNvSpPr/>
          <p:nvPr/>
        </p:nvSpPr>
        <p:spPr>
          <a:xfrm>
            <a:off x="2692591" y="2698182"/>
            <a:ext cx="1264572" cy="134102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6" name="TextBox 105"/>
          <p:cNvSpPr txBox="1"/>
          <p:nvPr/>
        </p:nvSpPr>
        <p:spPr>
          <a:xfrm>
            <a:off x="4615844" y="943941"/>
            <a:ext cx="739040" cy="248209"/>
          </a:xfrm>
          <a:prstGeom prst="rect">
            <a:avLst/>
          </a:prstGeom>
          <a:noFill/>
        </p:spPr>
        <p:txBody>
          <a:bodyPr wrap="square" rtlCol="0">
            <a:spAutoFit/>
          </a:bodyPr>
          <a:lstStyle/>
          <a:p>
            <a:r>
              <a:rPr lang="nl-NL" sz="1013" dirty="0"/>
              <a:t>DNB</a:t>
            </a:r>
          </a:p>
        </p:txBody>
      </p:sp>
      <p:grpSp>
        <p:nvGrpSpPr>
          <p:cNvPr id="36" name="Group 35"/>
          <p:cNvGrpSpPr/>
          <p:nvPr/>
        </p:nvGrpSpPr>
        <p:grpSpPr>
          <a:xfrm>
            <a:off x="6155983" y="1115023"/>
            <a:ext cx="1623644" cy="486966"/>
            <a:chOff x="5997743" y="1111793"/>
            <a:chExt cx="1623644" cy="486966"/>
          </a:xfrm>
        </p:grpSpPr>
        <p:sp>
          <p:nvSpPr>
            <p:cNvPr id="25"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30"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256"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57"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259"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269"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270"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4" name="Folded Corner 3"/>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124" name="AutoShape 17"/>
          <p:cNvSpPr>
            <a:spLocks noChangeAspect="1" noChangeArrowheads="1" noTextEdit="1"/>
          </p:cNvSpPr>
          <p:nvPr/>
        </p:nvSpPr>
        <p:spPr bwMode="auto">
          <a:xfrm>
            <a:off x="319728" y="1153159"/>
            <a:ext cx="1626184"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5" name="Freeform 21"/>
          <p:cNvSpPr>
            <a:spLocks/>
          </p:cNvSpPr>
          <p:nvPr/>
        </p:nvSpPr>
        <p:spPr bwMode="auto">
          <a:xfrm>
            <a:off x="887413"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6" name="Freeform 24"/>
          <p:cNvSpPr>
            <a:spLocks/>
          </p:cNvSpPr>
          <p:nvPr/>
        </p:nvSpPr>
        <p:spPr bwMode="auto">
          <a:xfrm>
            <a:off x="343858" y="1280556"/>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nl-NL" sz="1350"/>
          </a:p>
        </p:txBody>
      </p:sp>
      <p:sp>
        <p:nvSpPr>
          <p:cNvPr id="128" name="Rectangle 26"/>
          <p:cNvSpPr>
            <a:spLocks noChangeArrowheads="1"/>
          </p:cNvSpPr>
          <p:nvPr/>
        </p:nvSpPr>
        <p:spPr bwMode="auto">
          <a:xfrm>
            <a:off x="437837" y="1297225"/>
            <a:ext cx="27812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Techn</a:t>
            </a:r>
            <a:endParaRPr lang="nl-NL" altLang="nl-NL" sz="1350"/>
          </a:p>
        </p:txBody>
      </p:sp>
      <p:sp>
        <p:nvSpPr>
          <p:cNvPr id="129" name="Rectangle 27"/>
          <p:cNvSpPr>
            <a:spLocks noChangeArrowheads="1"/>
          </p:cNvSpPr>
          <p:nvPr/>
        </p:nvSpPr>
        <p:spPr bwMode="auto">
          <a:xfrm>
            <a:off x="685485" y="1297225"/>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grpSp>
        <p:nvGrpSpPr>
          <p:cNvPr id="131" name="Group 130"/>
          <p:cNvGrpSpPr/>
          <p:nvPr/>
        </p:nvGrpSpPr>
        <p:grpSpPr>
          <a:xfrm>
            <a:off x="322268" y="1156731"/>
            <a:ext cx="1623644" cy="486966"/>
            <a:chOff x="5997743" y="1111793"/>
            <a:chExt cx="1623644" cy="486966"/>
          </a:xfrm>
        </p:grpSpPr>
        <p:sp>
          <p:nvSpPr>
            <p:cNvPr id="132" name="Freeform 19"/>
            <p:cNvSpPr>
              <a:spLocks/>
            </p:cNvSpPr>
            <p:nvPr/>
          </p:nvSpPr>
          <p:spPr bwMode="auto">
            <a:xfrm>
              <a:off x="5997743" y="1111793"/>
              <a:ext cx="1623644" cy="486966"/>
            </a:xfrm>
            <a:custGeom>
              <a:avLst/>
              <a:gdLst>
                <a:gd name="T0" fmla="*/ 0 w 25472"/>
                <a:gd name="T1" fmla="*/ 1881 h 11280"/>
                <a:gd name="T2" fmla="*/ 1881 w 25472"/>
                <a:gd name="T3" fmla="*/ 0 h 11280"/>
                <a:gd name="T4" fmla="*/ 23592 w 25472"/>
                <a:gd name="T5" fmla="*/ 0 h 11280"/>
                <a:gd name="T6" fmla="*/ 25472 w 25472"/>
                <a:gd name="T7" fmla="*/ 1881 h 11280"/>
                <a:gd name="T8" fmla="*/ 25472 w 25472"/>
                <a:gd name="T9" fmla="*/ 9400 h 11280"/>
                <a:gd name="T10" fmla="*/ 23592 w 25472"/>
                <a:gd name="T11" fmla="*/ 11280 h 11280"/>
                <a:gd name="T12" fmla="*/ 1881 w 25472"/>
                <a:gd name="T13" fmla="*/ 11280 h 11280"/>
                <a:gd name="T14" fmla="*/ 0 w 25472"/>
                <a:gd name="T15" fmla="*/ 9400 h 11280"/>
                <a:gd name="T16" fmla="*/ 0 w 25472"/>
                <a:gd name="T17" fmla="*/ 1881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2" h="11280">
                  <a:moveTo>
                    <a:pt x="0" y="1881"/>
                  </a:moveTo>
                  <a:cubicBezTo>
                    <a:pt x="0" y="842"/>
                    <a:pt x="842" y="0"/>
                    <a:pt x="1881" y="0"/>
                  </a:cubicBezTo>
                  <a:lnTo>
                    <a:pt x="23592" y="0"/>
                  </a:lnTo>
                  <a:cubicBezTo>
                    <a:pt x="24631" y="0"/>
                    <a:pt x="25472" y="842"/>
                    <a:pt x="25472" y="1881"/>
                  </a:cubicBezTo>
                  <a:lnTo>
                    <a:pt x="25472" y="9400"/>
                  </a:lnTo>
                  <a:cubicBezTo>
                    <a:pt x="25472" y="10439"/>
                    <a:pt x="24631" y="11280"/>
                    <a:pt x="23592" y="11280"/>
                  </a:cubicBezTo>
                  <a:lnTo>
                    <a:pt x="1881" y="11280"/>
                  </a:lnTo>
                  <a:cubicBezTo>
                    <a:pt x="842" y="11280"/>
                    <a:pt x="0" y="10439"/>
                    <a:pt x="0" y="9400"/>
                  </a:cubicBezTo>
                  <a:lnTo>
                    <a:pt x="0" y="1881"/>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3" name="Rectangle 20"/>
            <p:cNvSpPr>
              <a:spLocks noChangeArrowheads="1"/>
            </p:cNvSpPr>
            <p:nvPr/>
          </p:nvSpPr>
          <p:spPr bwMode="auto">
            <a:xfrm>
              <a:off x="6061242" y="1128462"/>
              <a:ext cx="73659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525" dirty="0">
                  <a:solidFill>
                    <a:srgbClr val="2E75B6"/>
                  </a:solidFill>
                  <a:latin typeface="Calibri" panose="020F0502020204030204" pitchFamily="34" charset="0"/>
                </a:rPr>
                <a:t>Data Delivery Agreement</a:t>
              </a:r>
              <a:endParaRPr lang="nl-NL" altLang="nl-NL" sz="1350" dirty="0"/>
            </a:p>
          </p:txBody>
        </p:sp>
        <p:sp>
          <p:nvSpPr>
            <p:cNvPr id="134" name="Freeform 22"/>
            <p:cNvSpPr>
              <a:spLocks/>
            </p:cNvSpPr>
            <p:nvPr/>
          </p:nvSpPr>
          <p:spPr bwMode="auto">
            <a:xfrm>
              <a:off x="6562888"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5" name="Rectangle 23"/>
            <p:cNvSpPr>
              <a:spLocks noChangeArrowheads="1"/>
            </p:cNvSpPr>
            <p:nvPr/>
          </p:nvSpPr>
          <p:spPr bwMode="auto">
            <a:xfrm>
              <a:off x="6694967" y="1314199"/>
              <a:ext cx="21335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dirty="0">
                  <a:solidFill>
                    <a:srgbClr val="FFFFFF"/>
                  </a:solidFill>
                  <a:latin typeface="Calibri" panose="020F0502020204030204" pitchFamily="34" charset="0"/>
                </a:rPr>
                <a:t>LDM</a:t>
              </a:r>
              <a:endParaRPr lang="nl-NL" altLang="nl-NL" sz="1350" dirty="0"/>
            </a:p>
          </p:txBody>
        </p:sp>
        <p:sp>
          <p:nvSpPr>
            <p:cNvPr id="136" name="Freeform 25"/>
            <p:cNvSpPr>
              <a:spLocks/>
            </p:cNvSpPr>
            <p:nvPr/>
          </p:nvSpPr>
          <p:spPr bwMode="auto">
            <a:xfrm>
              <a:off x="6019333" y="1235618"/>
              <a:ext cx="459736" cy="285750"/>
            </a:xfrm>
            <a:custGeom>
              <a:avLst/>
              <a:gdLst>
                <a:gd name="T0" fmla="*/ 0 w 10608"/>
                <a:gd name="T1" fmla="*/ 1104 h 6624"/>
                <a:gd name="T2" fmla="*/ 1104 w 10608"/>
                <a:gd name="T3" fmla="*/ 0 h 6624"/>
                <a:gd name="T4" fmla="*/ 9504 w 10608"/>
                <a:gd name="T5" fmla="*/ 0 h 6624"/>
                <a:gd name="T6" fmla="*/ 10608 w 10608"/>
                <a:gd name="T7" fmla="*/ 1104 h 6624"/>
                <a:gd name="T8" fmla="*/ 10608 w 10608"/>
                <a:gd name="T9" fmla="*/ 5520 h 6624"/>
                <a:gd name="T10" fmla="*/ 9504 w 10608"/>
                <a:gd name="T11" fmla="*/ 6624 h 6624"/>
                <a:gd name="T12" fmla="*/ 1104 w 10608"/>
                <a:gd name="T13" fmla="*/ 6624 h 6624"/>
                <a:gd name="T14" fmla="*/ 0 w 10608"/>
                <a:gd name="T15" fmla="*/ 5520 h 6624"/>
                <a:gd name="T16" fmla="*/ 0 w 10608"/>
                <a:gd name="T17" fmla="*/ 1104 h 6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8" h="6624">
                  <a:moveTo>
                    <a:pt x="0" y="1104"/>
                  </a:moveTo>
                  <a:cubicBezTo>
                    <a:pt x="0" y="495"/>
                    <a:pt x="495" y="0"/>
                    <a:pt x="1104" y="0"/>
                  </a:cubicBezTo>
                  <a:lnTo>
                    <a:pt x="9504" y="0"/>
                  </a:lnTo>
                  <a:cubicBezTo>
                    <a:pt x="10114" y="0"/>
                    <a:pt x="10608" y="495"/>
                    <a:pt x="10608" y="1104"/>
                  </a:cubicBezTo>
                  <a:lnTo>
                    <a:pt x="10608" y="5520"/>
                  </a:lnTo>
                  <a:cubicBezTo>
                    <a:pt x="10608" y="6130"/>
                    <a:pt x="10114" y="6624"/>
                    <a:pt x="9504" y="6624"/>
                  </a:cubicBezTo>
                  <a:lnTo>
                    <a:pt x="1104" y="6624"/>
                  </a:lnTo>
                  <a:cubicBezTo>
                    <a:pt x="495" y="6624"/>
                    <a:pt x="0" y="6130"/>
                    <a:pt x="0" y="5520"/>
                  </a:cubicBezTo>
                  <a:lnTo>
                    <a:pt x="0" y="1104"/>
                  </a:lnTo>
                  <a:close/>
                </a:path>
              </a:pathLst>
            </a:custGeom>
            <a:noFill/>
            <a:ln w="635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7" name="Rectangle 28"/>
            <p:cNvSpPr>
              <a:spLocks noChangeArrowheads="1"/>
            </p:cNvSpPr>
            <p:nvPr/>
          </p:nvSpPr>
          <p:spPr bwMode="auto">
            <a:xfrm>
              <a:off x="6117122" y="1377302"/>
              <a:ext cx="260348"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Specs</a:t>
              </a:r>
              <a:endParaRPr lang="nl-NL" altLang="nl-NL" sz="1350"/>
            </a:p>
          </p:txBody>
        </p:sp>
        <p:sp>
          <p:nvSpPr>
            <p:cNvPr id="138" name="Rectangle 29"/>
            <p:cNvSpPr>
              <a:spLocks noChangeArrowheads="1"/>
            </p:cNvSpPr>
            <p:nvPr/>
          </p:nvSpPr>
          <p:spPr bwMode="auto">
            <a:xfrm>
              <a:off x="6355880" y="1377302"/>
              <a:ext cx="29210"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825">
                  <a:solidFill>
                    <a:srgbClr val="FFFFFF"/>
                  </a:solidFill>
                  <a:latin typeface="Calibri" panose="020F0502020204030204" pitchFamily="34" charset="0"/>
                </a:rPr>
                <a:t>.</a:t>
              </a:r>
              <a:endParaRPr lang="nl-NL" altLang="nl-NL" sz="1350"/>
            </a:p>
          </p:txBody>
        </p:sp>
        <p:sp>
          <p:nvSpPr>
            <p:cNvPr id="143" name="Folded Corner 142"/>
            <p:cNvSpPr/>
            <p:nvPr/>
          </p:nvSpPr>
          <p:spPr>
            <a:xfrm>
              <a:off x="7094279" y="1238807"/>
              <a:ext cx="462210" cy="269081"/>
            </a:xfrm>
            <a:prstGeom prst="foldedCorner">
              <a:avLst/>
            </a:prstGeom>
            <a:solidFill>
              <a:srgbClr val="5B9BD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r>
                <a:rPr lang="nl-NL" sz="700" dirty="0" smtClean="0">
                  <a:solidFill>
                    <a:schemeClr val="bg1"/>
                  </a:solidFill>
                </a:rPr>
                <a:t>Public </a:t>
              </a:r>
              <a:r>
                <a:rPr lang="nl-NL" sz="700" dirty="0" err="1" smtClean="0">
                  <a:solidFill>
                    <a:schemeClr val="bg1"/>
                  </a:solidFill>
                </a:rPr>
                <a:t>Key</a:t>
              </a:r>
              <a:endParaRPr lang="nl-NL" sz="700" dirty="0">
                <a:solidFill>
                  <a:schemeClr val="bg1"/>
                </a:solidFill>
              </a:endParaRPr>
            </a:p>
          </p:txBody>
        </p:sp>
      </p:grpSp>
      <p:sp>
        <p:nvSpPr>
          <p:cNvPr id="50" name="Folded Corner 49"/>
          <p:cNvSpPr/>
          <p:nvPr/>
        </p:nvSpPr>
        <p:spPr>
          <a:xfrm>
            <a:off x="2162658" y="3404775"/>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50" name="Straight Arrow Connector 149"/>
          <p:cNvCxnSpPr>
            <a:stCxn id="50" idx="3"/>
            <a:endCxn id="86" idx="1"/>
          </p:cNvCxnSpPr>
          <p:nvPr/>
        </p:nvCxnSpPr>
        <p:spPr>
          <a:xfrm>
            <a:off x="2583184" y="3691418"/>
            <a:ext cx="370598" cy="1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Folded Corner 153"/>
          <p:cNvSpPr/>
          <p:nvPr/>
        </p:nvSpPr>
        <p:spPr>
          <a:xfrm>
            <a:off x="2042161" y="2893937"/>
            <a:ext cx="611567" cy="2414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a:t>Validation</a:t>
            </a:r>
            <a:r>
              <a:rPr lang="nl-NL" sz="675" dirty="0"/>
              <a:t> </a:t>
            </a:r>
            <a:r>
              <a:rPr lang="nl-NL" sz="675" dirty="0" err="1"/>
              <a:t>result</a:t>
            </a:r>
            <a:endParaRPr lang="nl-NL" sz="675" dirty="0"/>
          </a:p>
        </p:txBody>
      </p:sp>
      <p:cxnSp>
        <p:nvCxnSpPr>
          <p:cNvPr id="62" name="Straight Connector 61"/>
          <p:cNvCxnSpPr>
            <a:endCxn id="86" idx="0"/>
          </p:cNvCxnSpPr>
          <p:nvPr/>
        </p:nvCxnSpPr>
        <p:spPr>
          <a:xfrm>
            <a:off x="3331314" y="3014673"/>
            <a:ext cx="0" cy="392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660560" y="3006992"/>
            <a:ext cx="381074" cy="1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3708846" y="3692139"/>
            <a:ext cx="4657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4604101" y="3688981"/>
            <a:ext cx="370598" cy="2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Rounded Rectangle 177"/>
          <p:cNvSpPr/>
          <p:nvPr/>
        </p:nvSpPr>
        <p:spPr>
          <a:xfrm>
            <a:off x="5585191" y="3227727"/>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smtClean="0"/>
              <a:t>Administrative</a:t>
            </a:r>
            <a:r>
              <a:rPr lang="nl-NL" sz="675" dirty="0" smtClean="0"/>
              <a:t/>
            </a:r>
            <a:br>
              <a:rPr lang="nl-NL" sz="675" dirty="0" smtClean="0"/>
            </a:br>
            <a:r>
              <a:rPr lang="nl-NL" sz="675" dirty="0" err="1" smtClean="0"/>
              <a:t>Validations</a:t>
            </a:r>
            <a:endParaRPr lang="nl-NL" sz="675" dirty="0"/>
          </a:p>
        </p:txBody>
      </p:sp>
      <p:sp>
        <p:nvSpPr>
          <p:cNvPr id="179" name="Rounded Rectangle 178"/>
          <p:cNvSpPr/>
          <p:nvPr/>
        </p:nvSpPr>
        <p:spPr>
          <a:xfrm>
            <a:off x="6135687" y="2920511"/>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Post-</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80" name="Rounded Rectangle 179"/>
          <p:cNvSpPr/>
          <p:nvPr/>
        </p:nvSpPr>
        <p:spPr>
          <a:xfrm>
            <a:off x="6721128" y="2595307"/>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err="1" smtClean="0"/>
              <a:t>Logical</a:t>
            </a:r>
            <a:r>
              <a:rPr lang="nl-NL" sz="675" dirty="0" smtClean="0"/>
              <a:t/>
            </a:r>
            <a:br>
              <a:rPr lang="nl-NL" sz="675" dirty="0" smtClean="0"/>
            </a:br>
            <a:r>
              <a:rPr lang="nl-NL" sz="675" dirty="0" err="1" smtClean="0"/>
              <a:t>Validations</a:t>
            </a:r>
            <a:endParaRPr lang="nl-NL" sz="675" dirty="0"/>
          </a:p>
        </p:txBody>
      </p:sp>
      <p:sp>
        <p:nvSpPr>
          <p:cNvPr id="181" name="Rounded Rectangle 180"/>
          <p:cNvSpPr/>
          <p:nvPr/>
        </p:nvSpPr>
        <p:spPr>
          <a:xfrm>
            <a:off x="4998730" y="3534229"/>
            <a:ext cx="838695" cy="28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smtClean="0"/>
              <a:t>Pre-</a:t>
            </a:r>
            <a:r>
              <a:rPr lang="nl-NL" sz="675" dirty="0" err="1" smtClean="0"/>
              <a:t>technical</a:t>
            </a:r>
            <a:r>
              <a:rPr lang="nl-NL" sz="675" dirty="0" smtClean="0"/>
              <a:t/>
            </a:r>
            <a:br>
              <a:rPr lang="nl-NL" sz="675" dirty="0" smtClean="0"/>
            </a:br>
            <a:r>
              <a:rPr lang="nl-NL" sz="675" dirty="0" err="1" smtClean="0"/>
              <a:t>Validations</a:t>
            </a:r>
            <a:endParaRPr lang="nl-NL" sz="675" dirty="0"/>
          </a:p>
        </p:txBody>
      </p:sp>
      <p:sp>
        <p:nvSpPr>
          <p:cNvPr id="190" name="Folded Corner 189"/>
          <p:cNvSpPr/>
          <p:nvPr/>
        </p:nvSpPr>
        <p:spPr>
          <a:xfrm>
            <a:off x="4183575" y="3398811"/>
            <a:ext cx="420526" cy="57328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smtClean="0"/>
              <a:t>RRE</a:t>
            </a:r>
            <a:endParaRPr lang="nl-NL" sz="800" dirty="0"/>
          </a:p>
        </p:txBody>
      </p:sp>
      <p:cxnSp>
        <p:nvCxnSpPr>
          <p:cNvPr id="192" name="Straight Arrow Connector 191"/>
          <p:cNvCxnSpPr/>
          <p:nvPr/>
        </p:nvCxnSpPr>
        <p:spPr>
          <a:xfrm flipH="1" flipV="1">
            <a:off x="3832536" y="3134218"/>
            <a:ext cx="1566616" cy="6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Flowchart: Magnetic Disk 86"/>
          <p:cNvSpPr/>
          <p:nvPr/>
        </p:nvSpPr>
        <p:spPr>
          <a:xfrm>
            <a:off x="3430473" y="2948565"/>
            <a:ext cx="399954" cy="39651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97" name="Straight Arrow Connector 196"/>
          <p:cNvCxnSpPr/>
          <p:nvPr/>
        </p:nvCxnSpPr>
        <p:spPr>
          <a:xfrm flipH="1" flipV="1">
            <a:off x="1733828" y="2338326"/>
            <a:ext cx="5825995" cy="2073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5972688" y="2338260"/>
            <a:ext cx="7137" cy="872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endCxn id="179" idx="0"/>
          </p:cNvCxnSpPr>
          <p:nvPr/>
        </p:nvCxnSpPr>
        <p:spPr>
          <a:xfrm>
            <a:off x="6549680" y="2346113"/>
            <a:ext cx="5355" cy="574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endCxn id="180" idx="0"/>
          </p:cNvCxnSpPr>
          <p:nvPr/>
        </p:nvCxnSpPr>
        <p:spPr>
          <a:xfrm>
            <a:off x="7140475" y="2366613"/>
            <a:ext cx="1" cy="228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697108" y="1962820"/>
            <a:ext cx="1869993" cy="996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761312" y="1983510"/>
            <a:ext cx="3312083" cy="1060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399152" y="3134218"/>
            <a:ext cx="2109" cy="394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887337" y="2974986"/>
            <a:ext cx="1053783" cy="184666"/>
          </a:xfrm>
          <a:prstGeom prst="rect">
            <a:avLst/>
          </a:prstGeom>
          <a:noFill/>
        </p:spPr>
        <p:txBody>
          <a:bodyPr wrap="square" rtlCol="0">
            <a:spAutoFit/>
          </a:bodyPr>
          <a:lstStyle/>
          <a:p>
            <a:r>
              <a:rPr lang="nl-NL" sz="600" dirty="0" smtClean="0">
                <a:solidFill>
                  <a:srgbClr val="FF0000"/>
                </a:solidFill>
              </a:rPr>
              <a:t>Status 400 / 410</a:t>
            </a:r>
            <a:endParaRPr lang="nl-NL" sz="600" dirty="0">
              <a:solidFill>
                <a:srgbClr val="FF0000"/>
              </a:solidFill>
            </a:endParaRPr>
          </a:p>
        </p:txBody>
      </p:sp>
      <p:sp>
        <p:nvSpPr>
          <p:cNvPr id="94" name="TextBox 93"/>
          <p:cNvSpPr txBox="1"/>
          <p:nvPr/>
        </p:nvSpPr>
        <p:spPr>
          <a:xfrm>
            <a:off x="490237" y="2412500"/>
            <a:ext cx="1539751" cy="276999"/>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=Completed </a:t>
            </a:r>
            <a:br>
              <a:rPr lang="en-US" sz="600" b="1" dirty="0" smtClean="0">
                <a:solidFill>
                  <a:srgbClr val="FF0000"/>
                </a:solidFill>
              </a:rPr>
            </a:br>
            <a:r>
              <a:rPr lang="en-US" sz="600" b="1" dirty="0" smtClean="0">
                <a:solidFill>
                  <a:srgbClr val="FF0000"/>
                </a:solidFill>
              </a:rPr>
              <a:t>Status Delivery = Accepted</a:t>
            </a:r>
            <a:endParaRPr lang="en-US" sz="600" b="1" dirty="0">
              <a:solidFill>
                <a:srgbClr val="FF0000"/>
              </a:solidFill>
            </a:endParaRPr>
          </a:p>
        </p:txBody>
      </p:sp>
      <p:sp>
        <p:nvSpPr>
          <p:cNvPr id="95" name="TextBox 94"/>
          <p:cNvSpPr txBox="1"/>
          <p:nvPr/>
        </p:nvSpPr>
        <p:spPr>
          <a:xfrm>
            <a:off x="7521916" y="2412500"/>
            <a:ext cx="1579043" cy="276999"/>
          </a:xfrm>
          <a:prstGeom prst="rect">
            <a:avLst/>
          </a:prstGeom>
          <a:noFill/>
        </p:spPr>
        <p:txBody>
          <a:bodyPr wrap="square" rtlCol="0">
            <a:spAutoFit/>
          </a:bodyPr>
          <a:lstStyle/>
          <a:p>
            <a:r>
              <a:rPr lang="en-US" sz="600" b="1" dirty="0">
                <a:solidFill>
                  <a:srgbClr val="FF0000"/>
                </a:solidFill>
              </a:rPr>
              <a:t>Status obligation </a:t>
            </a:r>
            <a:r>
              <a:rPr lang="en-US" sz="600" b="1" dirty="0" smtClean="0">
                <a:solidFill>
                  <a:srgbClr val="FF0000"/>
                </a:solidFill>
              </a:rPr>
              <a:t>=Completed</a:t>
            </a:r>
            <a:br>
              <a:rPr lang="en-US" sz="600" b="1" dirty="0" smtClean="0">
                <a:solidFill>
                  <a:srgbClr val="FF0000"/>
                </a:solidFill>
              </a:rPr>
            </a:br>
            <a:r>
              <a:rPr lang="en-US" sz="600" b="1" dirty="0" smtClean="0">
                <a:solidFill>
                  <a:srgbClr val="FF0000"/>
                </a:solidFill>
              </a:rPr>
              <a:t>Status Delivery= Accepted</a:t>
            </a:r>
            <a:endParaRPr lang="en-US" sz="600" b="1" dirty="0">
              <a:solidFill>
                <a:srgbClr val="FF0000"/>
              </a:solidFill>
            </a:endParaRPr>
          </a:p>
        </p:txBody>
      </p:sp>
      <p:sp>
        <p:nvSpPr>
          <p:cNvPr id="3" name="TextBox 2"/>
          <p:cNvSpPr txBox="1"/>
          <p:nvPr/>
        </p:nvSpPr>
        <p:spPr>
          <a:xfrm>
            <a:off x="7268752" y="3255740"/>
            <a:ext cx="1640852" cy="369332"/>
          </a:xfrm>
          <a:prstGeom prst="rect">
            <a:avLst/>
          </a:prstGeom>
          <a:noFill/>
        </p:spPr>
        <p:txBody>
          <a:bodyPr wrap="square" rtlCol="0">
            <a:spAutoFit/>
          </a:bodyPr>
          <a:lstStyle/>
          <a:p>
            <a:r>
              <a:rPr lang="nl-NL" sz="900" dirty="0" smtClean="0"/>
              <a:t>Delivery </a:t>
            </a:r>
            <a:r>
              <a:rPr lang="nl-NL" sz="900" dirty="0" err="1" smtClean="0"/>
              <a:t>accepted</a:t>
            </a:r>
            <a:r>
              <a:rPr lang="nl-NL" sz="900" dirty="0" smtClean="0"/>
              <a:t>, </a:t>
            </a:r>
            <a:r>
              <a:rPr lang="nl-NL" sz="900" dirty="0" err="1" smtClean="0"/>
              <a:t>Obligation</a:t>
            </a:r>
            <a:r>
              <a:rPr lang="nl-NL" sz="900" dirty="0" smtClean="0"/>
              <a:t> </a:t>
            </a:r>
            <a:r>
              <a:rPr lang="nl-NL" sz="900" dirty="0" err="1" smtClean="0"/>
              <a:t>completed</a:t>
            </a:r>
            <a:endParaRPr lang="nl-NL" sz="900" dirty="0"/>
          </a:p>
        </p:txBody>
      </p:sp>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1994" y="2960614"/>
            <a:ext cx="348315" cy="398075"/>
          </a:xfrm>
          <a:prstGeom prst="rect">
            <a:avLst/>
          </a:prstGeom>
        </p:spPr>
      </p:pic>
      <p:sp>
        <p:nvSpPr>
          <p:cNvPr id="9" name="Slide Number Placeholder 8"/>
          <p:cNvSpPr>
            <a:spLocks noGrp="1"/>
          </p:cNvSpPr>
          <p:nvPr>
            <p:ph type="sldNum" sz="quarter" idx="12"/>
          </p:nvPr>
        </p:nvSpPr>
        <p:spPr/>
        <p:txBody>
          <a:bodyPr/>
          <a:lstStyle/>
          <a:p>
            <a:r>
              <a:rPr lang="nl-NL" smtClean="0"/>
              <a:t>Page </a:t>
            </a:r>
            <a:fld id="{73EE6724-4521-4EF8-974D-BA1C7F9CD007}" type="slidenum">
              <a:rPr lang="nl-NL" smtClean="0"/>
              <a:pPr/>
              <a:t>35</a:t>
            </a:fld>
            <a:endParaRPr lang="nl-NL" dirty="0"/>
          </a:p>
        </p:txBody>
      </p:sp>
      <p:sp>
        <p:nvSpPr>
          <p:cNvPr id="80"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21780803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52921" y="515946"/>
            <a:ext cx="5649156" cy="4059519"/>
          </a:xfrm>
          <a:prstGeom prst="rect">
            <a:avLst/>
          </a:prstGeom>
        </p:spPr>
      </p:pic>
      <p:sp>
        <p:nvSpPr>
          <p:cNvPr id="63" name="Rectangle 62"/>
          <p:cNvSpPr/>
          <p:nvPr/>
        </p:nvSpPr>
        <p:spPr>
          <a:xfrm>
            <a:off x="155190" y="660573"/>
            <a:ext cx="3297731" cy="3770263"/>
          </a:xfrm>
          <a:prstGeom prst="rect">
            <a:avLst/>
          </a:prstGeom>
        </p:spPr>
        <p:txBody>
          <a:bodyPr wrap="square">
            <a:spAutoFit/>
          </a:bodyPr>
          <a:lstStyle/>
          <a:p>
            <a:pPr>
              <a:spcAft>
                <a:spcPts val="600"/>
              </a:spcAft>
            </a:pPr>
            <a:r>
              <a:rPr lang="en-GB" sz="900" dirty="0">
                <a:latin typeface="Arial" panose="020B0604020202020204" pitchFamily="34" charset="0"/>
                <a:ea typeface="Times New Roman" panose="02020603050405020304" pitchFamily="18" charset="0"/>
                <a:cs typeface="Times New Roman" panose="02020603050405020304" pitchFamily="18" charset="0"/>
              </a:rPr>
              <a:t>Global description of the process:</a:t>
            </a:r>
            <a:endParaRPr lang="nl-NL" sz="9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DNB determines the </a:t>
            </a:r>
            <a:r>
              <a:rPr lang="en-GB" sz="900" dirty="0" smtClean="0">
                <a:latin typeface="Arial" panose="020B0604020202020204" pitchFamily="34" charset="0"/>
                <a:ea typeface="MS Mincho" panose="02020609040205080304" pitchFamily="49" charset="-128"/>
                <a:cs typeface="Times New Roman" panose="02020603050405020304" pitchFamily="18" charset="0"/>
              </a:rPr>
              <a:t>RRE data-exchange </a:t>
            </a:r>
            <a:r>
              <a:rPr lang="en-GB" sz="900" dirty="0">
                <a:latin typeface="Arial" panose="020B0604020202020204" pitchFamily="34" charset="0"/>
                <a:ea typeface="MS Mincho" panose="02020609040205080304" pitchFamily="49" charset="-128"/>
                <a:cs typeface="Times New Roman" panose="02020603050405020304" pitchFamily="18" charset="0"/>
              </a:rPr>
              <a:t>specifications (Data Delivery Agreement, Logical Data Model);</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DNB publishes these specifications, including the public key for encryption on the website of DNB;</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Banks use this information to operationalize the </a:t>
            </a:r>
            <a:r>
              <a:rPr lang="en-GB" sz="900" dirty="0" smtClean="0">
                <a:latin typeface="Arial" panose="020B0604020202020204" pitchFamily="34" charset="0"/>
                <a:ea typeface="MS Mincho" panose="02020609040205080304" pitchFamily="49" charset="-128"/>
                <a:cs typeface="Times New Roman" panose="02020603050405020304" pitchFamily="18" charset="0"/>
              </a:rPr>
              <a:t>RRE data </a:t>
            </a:r>
            <a:r>
              <a:rPr lang="en-GB" sz="900" dirty="0">
                <a:latin typeface="Arial" panose="020B0604020202020204" pitchFamily="34" charset="0"/>
                <a:ea typeface="MS Mincho" panose="02020609040205080304" pitchFamily="49" charset="-128"/>
                <a:cs typeface="Times New Roman" panose="02020603050405020304" pitchFamily="18" charset="0"/>
              </a:rPr>
              <a:t>exchange;</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DNB publishes the </a:t>
            </a:r>
            <a:r>
              <a:rPr lang="en-GB" sz="900" dirty="0" smtClean="0">
                <a:latin typeface="Arial" panose="020B0604020202020204" pitchFamily="34" charset="0"/>
                <a:ea typeface="MS Mincho" panose="02020609040205080304" pitchFamily="49" charset="-128"/>
                <a:cs typeface="Times New Roman" panose="02020603050405020304" pitchFamily="18" charset="0"/>
              </a:rPr>
              <a:t>RRE data-exchange </a:t>
            </a:r>
            <a:r>
              <a:rPr lang="en-GB" sz="900" dirty="0">
                <a:latin typeface="Arial" panose="020B0604020202020204" pitchFamily="34" charset="0"/>
                <a:ea typeface="MS Mincho" panose="02020609040205080304" pitchFamily="49" charset="-128"/>
                <a:cs typeface="Times New Roman" panose="02020603050405020304" pitchFamily="18" charset="0"/>
              </a:rPr>
              <a:t>obligations in the DNB Digital Reporting Portal;</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Banks have secure access to the DNB Digital Reporting Portal where they can view the obligation;</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Banks deliver the </a:t>
            </a:r>
            <a:r>
              <a:rPr lang="en-GB" sz="900" dirty="0" smtClean="0">
                <a:latin typeface="Arial" panose="020B0604020202020204" pitchFamily="34" charset="0"/>
                <a:ea typeface="MS Mincho" panose="02020609040205080304" pitchFamily="49" charset="-128"/>
                <a:cs typeface="Times New Roman" panose="02020603050405020304" pitchFamily="18" charset="0"/>
              </a:rPr>
              <a:t>RRE data </a:t>
            </a:r>
            <a:r>
              <a:rPr lang="en-GB" sz="900" dirty="0">
                <a:latin typeface="Arial" panose="020B0604020202020204" pitchFamily="34" charset="0"/>
                <a:ea typeface="MS Mincho" panose="02020609040205080304" pitchFamily="49" charset="-128"/>
                <a:cs typeface="Times New Roman" panose="02020603050405020304" pitchFamily="18" charset="0"/>
              </a:rPr>
              <a:t>exchange files to Logius, transport as well as files are encrypted;</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Logius receives the data, performs a number of technical checks and send a delivery notification back to the bank. Subsequently Logius is pushing the to DNB;</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DNB received the data, performs a number of technical and logical validations, updates  the status of the obligation and publishes the outcome of these validations to the DNB Digital Reporting Portal;</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Designated (by the bank) employees will receive a notification;</a:t>
            </a:r>
            <a:endParaRPr lang="nl-NL" sz="9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spcAft>
                <a:spcPts val="600"/>
              </a:spcAft>
              <a:buFont typeface="+mj-lt"/>
              <a:buAutoNum type="arabicPeriod"/>
              <a:tabLst>
                <a:tab pos="4962525" algn="l"/>
              </a:tabLst>
            </a:pPr>
            <a:r>
              <a:rPr lang="en-GB" sz="900" dirty="0">
                <a:latin typeface="Arial" panose="020B0604020202020204" pitchFamily="34" charset="0"/>
                <a:ea typeface="MS Mincho" panose="02020609040205080304" pitchFamily="49" charset="-128"/>
                <a:cs typeface="Times New Roman" panose="02020603050405020304" pitchFamily="18" charset="0"/>
              </a:rPr>
              <a:t>Banks can view these outcomes (and status) in the DNB Digital Reporting Portal. </a:t>
            </a:r>
            <a:endParaRPr lang="nl-NL" sz="900"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4" name="Title 1"/>
          <p:cNvSpPr txBox="1">
            <a:spLocks/>
          </p:cNvSpPr>
          <p:nvPr/>
        </p:nvSpPr>
        <p:spPr>
          <a:xfrm>
            <a:off x="155190" y="37981"/>
            <a:ext cx="8817360" cy="730110"/>
          </a:xfrm>
          <a:prstGeom prst="rect">
            <a:avLst/>
          </a:prstGeom>
        </p:spPr>
        <p:txBody>
          <a:bodyPr vert="horz" lIns="0" tIns="0" rIns="0" bIns="0" rtlCol="0" anchor="t" anchorCtr="0">
            <a:noAutofit/>
          </a:bodyPr>
          <a:lstStyle>
            <a:defPPr>
              <a:defRPr lang="nl-NL"/>
            </a:defPPr>
            <a:lvl1pPr>
              <a:lnSpc>
                <a:spcPts val="3750"/>
              </a:lnSpc>
              <a:spcBef>
                <a:spcPct val="0"/>
              </a:spcBef>
              <a:buNone/>
              <a:defRPr sz="3000">
                <a:latin typeface="+mj-lt"/>
                <a:ea typeface="+mj-ea"/>
                <a:cs typeface="+mj-cs"/>
              </a:defRPr>
            </a:lvl1pPr>
          </a:lstStyle>
          <a:p>
            <a:r>
              <a:rPr lang="en-GB" sz="1800" i="1" dirty="0" smtClean="0"/>
              <a:t>Overview</a:t>
            </a:r>
            <a:endParaRPr lang="en-GB" sz="1800" i="1" dirty="0"/>
          </a:p>
        </p:txBody>
      </p:sp>
      <p:sp>
        <p:nvSpPr>
          <p:cNvPr id="8" name="Slide Number Placeholder 7"/>
          <p:cNvSpPr>
            <a:spLocks noGrp="1"/>
          </p:cNvSpPr>
          <p:nvPr>
            <p:ph type="sldNum" sz="quarter" idx="12"/>
          </p:nvPr>
        </p:nvSpPr>
        <p:spPr/>
        <p:txBody>
          <a:bodyPr/>
          <a:lstStyle/>
          <a:p>
            <a:r>
              <a:rPr lang="nl-NL" smtClean="0"/>
              <a:t>Page </a:t>
            </a:r>
            <a:fld id="{73EE6724-4521-4EF8-974D-BA1C7F9CD007}" type="slidenum">
              <a:rPr lang="nl-NL" smtClean="0"/>
              <a:pPr/>
              <a:t>36</a:t>
            </a:fld>
            <a:endParaRPr lang="nl-NL" dirty="0"/>
          </a:p>
        </p:txBody>
      </p:sp>
      <p:sp>
        <p:nvSpPr>
          <p:cNvPr id="9"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2290419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Logical data model</a:t>
            </a:r>
            <a:endParaRPr lang="nl-NL" dirty="0"/>
          </a:p>
        </p:txBody>
      </p:sp>
      <p:sp>
        <p:nvSpPr>
          <p:cNvPr id="3" name="Tijdelijke aanduiding voor inhoud 3"/>
          <p:cNvSpPr>
            <a:spLocks noGrp="1"/>
          </p:cNvSpPr>
          <p:nvPr>
            <p:ph sz="quarter" idx="13"/>
          </p:nvPr>
        </p:nvSpPr>
        <p:spPr>
          <a:xfrm>
            <a:off x="317500" y="3028759"/>
            <a:ext cx="6504540" cy="457200"/>
          </a:xfrm>
        </p:spPr>
        <p:txBody>
          <a:bodyPr/>
          <a:lstStyle/>
          <a:p>
            <a:r>
              <a:rPr lang="nl-NL" sz="1400" dirty="0" smtClean="0"/>
              <a:t>Iris Balemans</a:t>
            </a:r>
            <a:endParaRPr lang="nl-NL" sz="1400" dirty="0"/>
          </a:p>
        </p:txBody>
      </p:sp>
    </p:spTree>
    <p:extLst>
      <p:ext uri="{BB962C8B-B14F-4D97-AF65-F5344CB8AC3E}">
        <p14:creationId xmlns:p14="http://schemas.microsoft.com/office/powerpoint/2010/main" val="10900908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A </a:t>
            </a:r>
            <a:r>
              <a:rPr lang="nl-NL" dirty="0" err="1" smtClean="0"/>
              <a:t>Logical</a:t>
            </a:r>
            <a:r>
              <a:rPr lang="nl-NL" dirty="0" smtClean="0"/>
              <a:t> data model </a:t>
            </a:r>
            <a:r>
              <a:rPr lang="nl-NL" dirty="0" err="1" smtClean="0"/>
              <a:t>reflects</a:t>
            </a:r>
            <a:r>
              <a:rPr lang="nl-NL" dirty="0" smtClean="0"/>
              <a:t> </a:t>
            </a:r>
            <a:r>
              <a:rPr lang="nl-NL" dirty="0" err="1" smtClean="0"/>
              <a:t>the</a:t>
            </a:r>
            <a:r>
              <a:rPr lang="nl-NL" dirty="0" smtClean="0"/>
              <a:t> </a:t>
            </a:r>
            <a:r>
              <a:rPr lang="nl-NL" dirty="0" err="1" smtClean="0"/>
              <a:t>structure</a:t>
            </a:r>
            <a:r>
              <a:rPr lang="nl-NL" dirty="0" smtClean="0"/>
              <a:t> of data </a:t>
            </a:r>
            <a:r>
              <a:rPr lang="nl-NL" dirty="0" err="1" smtClean="0"/>
              <a:t>concepts</a:t>
            </a:r>
            <a:endParaRPr lang="nl-NL" dirty="0"/>
          </a:p>
        </p:txBody>
      </p:sp>
      <p:sp>
        <p:nvSpPr>
          <p:cNvPr id="6" name="Content Placeholder 5"/>
          <p:cNvSpPr>
            <a:spLocks noGrp="1"/>
          </p:cNvSpPr>
          <p:nvPr>
            <p:ph idx="1"/>
          </p:nvPr>
        </p:nvSpPr>
        <p:spPr>
          <a:xfrm>
            <a:off x="295201" y="3577617"/>
            <a:ext cx="8361575" cy="873964"/>
          </a:xfrm>
        </p:spPr>
        <p:txBody>
          <a:bodyPr/>
          <a:lstStyle/>
          <a:p>
            <a:pPr marL="285750" indent="-285750">
              <a:buFont typeface="Arial" panose="020B0604020202020204" pitchFamily="34" charset="0"/>
              <a:buChar char="•"/>
            </a:pPr>
            <a:r>
              <a:rPr lang="en-GB" dirty="0" smtClean="0"/>
              <a:t>Main concepts for RRE</a:t>
            </a:r>
            <a:r>
              <a:rPr lang="en-GB" dirty="0"/>
              <a:t> </a:t>
            </a:r>
            <a:r>
              <a:rPr lang="en-GB" dirty="0" smtClean="0"/>
              <a:t>are named in terms of the AnaCredit regulation</a:t>
            </a:r>
          </a:p>
          <a:p>
            <a:pPr marL="285750" indent="-285750">
              <a:buFont typeface="Arial" panose="020B0604020202020204" pitchFamily="34" charset="0"/>
              <a:buChar char="•"/>
            </a:pPr>
            <a:r>
              <a:rPr lang="en-GB" dirty="0" smtClean="0"/>
              <a:t>Additional concepts complete the data model (household, LGD-model, non-immovable property…)</a:t>
            </a:r>
          </a:p>
          <a:p>
            <a:endParaRPr lang="en-GB" dirty="0"/>
          </a:p>
        </p:txBody>
      </p:sp>
      <p:sp>
        <p:nvSpPr>
          <p:cNvPr id="7" name="Footer Placeholder 6"/>
          <p:cNvSpPr>
            <a:spLocks noGrp="1"/>
          </p:cNvSpPr>
          <p:nvPr>
            <p:ph type="ftr" sz="quarter" idx="11"/>
          </p:nvPr>
        </p:nvSpPr>
        <p:spPr/>
        <p:txBody>
          <a:bodyPr/>
          <a:lstStyle/>
          <a:p>
            <a:r>
              <a:rPr lang="en-US" dirty="0"/>
              <a:t>Balemans, </a:t>
            </a:r>
            <a:r>
              <a:rPr lang="en-US" dirty="0" err="1"/>
              <a:t>Damhof</a:t>
            </a:r>
            <a:r>
              <a:rPr lang="en-US" dirty="0"/>
              <a:t>, Goes – Statistics Department – February 2018</a:t>
            </a:r>
            <a:endParaRPr lang="nl-NL" dirty="0"/>
          </a:p>
        </p:txBody>
      </p:sp>
      <p:sp>
        <p:nvSpPr>
          <p:cNvPr id="8" name="Slide Number Placeholder 7"/>
          <p:cNvSpPr>
            <a:spLocks noGrp="1"/>
          </p:cNvSpPr>
          <p:nvPr>
            <p:ph type="sldNum" sz="quarter" idx="12"/>
          </p:nvPr>
        </p:nvSpPr>
        <p:spPr/>
        <p:txBody>
          <a:bodyPr/>
          <a:lstStyle/>
          <a:p>
            <a:r>
              <a:rPr lang="nl-NL" dirty="0" smtClean="0"/>
              <a:t>Page 38</a:t>
            </a:r>
            <a:endParaRPr lang="nl-NL" dirty="0"/>
          </a:p>
        </p:txBody>
      </p:sp>
      <p:sp>
        <p:nvSpPr>
          <p:cNvPr id="12" name="Rectangle 11"/>
          <p:cNvSpPr/>
          <p:nvPr/>
        </p:nvSpPr>
        <p:spPr>
          <a:xfrm>
            <a:off x="1881907" y="1354167"/>
            <a:ext cx="1176838" cy="671143"/>
          </a:xfrm>
          <a:prstGeom prst="rect">
            <a:avLst/>
          </a:prstGeom>
          <a:noFill/>
          <a:ln>
            <a:solidFill>
              <a:srgbClr val="41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counterparty</a:t>
            </a:r>
            <a:endParaRPr lang="nl-NL" sz="1200" dirty="0">
              <a:solidFill>
                <a:schemeClr val="tx1"/>
              </a:solidFill>
            </a:endParaRPr>
          </a:p>
        </p:txBody>
      </p:sp>
      <p:sp>
        <p:nvSpPr>
          <p:cNvPr id="13" name="Rectangle 12"/>
          <p:cNvSpPr/>
          <p:nvPr/>
        </p:nvSpPr>
        <p:spPr>
          <a:xfrm>
            <a:off x="1155865" y="2572495"/>
            <a:ext cx="1176838" cy="671143"/>
          </a:xfrm>
          <a:prstGeom prst="rect">
            <a:avLst/>
          </a:prstGeom>
          <a:noFill/>
          <a:ln>
            <a:solidFill>
              <a:srgbClr val="41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err="1" smtClean="0">
                <a:solidFill>
                  <a:schemeClr val="tx1"/>
                </a:solidFill>
              </a:rPr>
              <a:t>Protection</a:t>
            </a:r>
            <a:r>
              <a:rPr lang="nl-NL" sz="1200" dirty="0" smtClean="0">
                <a:solidFill>
                  <a:schemeClr val="tx1"/>
                </a:solidFill>
              </a:rPr>
              <a:t> provider</a:t>
            </a:r>
            <a:endParaRPr lang="nl-NL" sz="1200" dirty="0">
              <a:solidFill>
                <a:schemeClr val="tx1"/>
              </a:solidFill>
            </a:endParaRPr>
          </a:p>
        </p:txBody>
      </p:sp>
      <p:sp>
        <p:nvSpPr>
          <p:cNvPr id="14" name="Rectangle 13"/>
          <p:cNvSpPr/>
          <p:nvPr/>
        </p:nvSpPr>
        <p:spPr>
          <a:xfrm>
            <a:off x="2626675" y="2572495"/>
            <a:ext cx="1176838" cy="671143"/>
          </a:xfrm>
          <a:prstGeom prst="rect">
            <a:avLst/>
          </a:prstGeom>
          <a:noFill/>
          <a:ln>
            <a:solidFill>
              <a:srgbClr val="41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err="1" smtClean="0">
                <a:solidFill>
                  <a:schemeClr val="tx1"/>
                </a:solidFill>
              </a:rPr>
              <a:t>debtor</a:t>
            </a:r>
            <a:endParaRPr lang="nl-NL" sz="1200" dirty="0">
              <a:solidFill>
                <a:schemeClr val="tx1"/>
              </a:solidFill>
            </a:endParaRPr>
          </a:p>
        </p:txBody>
      </p:sp>
      <p:sp>
        <p:nvSpPr>
          <p:cNvPr id="15" name="Rectangle 14"/>
          <p:cNvSpPr/>
          <p:nvPr/>
        </p:nvSpPr>
        <p:spPr>
          <a:xfrm>
            <a:off x="4971292" y="2573324"/>
            <a:ext cx="1176838" cy="671143"/>
          </a:xfrm>
          <a:prstGeom prst="rect">
            <a:avLst/>
          </a:prstGeom>
          <a:noFill/>
          <a:ln>
            <a:solidFill>
              <a:srgbClr val="41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chemeClr val="tx1"/>
                </a:solidFill>
              </a:rPr>
              <a:t>instrument</a:t>
            </a:r>
            <a:endParaRPr lang="nl-NL" sz="1200" dirty="0">
              <a:solidFill>
                <a:schemeClr val="tx1"/>
              </a:solidFill>
            </a:endParaRPr>
          </a:p>
        </p:txBody>
      </p:sp>
      <p:sp>
        <p:nvSpPr>
          <p:cNvPr id="16" name="Rectangle 15"/>
          <p:cNvSpPr/>
          <p:nvPr/>
        </p:nvSpPr>
        <p:spPr>
          <a:xfrm>
            <a:off x="7315909" y="2582116"/>
            <a:ext cx="1176838" cy="671143"/>
          </a:xfrm>
          <a:prstGeom prst="rect">
            <a:avLst/>
          </a:prstGeom>
          <a:noFill/>
          <a:ln>
            <a:solidFill>
              <a:srgbClr val="41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err="1" smtClean="0">
                <a:solidFill>
                  <a:schemeClr val="tx1"/>
                </a:solidFill>
              </a:rPr>
              <a:t>protection</a:t>
            </a:r>
            <a:endParaRPr lang="nl-NL" sz="1200" dirty="0">
              <a:solidFill>
                <a:schemeClr val="tx1"/>
              </a:solidFill>
            </a:endParaRPr>
          </a:p>
        </p:txBody>
      </p:sp>
      <p:cxnSp>
        <p:nvCxnSpPr>
          <p:cNvPr id="18" name="Straight Connector 17"/>
          <p:cNvCxnSpPr/>
          <p:nvPr/>
        </p:nvCxnSpPr>
        <p:spPr>
          <a:xfrm>
            <a:off x="3803513" y="2908896"/>
            <a:ext cx="1167779" cy="4756"/>
          </a:xfrm>
          <a:prstGeom prst="line">
            <a:avLst/>
          </a:prstGeom>
          <a:ln>
            <a:solidFill>
              <a:srgbClr val="4100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5" idx="3"/>
            <a:endCxn id="16" idx="1"/>
          </p:cNvCxnSpPr>
          <p:nvPr/>
        </p:nvCxnSpPr>
        <p:spPr>
          <a:xfrm>
            <a:off x="6148130" y="2908896"/>
            <a:ext cx="1167779" cy="8792"/>
          </a:xfrm>
          <a:prstGeom prst="line">
            <a:avLst/>
          </a:prstGeom>
          <a:ln>
            <a:solidFill>
              <a:srgbClr val="410099"/>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H="1">
            <a:off x="2812830" y="2028599"/>
            <a:ext cx="552407" cy="545363"/>
          </a:xfrm>
          <a:prstGeom prst="bentConnector3">
            <a:avLst>
              <a:gd name="adj1" fmla="val 50000"/>
            </a:avLst>
          </a:prstGeom>
          <a:ln>
            <a:solidFill>
              <a:srgbClr val="410099"/>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a:endCxn id="13" idx="0"/>
          </p:cNvCxnSpPr>
          <p:nvPr/>
        </p:nvCxnSpPr>
        <p:spPr>
          <a:xfrm rot="5400000">
            <a:off x="1716234" y="2053128"/>
            <a:ext cx="547417" cy="491316"/>
          </a:xfrm>
          <a:prstGeom prst="bentConnector3">
            <a:avLst>
              <a:gd name="adj1" fmla="val 50000"/>
            </a:avLst>
          </a:prstGeom>
          <a:ln>
            <a:solidFill>
              <a:srgbClr val="410099"/>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3" idx="2"/>
            <a:endCxn id="16" idx="2"/>
          </p:cNvCxnSpPr>
          <p:nvPr/>
        </p:nvCxnSpPr>
        <p:spPr>
          <a:xfrm rot="16200000" flipH="1">
            <a:off x="4819496" y="168426"/>
            <a:ext cx="9621" cy="6160044"/>
          </a:xfrm>
          <a:prstGeom prst="bentConnector3">
            <a:avLst>
              <a:gd name="adj1" fmla="val 2476052"/>
            </a:avLst>
          </a:prstGeom>
          <a:ln>
            <a:solidFill>
              <a:srgbClr val="410099"/>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5564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Data </a:t>
            </a:r>
            <a:r>
              <a:rPr lang="en-GB" dirty="0" err="1" smtClean="0"/>
              <a:t>modeling</a:t>
            </a:r>
            <a:r>
              <a:rPr lang="en-GB" dirty="0" smtClean="0"/>
              <a:t> is all about language</a:t>
            </a:r>
            <a:endParaRPr lang="en-GB" dirty="0"/>
          </a:p>
        </p:txBody>
      </p:sp>
      <p:sp>
        <p:nvSpPr>
          <p:cNvPr id="6" name="Content Placeholder 5"/>
          <p:cNvSpPr>
            <a:spLocks noGrp="1"/>
          </p:cNvSpPr>
          <p:nvPr>
            <p:ph idx="1"/>
          </p:nvPr>
        </p:nvSpPr>
        <p:spPr/>
        <p:txBody>
          <a:bodyPr/>
          <a:lstStyle/>
          <a:p>
            <a:pPr marL="285750" indent="-285750">
              <a:buFont typeface="Arial" panose="020B0604020202020204" pitchFamily="34" charset="0"/>
              <a:buChar char="•"/>
            </a:pPr>
            <a:r>
              <a:rPr lang="en-GB" dirty="0" smtClean="0"/>
              <a:t>Concepts are taken from the definition of the required attributes</a:t>
            </a:r>
          </a:p>
          <a:p>
            <a:pPr marL="285750" indent="-285750">
              <a:buFont typeface="Arial" panose="020B0604020202020204" pitchFamily="34" charset="0"/>
              <a:buChar char="•"/>
            </a:pPr>
            <a:r>
              <a:rPr lang="en-GB" dirty="0" smtClean="0"/>
              <a:t>Attributes are concepts as well</a:t>
            </a:r>
          </a:p>
          <a:p>
            <a:pPr marL="285750" indent="-285750">
              <a:buFont typeface="Arial" panose="020B0604020202020204" pitchFamily="34" charset="0"/>
              <a:buChar char="•"/>
            </a:pPr>
            <a:r>
              <a:rPr lang="en-GB" dirty="0" smtClean="0"/>
              <a:t>The structure between concepts stems from the meaning of the definition</a:t>
            </a:r>
          </a:p>
          <a:p>
            <a:pPr marL="285750" indent="-285750">
              <a:buFont typeface="Arial" panose="020B0604020202020204" pitchFamily="34" charset="0"/>
              <a:buChar char="•"/>
            </a:pPr>
            <a:r>
              <a:rPr lang="en-GB" dirty="0" smtClean="0"/>
              <a:t>These links in the meaning translate to attributes of entities and relationships between entities.</a:t>
            </a:r>
          </a:p>
          <a:p>
            <a:pPr marL="285750" indent="-285750">
              <a:buFont typeface="Arial" panose="020B0604020202020204" pitchFamily="34" charset="0"/>
              <a:buChar char="•"/>
            </a:pPr>
            <a:endParaRPr lang="en-GB" dirty="0" smtClean="0"/>
          </a:p>
          <a:p>
            <a:endParaRPr lang="en-GB" dirty="0"/>
          </a:p>
        </p:txBody>
      </p:sp>
      <p:sp>
        <p:nvSpPr>
          <p:cNvPr id="7" name="Footer Placeholder 6"/>
          <p:cNvSpPr>
            <a:spLocks noGrp="1"/>
          </p:cNvSpPr>
          <p:nvPr>
            <p:ph type="ftr" sz="quarter" idx="11"/>
          </p:nvPr>
        </p:nvSpPr>
        <p:spPr/>
        <p:txBody>
          <a:bodyPr/>
          <a:lstStyle/>
          <a:p>
            <a:r>
              <a:rPr lang="en-US" dirty="0"/>
              <a:t>Balemans, </a:t>
            </a:r>
            <a:r>
              <a:rPr lang="en-US" dirty="0" err="1"/>
              <a:t>Damhof</a:t>
            </a:r>
            <a:r>
              <a:rPr lang="en-US" dirty="0"/>
              <a:t>, Goes – Statistics Department – February 2018</a:t>
            </a:r>
            <a:endParaRPr lang="nl-NL" dirty="0"/>
          </a:p>
        </p:txBody>
      </p:sp>
      <p:sp>
        <p:nvSpPr>
          <p:cNvPr id="8" name="Slide Number Placeholder 7"/>
          <p:cNvSpPr>
            <a:spLocks noGrp="1"/>
          </p:cNvSpPr>
          <p:nvPr>
            <p:ph type="sldNum" sz="quarter" idx="12"/>
          </p:nvPr>
        </p:nvSpPr>
        <p:spPr/>
        <p:txBody>
          <a:bodyPr/>
          <a:lstStyle/>
          <a:p>
            <a:r>
              <a:rPr lang="nl-NL" dirty="0" smtClean="0"/>
              <a:t>Page 39</a:t>
            </a:r>
            <a:endParaRPr lang="nl-NL" dirty="0"/>
          </a:p>
        </p:txBody>
      </p:sp>
    </p:spTree>
    <p:extLst>
      <p:ext uri="{BB962C8B-B14F-4D97-AF65-F5344CB8AC3E}">
        <p14:creationId xmlns:p14="http://schemas.microsoft.com/office/powerpoint/2010/main" val="299096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i="1" dirty="0" smtClean="0"/>
              <a:t>The first start...</a:t>
            </a:r>
            <a:endParaRPr lang="nl-NL" i="1" dirty="0"/>
          </a:p>
        </p:txBody>
      </p:sp>
      <p:sp>
        <p:nvSpPr>
          <p:cNvPr id="6" name="Content Placeholder 5"/>
          <p:cNvSpPr>
            <a:spLocks noGrp="1"/>
          </p:cNvSpPr>
          <p:nvPr>
            <p:ph idx="1"/>
          </p:nvPr>
        </p:nvSpPr>
        <p:spPr>
          <a:xfrm>
            <a:off x="295202" y="1080408"/>
            <a:ext cx="8361574" cy="3180240"/>
          </a:xfrm>
        </p:spPr>
        <p:txBody>
          <a:bodyPr/>
          <a:lstStyle/>
          <a:p>
            <a:pPr marL="342900" indent="-342900">
              <a:buFont typeface="Arial" panose="020B0604020202020204" pitchFamily="34" charset="0"/>
              <a:buChar char="•"/>
            </a:pPr>
            <a:r>
              <a:rPr lang="en-GB" dirty="0" smtClean="0"/>
              <a:t>Since Q4 2012 – data on a quarterly and voluntary basis</a:t>
            </a:r>
          </a:p>
          <a:p>
            <a:pPr marL="342900" indent="-342900">
              <a:buFont typeface="+mj-lt"/>
              <a:buAutoNum type="arabicPeriod"/>
            </a:pPr>
            <a:endParaRPr lang="en-GB" dirty="0" smtClean="0"/>
          </a:p>
          <a:p>
            <a:pPr marL="342900" indent="-342900">
              <a:buFont typeface="Arial" panose="020B0604020202020204" pitchFamily="34" charset="0"/>
              <a:buChar char="•"/>
            </a:pPr>
            <a:r>
              <a:rPr lang="en-GB" dirty="0" smtClean="0"/>
              <a:t>10 reporting agents – approx. EUR 530 billion – approx. 80% coverage of total RRE market</a:t>
            </a:r>
          </a:p>
          <a:p>
            <a:pPr marL="342900" indent="-342900">
              <a:buFont typeface="+mj-lt"/>
              <a:buAutoNum type="arabicPeriod"/>
            </a:pPr>
            <a:endParaRPr lang="en-GB" dirty="0" smtClean="0"/>
          </a:p>
          <a:p>
            <a:pPr marL="342900" indent="-342900">
              <a:buFont typeface="Arial" panose="020B0604020202020204" pitchFamily="34" charset="0"/>
              <a:buChar char="•"/>
            </a:pPr>
            <a:r>
              <a:rPr lang="en-GB" dirty="0" smtClean="0"/>
              <a:t>Based on ECB’s loan level initiative – initial focus on securitised loans – mainly via business area instead of reporting area</a:t>
            </a:r>
          </a:p>
          <a:p>
            <a:pPr marL="342900" indent="-342900">
              <a:buFont typeface="+mj-lt"/>
              <a:buAutoNum type="arabicPeriod"/>
            </a:pPr>
            <a:endParaRPr lang="en-GB" dirty="0"/>
          </a:p>
          <a:p>
            <a:pPr marL="342900" indent="-342900">
              <a:buFont typeface="Arial" panose="020B0604020202020204" pitchFamily="34" charset="0"/>
              <a:buChar char="•"/>
            </a:pPr>
            <a:r>
              <a:rPr lang="en-GB" dirty="0" smtClean="0"/>
              <a:t>Main use: analysis of financial stability household sector and financial sector</a:t>
            </a:r>
          </a:p>
          <a:p>
            <a:pPr marL="342900" indent="-342900">
              <a:buFont typeface="+mj-lt"/>
              <a:buAutoNum type="arabicPeriod"/>
            </a:pPr>
            <a:endParaRPr lang="en-GB" dirty="0"/>
          </a:p>
        </p:txBody>
      </p:sp>
      <p:sp>
        <p:nvSpPr>
          <p:cNvPr id="3" name="Footer Placeholder 2"/>
          <p:cNvSpPr>
            <a:spLocks noGrp="1"/>
          </p:cNvSpPr>
          <p:nvPr>
            <p:ph type="ftr" sz="quarter" idx="11"/>
          </p:nvPr>
        </p:nvSpPr>
        <p:spPr>
          <a:xfrm>
            <a:off x="2634752" y="4838795"/>
            <a:ext cx="4506016" cy="176400"/>
          </a:xfrm>
        </p:spPr>
        <p:txBody>
          <a:bodyPr/>
          <a:lstStyle/>
          <a:p>
            <a:r>
              <a:rPr lang="en-US" dirty="0" smtClean="0"/>
              <a:t>Balemans, Damhof, Goes – Statistics Department – February 2018</a:t>
            </a:r>
            <a:endParaRPr lang="nl-NL" dirty="0"/>
          </a:p>
        </p:txBody>
      </p:sp>
      <p:sp>
        <p:nvSpPr>
          <p:cNvPr id="4" name="Slide Number Placeholder 3"/>
          <p:cNvSpPr>
            <a:spLocks noGrp="1"/>
          </p:cNvSpPr>
          <p:nvPr>
            <p:ph type="sldNum" sz="quarter" idx="12"/>
          </p:nvPr>
        </p:nvSpPr>
        <p:spPr/>
        <p:txBody>
          <a:bodyPr/>
          <a:lstStyle/>
          <a:p>
            <a:r>
              <a:rPr lang="nl-NL" smtClean="0"/>
              <a:t>Page </a:t>
            </a:r>
            <a:fld id="{73EE6724-4521-4EF8-974D-BA1C7F9CD007}" type="slidenum">
              <a:rPr lang="nl-NL" smtClean="0"/>
              <a:pPr/>
              <a:t>4</a:t>
            </a:fld>
            <a:endParaRPr lang="nl-NL" dirty="0"/>
          </a:p>
        </p:txBody>
      </p:sp>
    </p:spTree>
    <p:extLst>
      <p:ext uri="{BB962C8B-B14F-4D97-AF65-F5344CB8AC3E}">
        <p14:creationId xmlns:p14="http://schemas.microsoft.com/office/powerpoint/2010/main" val="293879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Translating attributes to main concepts</a:t>
            </a:r>
            <a:endParaRPr lang="en-GB" dirty="0"/>
          </a:p>
        </p:txBody>
      </p:sp>
      <p:sp>
        <p:nvSpPr>
          <p:cNvPr id="6" name="Content Placeholder 5"/>
          <p:cNvSpPr>
            <a:spLocks noGrp="1"/>
          </p:cNvSpPr>
          <p:nvPr>
            <p:ph idx="1"/>
          </p:nvPr>
        </p:nvSpPr>
        <p:spPr>
          <a:xfrm>
            <a:off x="295201" y="1603344"/>
            <a:ext cx="2112439" cy="2696089"/>
          </a:xfrm>
        </p:spPr>
        <p:txBody>
          <a:bodyPr/>
          <a:lstStyle/>
          <a:p>
            <a:r>
              <a:rPr lang="en-GB" i="1" dirty="0"/>
              <a:t>Example</a:t>
            </a:r>
            <a:r>
              <a:rPr lang="en-GB" dirty="0" smtClean="0"/>
              <a:t>:</a:t>
            </a:r>
            <a:endParaRPr lang="en-GB" dirty="0" smtClean="0">
              <a:sym typeface="Wingdings" panose="05000000000000000000" pitchFamily="2" charset="2"/>
            </a:endParaRPr>
          </a:p>
          <a:p>
            <a:r>
              <a:rPr lang="en-GB" dirty="0" smtClean="0">
                <a:sym typeface="Wingdings" panose="05000000000000000000" pitchFamily="2" charset="2"/>
              </a:rPr>
              <a:t>Interest </a:t>
            </a:r>
            <a:r>
              <a:rPr lang="en-GB" dirty="0">
                <a:sym typeface="Wingdings" panose="05000000000000000000" pitchFamily="2" charset="2"/>
              </a:rPr>
              <a:t>rate reset frequency: </a:t>
            </a:r>
            <a:r>
              <a:rPr lang="en-GB" dirty="0" smtClean="0">
                <a:sym typeface="Wingdings" panose="05000000000000000000" pitchFamily="2" charset="2"/>
              </a:rPr>
              <a:t>The frequency at which the interest rate is reset after the initial fixed-rate period, if any.</a:t>
            </a:r>
          </a:p>
        </p:txBody>
      </p:sp>
      <p:sp>
        <p:nvSpPr>
          <p:cNvPr id="7" name="Footer Placeholder 6"/>
          <p:cNvSpPr>
            <a:spLocks noGrp="1"/>
          </p:cNvSpPr>
          <p:nvPr>
            <p:ph type="ftr" sz="quarter" idx="11"/>
          </p:nvPr>
        </p:nvSpPr>
        <p:spPr/>
        <p:txBody>
          <a:bodyPr/>
          <a:lstStyle/>
          <a:p>
            <a:r>
              <a:rPr lang="en-US" dirty="0"/>
              <a:t>Balemans, </a:t>
            </a:r>
            <a:r>
              <a:rPr lang="en-US" dirty="0" err="1"/>
              <a:t>Damhof</a:t>
            </a:r>
            <a:r>
              <a:rPr lang="en-US" dirty="0"/>
              <a:t>, Goes – Statistics Department – February 2018</a:t>
            </a:r>
            <a:endParaRPr lang="nl-NL" dirty="0"/>
          </a:p>
        </p:txBody>
      </p:sp>
      <p:sp>
        <p:nvSpPr>
          <p:cNvPr id="8" name="Slide Number Placeholder 7"/>
          <p:cNvSpPr>
            <a:spLocks noGrp="1"/>
          </p:cNvSpPr>
          <p:nvPr>
            <p:ph type="sldNum" sz="quarter" idx="12"/>
          </p:nvPr>
        </p:nvSpPr>
        <p:spPr/>
        <p:txBody>
          <a:bodyPr/>
          <a:lstStyle/>
          <a:p>
            <a:r>
              <a:rPr lang="nl-NL" dirty="0" smtClean="0"/>
              <a:t>Page 40</a:t>
            </a:r>
            <a:endParaRPr lang="nl-NL" dirty="0"/>
          </a:p>
        </p:txBody>
      </p:sp>
      <p:sp>
        <p:nvSpPr>
          <p:cNvPr id="3" name="Right Arrow 2"/>
          <p:cNvSpPr/>
          <p:nvPr/>
        </p:nvSpPr>
        <p:spPr>
          <a:xfrm>
            <a:off x="2530434" y="2866697"/>
            <a:ext cx="499145" cy="13502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noChangeAspect="1"/>
          </p:cNvPicPr>
          <p:nvPr/>
        </p:nvPicPr>
        <p:blipFill rotWithShape="1">
          <a:blip r:embed="rId3"/>
          <a:srcRect r="71009"/>
          <a:stretch/>
        </p:blipFill>
        <p:spPr>
          <a:xfrm>
            <a:off x="3029579" y="1283543"/>
            <a:ext cx="6240256" cy="3301331"/>
          </a:xfrm>
          <a:prstGeom prst="rect">
            <a:avLst/>
          </a:prstGeom>
        </p:spPr>
      </p:pic>
    </p:spTree>
    <p:extLst>
      <p:ext uri="{BB962C8B-B14F-4D97-AF65-F5344CB8AC3E}">
        <p14:creationId xmlns:p14="http://schemas.microsoft.com/office/powerpoint/2010/main" val="2907158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5201" y="299700"/>
            <a:ext cx="5954597" cy="730110"/>
          </a:xfrm>
        </p:spPr>
        <p:txBody>
          <a:bodyPr/>
          <a:lstStyle/>
          <a:p>
            <a:r>
              <a:rPr lang="nl-NL" dirty="0" err="1" smtClean="0"/>
              <a:t>Relationships</a:t>
            </a:r>
            <a:r>
              <a:rPr lang="nl-NL" dirty="0" smtClean="0"/>
              <a:t> are </a:t>
            </a:r>
            <a:r>
              <a:rPr lang="nl-NL" dirty="0" err="1" smtClean="0"/>
              <a:t>the</a:t>
            </a:r>
            <a:r>
              <a:rPr lang="nl-NL" dirty="0" smtClean="0"/>
              <a:t> </a:t>
            </a:r>
            <a:r>
              <a:rPr lang="nl-NL" dirty="0" err="1" smtClean="0"/>
              <a:t>glue</a:t>
            </a:r>
            <a:r>
              <a:rPr lang="nl-NL" dirty="0" smtClean="0"/>
              <a:t> </a:t>
            </a:r>
            <a:r>
              <a:rPr lang="nl-NL" dirty="0" err="1" smtClean="0"/>
              <a:t>between</a:t>
            </a:r>
            <a:r>
              <a:rPr lang="nl-NL" dirty="0"/>
              <a:t> </a:t>
            </a:r>
            <a:r>
              <a:rPr lang="nl-NL" dirty="0" err="1" smtClean="0"/>
              <a:t>concepts</a:t>
            </a:r>
            <a:endParaRPr lang="nl-NL" dirty="0"/>
          </a:p>
        </p:txBody>
      </p:sp>
      <p:sp>
        <p:nvSpPr>
          <p:cNvPr id="6" name="Content Placeholder 5"/>
          <p:cNvSpPr>
            <a:spLocks noGrp="1"/>
          </p:cNvSpPr>
          <p:nvPr>
            <p:ph idx="1"/>
          </p:nvPr>
        </p:nvSpPr>
        <p:spPr>
          <a:xfrm>
            <a:off x="295202" y="1603344"/>
            <a:ext cx="3404344" cy="2696089"/>
          </a:xfrm>
        </p:spPr>
        <p:txBody>
          <a:bodyPr/>
          <a:lstStyle/>
          <a:p>
            <a:r>
              <a:rPr lang="en-GB" dirty="0" smtClean="0"/>
              <a:t>Relationships determine how concepts relate to each other.</a:t>
            </a:r>
            <a:endParaRPr lang="en-GB" dirty="0"/>
          </a:p>
          <a:p>
            <a:endParaRPr lang="en-GB" i="1" dirty="0" smtClean="0"/>
          </a:p>
          <a:p>
            <a:r>
              <a:rPr lang="en-GB" i="1" dirty="0" smtClean="0"/>
              <a:t>Example</a:t>
            </a:r>
            <a:r>
              <a:rPr lang="en-GB" dirty="0" smtClean="0"/>
              <a:t>:</a:t>
            </a:r>
          </a:p>
          <a:p>
            <a:r>
              <a:rPr lang="en-GB" dirty="0"/>
              <a:t>Inception date: The date on which the contractual relationship originated, i.e. the date on which the contract agreement become binding for all parties</a:t>
            </a:r>
            <a:r>
              <a:rPr lang="en-GB" dirty="0" smtClean="0"/>
              <a:t>.</a:t>
            </a:r>
            <a:br>
              <a:rPr lang="en-GB" dirty="0" smtClean="0"/>
            </a:br>
            <a:endParaRPr lang="en-GB" dirty="0"/>
          </a:p>
        </p:txBody>
      </p:sp>
      <p:sp>
        <p:nvSpPr>
          <p:cNvPr id="7" name="Footer Placeholder 6"/>
          <p:cNvSpPr>
            <a:spLocks noGrp="1"/>
          </p:cNvSpPr>
          <p:nvPr>
            <p:ph type="ftr" sz="quarter" idx="11"/>
          </p:nvPr>
        </p:nvSpPr>
        <p:spPr/>
        <p:txBody>
          <a:bodyPr/>
          <a:lstStyle/>
          <a:p>
            <a:r>
              <a:rPr lang="en-US" dirty="0"/>
              <a:t>Balemans, </a:t>
            </a:r>
            <a:r>
              <a:rPr lang="en-US" dirty="0" err="1"/>
              <a:t>Damhof</a:t>
            </a:r>
            <a:r>
              <a:rPr lang="en-US" dirty="0"/>
              <a:t>, Goes – Statistics Department – February 2018</a:t>
            </a:r>
            <a:endParaRPr lang="nl-NL" dirty="0"/>
          </a:p>
        </p:txBody>
      </p:sp>
      <p:sp>
        <p:nvSpPr>
          <p:cNvPr id="8" name="Slide Number Placeholder 7"/>
          <p:cNvSpPr>
            <a:spLocks noGrp="1"/>
          </p:cNvSpPr>
          <p:nvPr>
            <p:ph type="sldNum" sz="quarter" idx="12"/>
          </p:nvPr>
        </p:nvSpPr>
        <p:spPr/>
        <p:txBody>
          <a:bodyPr/>
          <a:lstStyle/>
          <a:p>
            <a:r>
              <a:rPr lang="nl-NL" dirty="0" smtClean="0"/>
              <a:t>Page 41</a:t>
            </a:r>
            <a:endParaRPr lang="nl-NL" dirty="0"/>
          </a:p>
        </p:txBody>
      </p:sp>
      <p:pic>
        <p:nvPicPr>
          <p:cNvPr id="3" name="Picture 2"/>
          <p:cNvPicPr>
            <a:picLocks noChangeAspect="1"/>
          </p:cNvPicPr>
          <p:nvPr/>
        </p:nvPicPr>
        <p:blipFill>
          <a:blip r:embed="rId3"/>
          <a:stretch>
            <a:fillRect/>
          </a:stretch>
        </p:blipFill>
        <p:spPr>
          <a:xfrm>
            <a:off x="5700549" y="120870"/>
            <a:ext cx="3048188" cy="4717831"/>
          </a:xfrm>
          <a:prstGeom prst="rect">
            <a:avLst/>
          </a:prstGeom>
        </p:spPr>
      </p:pic>
      <p:sp>
        <p:nvSpPr>
          <p:cNvPr id="10" name="Right Arrow 9"/>
          <p:cNvSpPr/>
          <p:nvPr/>
        </p:nvSpPr>
        <p:spPr>
          <a:xfrm>
            <a:off x="5556485" y="597244"/>
            <a:ext cx="499145" cy="13502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61679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dirty="0"/>
              <a:t>Balemans, </a:t>
            </a:r>
            <a:r>
              <a:rPr lang="en-US" dirty="0" err="1"/>
              <a:t>Damhof</a:t>
            </a:r>
            <a:r>
              <a:rPr lang="en-US" dirty="0"/>
              <a:t>, Goes – Statistics Department – February 2018</a:t>
            </a:r>
            <a:endParaRPr lang="nl-NL" dirty="0"/>
          </a:p>
        </p:txBody>
      </p:sp>
      <p:sp>
        <p:nvSpPr>
          <p:cNvPr id="8" name="Slide Number Placeholder 7"/>
          <p:cNvSpPr>
            <a:spLocks noGrp="1"/>
          </p:cNvSpPr>
          <p:nvPr>
            <p:ph type="sldNum" sz="quarter" idx="12"/>
          </p:nvPr>
        </p:nvSpPr>
        <p:spPr/>
        <p:txBody>
          <a:bodyPr/>
          <a:lstStyle/>
          <a:p>
            <a:r>
              <a:rPr lang="nl-NL" dirty="0" smtClean="0"/>
              <a:t>Page 42</a:t>
            </a:r>
            <a:endParaRPr lang="nl-NL" dirty="0"/>
          </a:p>
        </p:txBody>
      </p:sp>
      <p:sp>
        <p:nvSpPr>
          <p:cNvPr id="3" name="Title 2"/>
          <p:cNvSpPr>
            <a:spLocks noGrp="1"/>
          </p:cNvSpPr>
          <p:nvPr>
            <p:ph type="title"/>
          </p:nvPr>
        </p:nvSpPr>
        <p:spPr>
          <a:xfrm>
            <a:off x="295201" y="299700"/>
            <a:ext cx="5870707" cy="730110"/>
          </a:xfrm>
        </p:spPr>
        <p:txBody>
          <a:bodyPr/>
          <a:lstStyle/>
          <a:p>
            <a:r>
              <a:rPr lang="nl-NL" dirty="0" smtClean="0"/>
              <a:t>Subtypes </a:t>
            </a:r>
            <a:r>
              <a:rPr lang="nl-NL" dirty="0" err="1" smtClean="0"/>
              <a:t>partition</a:t>
            </a:r>
            <a:r>
              <a:rPr lang="nl-NL" dirty="0" smtClean="0"/>
              <a:t> </a:t>
            </a:r>
            <a:r>
              <a:rPr lang="nl-NL" dirty="0" err="1" smtClean="0"/>
              <a:t>the</a:t>
            </a:r>
            <a:r>
              <a:rPr lang="nl-NL" dirty="0" smtClean="0"/>
              <a:t> </a:t>
            </a:r>
            <a:r>
              <a:rPr lang="nl-NL" dirty="0" err="1" smtClean="0"/>
              <a:t>applicable</a:t>
            </a:r>
            <a:r>
              <a:rPr lang="nl-NL" dirty="0" smtClean="0"/>
              <a:t> </a:t>
            </a:r>
            <a:r>
              <a:rPr lang="nl-NL" dirty="0" err="1" smtClean="0"/>
              <a:t>attributes</a:t>
            </a:r>
            <a:r>
              <a:rPr lang="nl-NL" dirty="0" smtClean="0"/>
              <a:t> (1)</a:t>
            </a:r>
            <a:endParaRPr lang="nl-NL" dirty="0"/>
          </a:p>
        </p:txBody>
      </p:sp>
      <p:sp>
        <p:nvSpPr>
          <p:cNvPr id="4" name="Content Placeholder 3"/>
          <p:cNvSpPr>
            <a:spLocks noGrp="1"/>
          </p:cNvSpPr>
          <p:nvPr>
            <p:ph idx="1"/>
          </p:nvPr>
        </p:nvSpPr>
        <p:spPr>
          <a:xfrm>
            <a:off x="295202" y="1603344"/>
            <a:ext cx="3983184" cy="2696089"/>
          </a:xfrm>
        </p:spPr>
        <p:txBody>
          <a:bodyPr/>
          <a:lstStyle/>
          <a:p>
            <a:r>
              <a:rPr lang="en-GB" i="1" dirty="0"/>
              <a:t>Example</a:t>
            </a:r>
            <a:r>
              <a:rPr lang="en-GB" dirty="0"/>
              <a:t>:</a:t>
            </a:r>
          </a:p>
          <a:p>
            <a:r>
              <a:rPr lang="en-GB" dirty="0" smtClean="0"/>
              <a:t>Settlement </a:t>
            </a:r>
            <a:r>
              <a:rPr lang="en-GB" dirty="0"/>
              <a:t>date: The date on which the instrument was used or drawn for the first time after the inception date of the instrument.</a:t>
            </a:r>
          </a:p>
          <a:p>
            <a:pPr marL="285750" indent="-285750">
              <a:buFont typeface="Arial" panose="020B0604020202020204" pitchFamily="34" charset="0"/>
              <a:buChar char="•"/>
            </a:pPr>
            <a:endParaRPr lang="en-GB" dirty="0" smtClean="0"/>
          </a:p>
        </p:txBody>
      </p:sp>
      <p:sp>
        <p:nvSpPr>
          <p:cNvPr id="9" name="Right Arrow 8"/>
          <p:cNvSpPr/>
          <p:nvPr/>
        </p:nvSpPr>
        <p:spPr>
          <a:xfrm>
            <a:off x="3779241" y="4129237"/>
            <a:ext cx="499145" cy="13502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5"/>
          <p:cNvPicPr>
            <a:picLocks noChangeAspect="1"/>
          </p:cNvPicPr>
          <p:nvPr/>
        </p:nvPicPr>
        <p:blipFill>
          <a:blip r:embed="rId3"/>
          <a:stretch>
            <a:fillRect/>
          </a:stretch>
        </p:blipFill>
        <p:spPr>
          <a:xfrm>
            <a:off x="4278386" y="158261"/>
            <a:ext cx="4865614" cy="4351123"/>
          </a:xfrm>
          <a:prstGeom prst="rect">
            <a:avLst/>
          </a:prstGeom>
        </p:spPr>
      </p:pic>
    </p:spTree>
    <p:extLst>
      <p:ext uri="{BB962C8B-B14F-4D97-AF65-F5344CB8AC3E}">
        <p14:creationId xmlns:p14="http://schemas.microsoft.com/office/powerpoint/2010/main" val="17238868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dirty="0"/>
              <a:t>Balemans, </a:t>
            </a:r>
            <a:r>
              <a:rPr lang="en-US" dirty="0" err="1"/>
              <a:t>Damhof</a:t>
            </a:r>
            <a:r>
              <a:rPr lang="en-US" dirty="0"/>
              <a:t>, Goes – Statistics Department – February 2018</a:t>
            </a:r>
            <a:endParaRPr lang="nl-NL" dirty="0"/>
          </a:p>
        </p:txBody>
      </p:sp>
      <p:sp>
        <p:nvSpPr>
          <p:cNvPr id="8" name="Slide Number Placeholder 7"/>
          <p:cNvSpPr>
            <a:spLocks noGrp="1"/>
          </p:cNvSpPr>
          <p:nvPr>
            <p:ph type="sldNum" sz="quarter" idx="12"/>
          </p:nvPr>
        </p:nvSpPr>
        <p:spPr/>
        <p:txBody>
          <a:bodyPr/>
          <a:lstStyle/>
          <a:p>
            <a:r>
              <a:rPr lang="nl-NL" dirty="0" smtClean="0"/>
              <a:t>Page 43</a:t>
            </a:r>
            <a:endParaRPr lang="nl-NL" dirty="0"/>
          </a:p>
        </p:txBody>
      </p:sp>
      <p:sp>
        <p:nvSpPr>
          <p:cNvPr id="3" name="Title 2"/>
          <p:cNvSpPr>
            <a:spLocks noGrp="1"/>
          </p:cNvSpPr>
          <p:nvPr>
            <p:ph type="title"/>
          </p:nvPr>
        </p:nvSpPr>
        <p:spPr>
          <a:xfrm>
            <a:off x="295201" y="299700"/>
            <a:ext cx="7900843" cy="730110"/>
          </a:xfrm>
        </p:spPr>
        <p:txBody>
          <a:bodyPr/>
          <a:lstStyle/>
          <a:p>
            <a:r>
              <a:rPr lang="nl-NL" dirty="0" smtClean="0"/>
              <a:t>Subtypes </a:t>
            </a:r>
            <a:r>
              <a:rPr lang="nl-NL" dirty="0" err="1" smtClean="0"/>
              <a:t>partition</a:t>
            </a:r>
            <a:r>
              <a:rPr lang="nl-NL" dirty="0" smtClean="0"/>
              <a:t> </a:t>
            </a:r>
            <a:r>
              <a:rPr lang="nl-NL" dirty="0" err="1" smtClean="0"/>
              <a:t>the</a:t>
            </a:r>
            <a:r>
              <a:rPr lang="nl-NL" dirty="0" smtClean="0"/>
              <a:t> </a:t>
            </a:r>
            <a:r>
              <a:rPr lang="nl-NL" dirty="0" err="1" smtClean="0"/>
              <a:t>applicable</a:t>
            </a:r>
            <a:r>
              <a:rPr lang="nl-NL" dirty="0" smtClean="0"/>
              <a:t> </a:t>
            </a:r>
            <a:r>
              <a:rPr lang="nl-NL" dirty="0" err="1" smtClean="0"/>
              <a:t>attributes</a:t>
            </a:r>
            <a:r>
              <a:rPr lang="nl-NL" dirty="0" smtClean="0"/>
              <a:t> (2)</a:t>
            </a:r>
            <a:endParaRPr lang="nl-NL" dirty="0"/>
          </a:p>
        </p:txBody>
      </p:sp>
      <p:sp>
        <p:nvSpPr>
          <p:cNvPr id="4" name="Content Placeholder 3"/>
          <p:cNvSpPr>
            <a:spLocks noGrp="1"/>
          </p:cNvSpPr>
          <p:nvPr>
            <p:ph idx="1"/>
          </p:nvPr>
        </p:nvSpPr>
        <p:spPr>
          <a:xfrm>
            <a:off x="295202" y="1603344"/>
            <a:ext cx="8303514" cy="2696089"/>
          </a:xfrm>
        </p:spPr>
        <p:txBody>
          <a:bodyPr/>
          <a:lstStyle/>
          <a:p>
            <a:pPr marL="285750" indent="-285750">
              <a:buFont typeface="Arial" panose="020B0604020202020204" pitchFamily="34" charset="0"/>
              <a:buChar char="•"/>
            </a:pPr>
            <a:r>
              <a:rPr lang="en-GB" dirty="0" smtClean="0"/>
              <a:t>Split the data according to reporting needs</a:t>
            </a:r>
          </a:p>
          <a:p>
            <a:pPr marL="285750" indent="-285750">
              <a:buFont typeface="Arial" panose="020B0604020202020204" pitchFamily="34" charset="0"/>
              <a:buChar char="•"/>
            </a:pPr>
            <a:r>
              <a:rPr lang="en-GB" dirty="0" smtClean="0"/>
              <a:t>Reduce the number of optional attributes</a:t>
            </a:r>
            <a:r>
              <a:rPr lang="en-GB" dirty="0"/>
              <a:t> </a:t>
            </a:r>
            <a:r>
              <a:rPr lang="en-GB" dirty="0" smtClean="0"/>
              <a:t>or non-</a:t>
            </a:r>
            <a:r>
              <a:rPr lang="en-GB" dirty="0" err="1" smtClean="0"/>
              <a:t>applicables</a:t>
            </a:r>
            <a:endParaRPr lang="en-GB" dirty="0"/>
          </a:p>
          <a:p>
            <a:pPr marL="285750" indent="-285750">
              <a:buFont typeface="Arial" panose="020B0604020202020204" pitchFamily="34" charset="0"/>
              <a:buChar char="•"/>
            </a:pPr>
            <a:r>
              <a:rPr lang="en-GB" dirty="0" smtClean="0"/>
              <a:t>This </a:t>
            </a:r>
            <a:r>
              <a:rPr lang="en-GB" dirty="0"/>
              <a:t>reduction reduces reporting omissions and errors thus increasing data quality</a:t>
            </a:r>
          </a:p>
        </p:txBody>
      </p:sp>
    </p:spTree>
    <p:extLst>
      <p:ext uri="{BB962C8B-B14F-4D97-AF65-F5344CB8AC3E}">
        <p14:creationId xmlns:p14="http://schemas.microsoft.com/office/powerpoint/2010/main" val="39574357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dirty="0"/>
              <a:t>Balemans, </a:t>
            </a:r>
            <a:r>
              <a:rPr lang="en-US" dirty="0" err="1"/>
              <a:t>Damhof</a:t>
            </a:r>
            <a:r>
              <a:rPr lang="en-US" dirty="0"/>
              <a:t>, Goes – Statistics Department – February 2018</a:t>
            </a:r>
            <a:endParaRPr lang="nl-NL" dirty="0"/>
          </a:p>
        </p:txBody>
      </p:sp>
      <p:sp>
        <p:nvSpPr>
          <p:cNvPr id="8" name="Slide Number Placeholder 7"/>
          <p:cNvSpPr>
            <a:spLocks noGrp="1"/>
          </p:cNvSpPr>
          <p:nvPr>
            <p:ph type="sldNum" sz="quarter" idx="12"/>
          </p:nvPr>
        </p:nvSpPr>
        <p:spPr/>
        <p:txBody>
          <a:bodyPr/>
          <a:lstStyle/>
          <a:p>
            <a:r>
              <a:rPr lang="nl-NL" dirty="0" smtClean="0"/>
              <a:t>Page 44</a:t>
            </a:r>
            <a:endParaRPr lang="nl-NL" dirty="0"/>
          </a:p>
        </p:txBody>
      </p:sp>
      <p:sp>
        <p:nvSpPr>
          <p:cNvPr id="3" name="Title 2"/>
          <p:cNvSpPr>
            <a:spLocks noGrp="1"/>
          </p:cNvSpPr>
          <p:nvPr>
            <p:ph type="title"/>
          </p:nvPr>
        </p:nvSpPr>
        <p:spPr/>
        <p:txBody>
          <a:bodyPr/>
          <a:lstStyle/>
          <a:p>
            <a:r>
              <a:rPr lang="nl-NL" dirty="0" smtClean="0"/>
              <a:t>Counterparty is </a:t>
            </a:r>
            <a:r>
              <a:rPr lang="nl-NL" dirty="0" err="1" smtClean="0"/>
              <a:t>either</a:t>
            </a:r>
            <a:r>
              <a:rPr lang="nl-NL" dirty="0" smtClean="0"/>
              <a:t> a </a:t>
            </a:r>
            <a:r>
              <a:rPr lang="nl-NL" dirty="0" err="1" smtClean="0"/>
              <a:t>protection</a:t>
            </a:r>
            <a:r>
              <a:rPr lang="nl-NL" dirty="0" smtClean="0"/>
              <a:t> provider or </a:t>
            </a:r>
            <a:r>
              <a:rPr lang="nl-NL" dirty="0" err="1" smtClean="0"/>
              <a:t>not</a:t>
            </a:r>
            <a:endParaRPr lang="nl-NL" dirty="0"/>
          </a:p>
        </p:txBody>
      </p:sp>
      <p:sp>
        <p:nvSpPr>
          <p:cNvPr id="6" name="Rectangle 5"/>
          <p:cNvSpPr/>
          <p:nvPr/>
        </p:nvSpPr>
        <p:spPr>
          <a:xfrm>
            <a:off x="-455400" y="1298488"/>
            <a:ext cx="9112176" cy="646331"/>
          </a:xfrm>
          <a:prstGeom prst="rect">
            <a:avLst/>
          </a:prstGeom>
        </p:spPr>
        <p:txBody>
          <a:bodyPr wrap="square">
            <a:spAutoFit/>
          </a:bodyPr>
          <a:lstStyle/>
          <a:p>
            <a:pPr lvl="2" indent="0">
              <a:buNone/>
            </a:pPr>
            <a:r>
              <a:rPr lang="en-GB" dirty="0"/>
              <a:t>A </a:t>
            </a:r>
            <a:r>
              <a:rPr lang="en-GB" dirty="0" smtClean="0"/>
              <a:t>counterparty </a:t>
            </a:r>
            <a:r>
              <a:rPr lang="en-GB" dirty="0"/>
              <a:t>can both be a protection provider for instrument A as well as a non-protection providing counterparty for instrument B</a:t>
            </a:r>
          </a:p>
        </p:txBody>
      </p:sp>
      <p:pic>
        <p:nvPicPr>
          <p:cNvPr id="13" name="Picture 12"/>
          <p:cNvPicPr>
            <a:picLocks noChangeAspect="1"/>
          </p:cNvPicPr>
          <p:nvPr/>
        </p:nvPicPr>
        <p:blipFill>
          <a:blip r:embed="rId3"/>
          <a:stretch>
            <a:fillRect/>
          </a:stretch>
        </p:blipFill>
        <p:spPr>
          <a:xfrm>
            <a:off x="0" y="2054627"/>
            <a:ext cx="9144000" cy="2192230"/>
          </a:xfrm>
          <a:prstGeom prst="rect">
            <a:avLst/>
          </a:prstGeom>
        </p:spPr>
      </p:pic>
    </p:spTree>
    <p:extLst>
      <p:ext uri="{BB962C8B-B14F-4D97-AF65-F5344CB8AC3E}">
        <p14:creationId xmlns:p14="http://schemas.microsoft.com/office/powerpoint/2010/main" val="1701357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dirty="0"/>
              <a:t>Balemans, </a:t>
            </a:r>
            <a:r>
              <a:rPr lang="en-US" dirty="0" err="1"/>
              <a:t>Damhof</a:t>
            </a:r>
            <a:r>
              <a:rPr lang="en-US" dirty="0"/>
              <a:t>, Goes – Statistics Department – February 2018</a:t>
            </a:r>
            <a:endParaRPr lang="nl-NL" dirty="0"/>
          </a:p>
        </p:txBody>
      </p:sp>
      <p:sp>
        <p:nvSpPr>
          <p:cNvPr id="8" name="Slide Number Placeholder 7"/>
          <p:cNvSpPr>
            <a:spLocks noGrp="1"/>
          </p:cNvSpPr>
          <p:nvPr>
            <p:ph type="sldNum" sz="quarter" idx="12"/>
          </p:nvPr>
        </p:nvSpPr>
        <p:spPr/>
        <p:txBody>
          <a:bodyPr/>
          <a:lstStyle/>
          <a:p>
            <a:r>
              <a:rPr lang="nl-NL" dirty="0" smtClean="0"/>
              <a:t>Page 45</a:t>
            </a:r>
            <a:endParaRPr lang="nl-NL" dirty="0"/>
          </a:p>
        </p:txBody>
      </p:sp>
      <p:sp>
        <p:nvSpPr>
          <p:cNvPr id="3" name="Title 2"/>
          <p:cNvSpPr>
            <a:spLocks noGrp="1"/>
          </p:cNvSpPr>
          <p:nvPr>
            <p:ph type="title"/>
          </p:nvPr>
        </p:nvSpPr>
        <p:spPr/>
        <p:txBody>
          <a:bodyPr/>
          <a:lstStyle/>
          <a:p>
            <a:pPr lvl="0">
              <a:lnSpc>
                <a:spcPct val="100000"/>
              </a:lnSpc>
              <a:spcBef>
                <a:spcPts val="0"/>
              </a:spcBef>
              <a:defRPr/>
            </a:pPr>
            <a:r>
              <a:rPr lang="en-GB" dirty="0"/>
              <a:t>Indicators split the data according to reporting needs</a:t>
            </a:r>
          </a:p>
        </p:txBody>
      </p:sp>
      <p:sp>
        <p:nvSpPr>
          <p:cNvPr id="9" name="Content Placeholder 3"/>
          <p:cNvSpPr>
            <a:spLocks noGrp="1"/>
          </p:cNvSpPr>
          <p:nvPr>
            <p:ph idx="1"/>
          </p:nvPr>
        </p:nvSpPr>
        <p:spPr>
          <a:xfrm>
            <a:off x="295201" y="1603344"/>
            <a:ext cx="8361575" cy="2696089"/>
          </a:xfrm>
        </p:spPr>
        <p:txBody>
          <a:bodyPr/>
          <a:lstStyle/>
          <a:p>
            <a:pPr marL="285750" indent="-285750">
              <a:buFont typeface="Arial" panose="020B0604020202020204" pitchFamily="34" charset="0"/>
              <a:buChar char="•"/>
            </a:pPr>
            <a:r>
              <a:rPr lang="en-GB" dirty="0" smtClean="0"/>
              <a:t>Attributes referring to a reference table, or an indicator created especially for this purpose</a:t>
            </a:r>
          </a:p>
          <a:p>
            <a:pPr marL="285750" indent="-285750">
              <a:buFont typeface="Arial" panose="020B0604020202020204" pitchFamily="34" charset="0"/>
              <a:buChar char="•"/>
            </a:pPr>
            <a:r>
              <a:rPr lang="en-GB" dirty="0" smtClean="0"/>
              <a:t>Indicators </a:t>
            </a:r>
            <a:r>
              <a:rPr lang="en-GB" dirty="0"/>
              <a:t>reflect </a:t>
            </a:r>
            <a:r>
              <a:rPr lang="en-GB" dirty="0" smtClean="0"/>
              <a:t>validations:</a:t>
            </a:r>
          </a:p>
          <a:p>
            <a:pPr marL="466725" lvl="2" indent="-285750">
              <a:buFont typeface="Arial" panose="020B0604020202020204" pitchFamily="34" charset="0"/>
              <a:buChar char="•"/>
            </a:pPr>
            <a:r>
              <a:rPr lang="en-GB" sz="1400" dirty="0" smtClean="0"/>
              <a:t>Less querying of business rules (e.g</a:t>
            </a:r>
            <a:r>
              <a:rPr lang="en-GB" sz="1400" dirty="0"/>
              <a:t>. reference rate maturity value is only needed when interest rate type &lt;&gt; “fixed</a:t>
            </a:r>
            <a:r>
              <a:rPr lang="en-GB" sz="1400" dirty="0" smtClean="0"/>
              <a:t>”)</a:t>
            </a:r>
          </a:p>
          <a:p>
            <a:pPr marL="466725" lvl="2" indent="-285750">
              <a:buFont typeface="Arial" panose="020B0604020202020204" pitchFamily="34" charset="0"/>
              <a:buChar char="•"/>
            </a:pPr>
            <a:r>
              <a:rPr lang="en-GB" sz="1400" dirty="0" smtClean="0"/>
              <a:t>Ensures that the model is correct</a:t>
            </a:r>
          </a:p>
          <a:p>
            <a:pPr marL="466725" lvl="2" indent="-285750">
              <a:buFont typeface="Arial" panose="020B0604020202020204" pitchFamily="34" charset="0"/>
              <a:buChar char="•"/>
            </a:pPr>
            <a:r>
              <a:rPr lang="en-GB" sz="1400" dirty="0" smtClean="0"/>
              <a:t>Ensures data is delivered properly</a:t>
            </a:r>
          </a:p>
        </p:txBody>
      </p:sp>
    </p:spTree>
    <p:extLst>
      <p:ext uri="{BB962C8B-B14F-4D97-AF65-F5344CB8AC3E}">
        <p14:creationId xmlns:p14="http://schemas.microsoft.com/office/powerpoint/2010/main" val="28145070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LDM is basis for data delivery agreement</a:t>
            </a:r>
            <a:endParaRPr lang="en-GB" dirty="0"/>
          </a:p>
        </p:txBody>
      </p:sp>
      <p:sp>
        <p:nvSpPr>
          <p:cNvPr id="6" name="Content Placeholder 5"/>
          <p:cNvSpPr>
            <a:spLocks noGrp="1"/>
          </p:cNvSpPr>
          <p:nvPr>
            <p:ph idx="1"/>
          </p:nvPr>
        </p:nvSpPr>
        <p:spPr/>
        <p:txBody>
          <a:bodyPr/>
          <a:lstStyle/>
          <a:p>
            <a:pPr marL="285750" indent="-285750">
              <a:buFont typeface="Arial" panose="020B0604020202020204" pitchFamily="34" charset="0"/>
              <a:buChar char="•"/>
            </a:pPr>
            <a:r>
              <a:rPr lang="en-GB" dirty="0" smtClean="0"/>
              <a:t>LDM is integral part of the DDA</a:t>
            </a:r>
          </a:p>
          <a:p>
            <a:pPr marL="285750" indent="-285750">
              <a:buFont typeface="Arial" panose="020B0604020202020204" pitchFamily="34" charset="0"/>
              <a:buChar char="•"/>
            </a:pPr>
            <a:r>
              <a:rPr lang="en-GB" dirty="0" smtClean="0"/>
              <a:t>HTML report of the LDM is provided separately</a:t>
            </a:r>
          </a:p>
          <a:p>
            <a:endParaRPr lang="en-GB" dirty="0"/>
          </a:p>
          <a:p>
            <a:r>
              <a:rPr lang="en-GB" dirty="0" smtClean="0"/>
              <a:t>LDM is the source for these parts of the DDA:</a:t>
            </a:r>
          </a:p>
          <a:p>
            <a:pPr marL="285750" indent="-285750">
              <a:buFont typeface="Arial" panose="020B0604020202020204" pitchFamily="34" charset="0"/>
              <a:buChar char="•"/>
            </a:pPr>
            <a:r>
              <a:rPr lang="en-GB" dirty="0" smtClean="0"/>
              <a:t>List of .csv files to report</a:t>
            </a:r>
          </a:p>
          <a:p>
            <a:pPr marL="285750" indent="-285750">
              <a:buFont typeface="Arial" panose="020B0604020202020204" pitchFamily="34" charset="0"/>
              <a:buChar char="•"/>
            </a:pPr>
            <a:r>
              <a:rPr lang="en-GB" dirty="0" smtClean="0"/>
              <a:t>Lay-out of the .csv files</a:t>
            </a:r>
          </a:p>
          <a:p>
            <a:pPr marL="285750" indent="-285750">
              <a:buFont typeface="Arial" panose="020B0604020202020204" pitchFamily="34" charset="0"/>
              <a:buChar char="•"/>
            </a:pPr>
            <a:r>
              <a:rPr lang="en-GB" dirty="0" smtClean="0"/>
              <a:t>Mapping of the .csv files to the LDM</a:t>
            </a:r>
          </a:p>
          <a:p>
            <a:pPr marL="285750" indent="-285750">
              <a:buFont typeface="Arial" panose="020B0604020202020204" pitchFamily="34" charset="0"/>
              <a:buChar char="•"/>
            </a:pPr>
            <a:r>
              <a:rPr lang="en-GB" dirty="0" smtClean="0"/>
              <a:t>List of validations </a:t>
            </a:r>
          </a:p>
          <a:p>
            <a:pPr marL="285750" indent="-285750">
              <a:buFont typeface="Arial" panose="020B0604020202020204" pitchFamily="34" charset="0"/>
              <a:buChar char="•"/>
            </a:pPr>
            <a:r>
              <a:rPr lang="en-GB" dirty="0" smtClean="0"/>
              <a:t>List of entity types, attributes and primary keys</a:t>
            </a:r>
            <a:endParaRPr lang="en-GB" dirty="0"/>
          </a:p>
        </p:txBody>
      </p:sp>
      <p:sp>
        <p:nvSpPr>
          <p:cNvPr id="7" name="Footer Placeholder 6"/>
          <p:cNvSpPr>
            <a:spLocks noGrp="1"/>
          </p:cNvSpPr>
          <p:nvPr>
            <p:ph type="ftr" sz="quarter" idx="11"/>
          </p:nvPr>
        </p:nvSpPr>
        <p:spPr/>
        <p:txBody>
          <a:bodyPr/>
          <a:lstStyle/>
          <a:p>
            <a:r>
              <a:rPr lang="en-US" dirty="0"/>
              <a:t>Balemans, </a:t>
            </a:r>
            <a:r>
              <a:rPr lang="en-US" dirty="0" err="1"/>
              <a:t>Damhof</a:t>
            </a:r>
            <a:r>
              <a:rPr lang="en-US" dirty="0"/>
              <a:t>, Goes – Statistics Department – February 2018</a:t>
            </a:r>
            <a:endParaRPr lang="nl-NL" dirty="0"/>
          </a:p>
        </p:txBody>
      </p:sp>
      <p:sp>
        <p:nvSpPr>
          <p:cNvPr id="8" name="Slide Number Placeholder 7"/>
          <p:cNvSpPr>
            <a:spLocks noGrp="1"/>
          </p:cNvSpPr>
          <p:nvPr>
            <p:ph type="sldNum" sz="quarter" idx="12"/>
          </p:nvPr>
        </p:nvSpPr>
        <p:spPr/>
        <p:txBody>
          <a:bodyPr/>
          <a:lstStyle/>
          <a:p>
            <a:r>
              <a:rPr lang="nl-NL" dirty="0" smtClean="0"/>
              <a:t>Page 46</a:t>
            </a:r>
            <a:endParaRPr lang="nl-NL" dirty="0"/>
          </a:p>
        </p:txBody>
      </p:sp>
    </p:spTree>
    <p:extLst>
      <p:ext uri="{BB962C8B-B14F-4D97-AF65-F5344CB8AC3E}">
        <p14:creationId xmlns:p14="http://schemas.microsoft.com/office/powerpoint/2010/main" val="12681048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LDM is basis for content-based validations</a:t>
            </a:r>
            <a:endParaRPr lang="en-GB" dirty="0"/>
          </a:p>
        </p:txBody>
      </p:sp>
      <p:sp>
        <p:nvSpPr>
          <p:cNvPr id="6" name="Content Placeholder 5"/>
          <p:cNvSpPr>
            <a:spLocks noGrp="1"/>
          </p:cNvSpPr>
          <p:nvPr>
            <p:ph idx="1"/>
          </p:nvPr>
        </p:nvSpPr>
        <p:spPr/>
        <p:txBody>
          <a:bodyPr/>
          <a:lstStyle/>
          <a:p>
            <a:pPr marL="285750" indent="-285750">
              <a:buFont typeface="Arial" panose="020B0604020202020204" pitchFamily="34" charset="0"/>
              <a:buChar char="•"/>
            </a:pPr>
            <a:r>
              <a:rPr lang="en-GB" dirty="0" smtClean="0"/>
              <a:t>Referential integrity is build in. Validations on correct relationships are done automatically. This also includes reference data ‘pick-lists’.</a:t>
            </a:r>
          </a:p>
          <a:p>
            <a:pPr marL="285750" indent="-285750">
              <a:buFont typeface="Arial" panose="020B0604020202020204" pitchFamily="34" charset="0"/>
              <a:buChar char="•"/>
            </a:pPr>
            <a:r>
              <a:rPr lang="en-GB" dirty="0" smtClean="0"/>
              <a:t>As much of the integrity checks as possible are build into the model</a:t>
            </a:r>
          </a:p>
          <a:p>
            <a:pPr marL="285750" indent="-285750">
              <a:buFont typeface="Arial" panose="020B0604020202020204" pitchFamily="34" charset="0"/>
              <a:buChar char="•"/>
            </a:pPr>
            <a:r>
              <a:rPr lang="en-GB" dirty="0" smtClean="0"/>
              <a:t>Subtypes are deployed for specific sub-sets of data where extra attributes are applicable.</a:t>
            </a:r>
          </a:p>
          <a:p>
            <a:pPr marL="285750" indent="-285750">
              <a:buFont typeface="Arial" panose="020B0604020202020204" pitchFamily="34" charset="0"/>
              <a:buChar char="•"/>
            </a:pPr>
            <a:r>
              <a:rPr lang="en-GB" dirty="0" smtClean="0"/>
              <a:t>Business rules describe validations on the element where they are applicable.</a:t>
            </a:r>
            <a:endParaRPr lang="en-GB" dirty="0"/>
          </a:p>
        </p:txBody>
      </p:sp>
      <p:sp>
        <p:nvSpPr>
          <p:cNvPr id="7" name="Footer Placeholder 6"/>
          <p:cNvSpPr>
            <a:spLocks noGrp="1"/>
          </p:cNvSpPr>
          <p:nvPr>
            <p:ph type="ftr" sz="quarter" idx="11"/>
          </p:nvPr>
        </p:nvSpPr>
        <p:spPr/>
        <p:txBody>
          <a:bodyPr/>
          <a:lstStyle/>
          <a:p>
            <a:r>
              <a:rPr lang="en-US" dirty="0"/>
              <a:t>Balemans, </a:t>
            </a:r>
            <a:r>
              <a:rPr lang="en-US" dirty="0" err="1"/>
              <a:t>Damhof</a:t>
            </a:r>
            <a:r>
              <a:rPr lang="en-US" dirty="0"/>
              <a:t>, Goes – Statistics Department – February 2018</a:t>
            </a:r>
            <a:endParaRPr lang="nl-NL" dirty="0"/>
          </a:p>
        </p:txBody>
      </p:sp>
      <p:sp>
        <p:nvSpPr>
          <p:cNvPr id="8" name="Slide Number Placeholder 7"/>
          <p:cNvSpPr>
            <a:spLocks noGrp="1"/>
          </p:cNvSpPr>
          <p:nvPr>
            <p:ph type="sldNum" sz="quarter" idx="12"/>
          </p:nvPr>
        </p:nvSpPr>
        <p:spPr/>
        <p:txBody>
          <a:bodyPr/>
          <a:lstStyle/>
          <a:p>
            <a:r>
              <a:rPr lang="nl-NL" dirty="0" smtClean="0"/>
              <a:t>Page 47</a:t>
            </a:r>
            <a:endParaRPr lang="nl-NL" dirty="0"/>
          </a:p>
        </p:txBody>
      </p:sp>
    </p:spTree>
    <p:extLst>
      <p:ext uri="{BB962C8B-B14F-4D97-AF65-F5344CB8AC3E}">
        <p14:creationId xmlns:p14="http://schemas.microsoft.com/office/powerpoint/2010/main" val="21930269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RRE closely follows AnaCredit</a:t>
            </a:r>
            <a:endParaRPr lang="en-GB" dirty="0"/>
          </a:p>
        </p:txBody>
      </p:sp>
      <p:sp>
        <p:nvSpPr>
          <p:cNvPr id="6" name="Content Placeholder 5"/>
          <p:cNvSpPr>
            <a:spLocks noGrp="1"/>
          </p:cNvSpPr>
          <p:nvPr>
            <p:ph idx="1"/>
          </p:nvPr>
        </p:nvSpPr>
        <p:spPr/>
        <p:txBody>
          <a:bodyPr/>
          <a:lstStyle/>
          <a:p>
            <a:pPr marL="285750" indent="-285750">
              <a:buFont typeface="Arial" panose="020B0604020202020204" pitchFamily="34" charset="0"/>
              <a:buChar char="•"/>
            </a:pPr>
            <a:r>
              <a:rPr lang="en-GB" dirty="0" smtClean="0"/>
              <a:t>There are 110 entity types in the LDM of RRE</a:t>
            </a:r>
          </a:p>
          <a:p>
            <a:pPr marL="285750" indent="-285750">
              <a:buFont typeface="Arial" panose="020B0604020202020204" pitchFamily="34" charset="0"/>
              <a:buChar char="•"/>
            </a:pPr>
            <a:r>
              <a:rPr lang="en-GB" dirty="0" smtClean="0"/>
              <a:t>Those provide structural integrity</a:t>
            </a:r>
          </a:p>
          <a:p>
            <a:pPr marL="285750" indent="-285750">
              <a:buFont typeface="Arial" panose="020B0604020202020204" pitchFamily="34" charset="0"/>
              <a:buChar char="•"/>
            </a:pPr>
            <a:r>
              <a:rPr lang="en-GB" dirty="0" smtClean="0"/>
              <a:t>Results in 53 files to report</a:t>
            </a:r>
          </a:p>
          <a:p>
            <a:pPr marL="285750" indent="-285750">
              <a:buFont typeface="Arial" panose="020B0604020202020204" pitchFamily="34" charset="0"/>
              <a:buChar char="•"/>
            </a:pPr>
            <a:r>
              <a:rPr lang="en-GB" dirty="0" smtClean="0"/>
              <a:t>Of which 36 overlap with AnaCredit</a:t>
            </a:r>
          </a:p>
          <a:p>
            <a:pPr marL="285750" indent="-285750">
              <a:buFont typeface="Arial" panose="020B0604020202020204" pitchFamily="34" charset="0"/>
              <a:buChar char="•"/>
            </a:pPr>
            <a:r>
              <a:rPr lang="en-GB" dirty="0" smtClean="0"/>
              <a:t>And 17 are specific for RRE</a:t>
            </a:r>
            <a:endParaRPr lang="en-GB" dirty="0"/>
          </a:p>
        </p:txBody>
      </p:sp>
      <p:sp>
        <p:nvSpPr>
          <p:cNvPr id="7" name="Footer Placeholder 6"/>
          <p:cNvSpPr>
            <a:spLocks noGrp="1"/>
          </p:cNvSpPr>
          <p:nvPr>
            <p:ph type="ftr" sz="quarter" idx="11"/>
          </p:nvPr>
        </p:nvSpPr>
        <p:spPr/>
        <p:txBody>
          <a:bodyPr/>
          <a:lstStyle/>
          <a:p>
            <a:r>
              <a:rPr lang="en-US" dirty="0" smtClean="0"/>
              <a:t>Balemans, </a:t>
            </a:r>
            <a:r>
              <a:rPr lang="en-US" dirty="0" err="1" smtClean="0"/>
              <a:t>Damhof</a:t>
            </a:r>
            <a:r>
              <a:rPr lang="en-US" dirty="0" smtClean="0"/>
              <a:t>, Goes – Statistics Department – February 2018</a:t>
            </a:r>
            <a:endParaRPr lang="nl-NL" dirty="0"/>
          </a:p>
        </p:txBody>
      </p:sp>
      <p:sp>
        <p:nvSpPr>
          <p:cNvPr id="8" name="Slide Number Placeholder 7"/>
          <p:cNvSpPr>
            <a:spLocks noGrp="1"/>
          </p:cNvSpPr>
          <p:nvPr>
            <p:ph type="sldNum" sz="quarter" idx="12"/>
          </p:nvPr>
        </p:nvSpPr>
        <p:spPr/>
        <p:txBody>
          <a:bodyPr/>
          <a:lstStyle/>
          <a:p>
            <a:r>
              <a:rPr lang="nl-NL" dirty="0" smtClean="0"/>
              <a:t>Page 48</a:t>
            </a:r>
            <a:endParaRPr lang="nl-NL" dirty="0"/>
          </a:p>
        </p:txBody>
      </p:sp>
    </p:spTree>
    <p:extLst>
      <p:ext uri="{BB962C8B-B14F-4D97-AF65-F5344CB8AC3E}">
        <p14:creationId xmlns:p14="http://schemas.microsoft.com/office/powerpoint/2010/main" val="1964590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Organisation and planning</a:t>
            </a:r>
            <a:endParaRPr lang="nl-NL" dirty="0"/>
          </a:p>
        </p:txBody>
      </p:sp>
      <p:sp>
        <p:nvSpPr>
          <p:cNvPr id="3" name="Tijdelijke aanduiding voor inhoud 3"/>
          <p:cNvSpPr>
            <a:spLocks noGrp="1"/>
          </p:cNvSpPr>
          <p:nvPr>
            <p:ph sz="quarter" idx="13"/>
          </p:nvPr>
        </p:nvSpPr>
        <p:spPr>
          <a:xfrm>
            <a:off x="317500" y="3028759"/>
            <a:ext cx="6504540" cy="457200"/>
          </a:xfrm>
        </p:spPr>
        <p:txBody>
          <a:bodyPr/>
          <a:lstStyle/>
          <a:p>
            <a:r>
              <a:rPr lang="nl-NL" sz="1400" dirty="0" smtClean="0"/>
              <a:t>Wim Goes</a:t>
            </a:r>
            <a:endParaRPr lang="nl-NL" sz="1400" dirty="0"/>
          </a:p>
        </p:txBody>
      </p:sp>
    </p:spTree>
    <p:extLst>
      <p:ext uri="{BB962C8B-B14F-4D97-AF65-F5344CB8AC3E}">
        <p14:creationId xmlns:p14="http://schemas.microsoft.com/office/powerpoint/2010/main" val="4090320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i="1" dirty="0" smtClean="0"/>
              <a:t>Some analysis...</a:t>
            </a:r>
            <a:endParaRPr lang="nl-NL" i="1" dirty="0"/>
          </a:p>
        </p:txBody>
      </p:sp>
      <p:sp>
        <p:nvSpPr>
          <p:cNvPr id="2" name="Tijdelijke aanduiding voor inhoud 1"/>
          <p:cNvSpPr>
            <a:spLocks noGrp="1"/>
          </p:cNvSpPr>
          <p:nvPr>
            <p:ph idx="1"/>
          </p:nvPr>
        </p:nvSpPr>
        <p:spPr>
          <a:xfrm>
            <a:off x="295201" y="3596807"/>
            <a:ext cx="4229174" cy="799353"/>
          </a:xfrm>
        </p:spPr>
        <p:txBody>
          <a:bodyPr/>
          <a:lstStyle/>
          <a:p>
            <a:r>
              <a:rPr lang="nl-NL" dirty="0" smtClean="0"/>
              <a:t>Valuable new insights, used on all levels within DNB, including the Board</a:t>
            </a:r>
            <a:endParaRPr lang="nl-NL" dirty="0"/>
          </a:p>
        </p:txBody>
      </p:sp>
      <p:pic>
        <p:nvPicPr>
          <p:cNvPr id="10" name="Afbeelding 9"/>
          <p:cNvPicPr>
            <a:picLocks noChangeAspect="1"/>
          </p:cNvPicPr>
          <p:nvPr/>
        </p:nvPicPr>
        <p:blipFill>
          <a:blip r:embed="rId3"/>
          <a:stretch>
            <a:fillRect/>
          </a:stretch>
        </p:blipFill>
        <p:spPr>
          <a:xfrm>
            <a:off x="100013" y="763728"/>
            <a:ext cx="4852988" cy="2636041"/>
          </a:xfrm>
          <a:prstGeom prst="rect">
            <a:avLst/>
          </a:prstGeom>
        </p:spPr>
      </p:pic>
      <p:pic>
        <p:nvPicPr>
          <p:cNvPr id="11" name="Afbeelding 10"/>
          <p:cNvPicPr>
            <a:picLocks noChangeAspect="1"/>
          </p:cNvPicPr>
          <p:nvPr/>
        </p:nvPicPr>
        <p:blipFill>
          <a:blip r:embed="rId4"/>
          <a:stretch>
            <a:fillRect/>
          </a:stretch>
        </p:blipFill>
        <p:spPr>
          <a:xfrm>
            <a:off x="4752213" y="2247244"/>
            <a:ext cx="4246150" cy="2343150"/>
          </a:xfrm>
          <a:prstGeom prst="rect">
            <a:avLst/>
          </a:prstGeom>
        </p:spPr>
      </p:pic>
      <p:sp>
        <p:nvSpPr>
          <p:cNvPr id="12" name="Tijdelijke aanduiding voor inhoud 1"/>
          <p:cNvSpPr txBox="1">
            <a:spLocks/>
          </p:cNvSpPr>
          <p:nvPr/>
        </p:nvSpPr>
        <p:spPr>
          <a:xfrm>
            <a:off x="5690362" y="664755"/>
            <a:ext cx="2720805" cy="799353"/>
          </a:xfrm>
          <a:prstGeom prst="rect">
            <a:avLst/>
          </a:prstGeom>
        </p:spPr>
        <p:txBody>
          <a:bodyPr vert="horz" lIns="0" tIns="0" rIns="0" bIns="0" rtlCol="0" anchor="t" anchorCtr="0">
            <a:noAutofit/>
          </a:bodyPr>
          <a:lst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Percentage of underwater </a:t>
            </a:r>
          </a:p>
          <a:p>
            <a:r>
              <a:rPr lang="nl-NL" dirty="0" smtClean="0"/>
              <a:t>mortgages</a:t>
            </a:r>
            <a:endParaRPr lang="nl-NL" dirty="0"/>
          </a:p>
        </p:txBody>
      </p:sp>
      <p:sp>
        <p:nvSpPr>
          <p:cNvPr id="13" name="Tijdelijke aanduiding voor inhoud 1"/>
          <p:cNvSpPr txBox="1">
            <a:spLocks/>
          </p:cNvSpPr>
          <p:nvPr/>
        </p:nvSpPr>
        <p:spPr>
          <a:xfrm>
            <a:off x="5690362" y="1429486"/>
            <a:ext cx="2720805" cy="799353"/>
          </a:xfrm>
          <a:prstGeom prst="rect">
            <a:avLst/>
          </a:prstGeom>
        </p:spPr>
        <p:txBody>
          <a:bodyPr vert="horz" lIns="0" tIns="0" rIns="0" bIns="0" rtlCol="0" anchor="t" anchorCtr="0">
            <a:noAutofit/>
          </a:bodyPr>
          <a:lst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Maturing non-</a:t>
            </a:r>
            <a:r>
              <a:rPr lang="nl-NL" dirty="0" err="1" smtClean="0"/>
              <a:t>amortizing</a:t>
            </a:r>
            <a:r>
              <a:rPr lang="nl-NL" dirty="0" smtClean="0"/>
              <a:t> debt (billions of EUR)</a:t>
            </a:r>
            <a:endParaRPr lang="nl-NL" dirty="0"/>
          </a:p>
        </p:txBody>
      </p:sp>
      <p:cxnSp>
        <p:nvCxnSpPr>
          <p:cNvPr id="15" name="Rechte verbindingslijn met pijl 14"/>
          <p:cNvCxnSpPr/>
          <p:nvPr/>
        </p:nvCxnSpPr>
        <p:spPr>
          <a:xfrm flipH="1">
            <a:off x="5105400" y="1257300"/>
            <a:ext cx="828675" cy="0"/>
          </a:xfrm>
          <a:prstGeom prst="straightConnector1">
            <a:avLst/>
          </a:prstGeom>
          <a:ln w="317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H="1">
            <a:off x="8115300" y="1562140"/>
            <a:ext cx="1" cy="618429"/>
          </a:xfrm>
          <a:prstGeom prst="straightConnector1">
            <a:avLst/>
          </a:prstGeom>
          <a:ln w="317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r>
              <a:rPr lang="nl-NL" smtClean="0"/>
              <a:t>Page </a:t>
            </a:r>
            <a:fld id="{73EE6724-4521-4EF8-974D-BA1C7F9CD007}" type="slidenum">
              <a:rPr lang="nl-NL" smtClean="0"/>
              <a:pPr/>
              <a:t>5</a:t>
            </a:fld>
            <a:endParaRPr lang="nl-NL" dirty="0"/>
          </a:p>
        </p:txBody>
      </p:sp>
      <p:sp>
        <p:nvSpPr>
          <p:cNvPr id="17"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29536529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i="1" dirty="0" smtClean="0"/>
              <a:t>Communication (1/2)</a:t>
            </a:r>
            <a:endParaRPr lang="nl-NL" i="1" dirty="0"/>
          </a:p>
        </p:txBody>
      </p:sp>
      <p:sp>
        <p:nvSpPr>
          <p:cNvPr id="6" name="Content Placeholder 5"/>
          <p:cNvSpPr>
            <a:spLocks noGrp="1"/>
          </p:cNvSpPr>
          <p:nvPr>
            <p:ph idx="1"/>
          </p:nvPr>
        </p:nvSpPr>
        <p:spPr>
          <a:xfrm>
            <a:off x="295201" y="1227680"/>
            <a:ext cx="8361575" cy="2734720"/>
          </a:xfrm>
        </p:spPr>
        <p:txBody>
          <a:bodyPr/>
          <a:lstStyle/>
          <a:p>
            <a:pPr marL="285750" indent="-285750">
              <a:buFont typeface="Arial" panose="020B0604020202020204" pitchFamily="34" charset="0"/>
              <a:buChar char="•"/>
            </a:pPr>
            <a:r>
              <a:rPr lang="nl-NL" dirty="0" smtClean="0"/>
              <a:t>Communication via mailbox (</a:t>
            </a:r>
            <a:r>
              <a:rPr lang="nl-NL" dirty="0" smtClean="0">
                <a:hlinkClick r:id="rId2"/>
              </a:rPr>
              <a:t>rre@dnb.nl</a:t>
            </a:r>
            <a:r>
              <a:rPr lang="nl-NL" dirty="0" smtClean="0"/>
              <a:t>). New documents will be posted on the dedicated </a:t>
            </a:r>
            <a:r>
              <a:rPr lang="nl-NL" dirty="0"/>
              <a:t>RRE website (https://www.dnb.nl/statistiek/digitaal-loket-rapportages/statistische-rapportages/banken/residential-real-estate-rre/index.jsp). </a:t>
            </a:r>
            <a:endParaRPr lang="nl-NL" dirty="0" smtClean="0"/>
          </a:p>
          <a:p>
            <a:endParaRPr lang="nl-NL" dirty="0" smtClean="0"/>
          </a:p>
          <a:p>
            <a:pPr marL="285750" indent="-285750">
              <a:buFont typeface="Arial" panose="020B0604020202020204" pitchFamily="34" charset="0"/>
              <a:buChar char="•"/>
            </a:pPr>
            <a:r>
              <a:rPr lang="nl-NL" dirty="0" smtClean="0"/>
              <a:t>Plenary meetings and bilateral meetings if necessary</a:t>
            </a:r>
            <a:endParaRPr lang="nl-NL" dirty="0"/>
          </a:p>
          <a:p>
            <a:endParaRPr lang="nl-NL" dirty="0" smtClean="0">
              <a:solidFill>
                <a:srgbClr val="FF0000"/>
              </a:solidFill>
            </a:endParaRPr>
          </a:p>
          <a:p>
            <a:pPr marL="285750" indent="-285750">
              <a:buFont typeface="Arial" panose="020B0604020202020204" pitchFamily="34" charset="0"/>
              <a:buChar char="•"/>
            </a:pPr>
            <a:r>
              <a:rPr lang="nl-NL" dirty="0" err="1"/>
              <a:t>D</a:t>
            </a:r>
            <a:r>
              <a:rPr lang="nl-NL" dirty="0" err="1" smtClean="0"/>
              <a:t>ocumentation</a:t>
            </a:r>
            <a:r>
              <a:rPr lang="nl-NL" dirty="0" smtClean="0"/>
              <a:t> </a:t>
            </a:r>
            <a:r>
              <a:rPr lang="nl-NL" dirty="0" err="1" smtClean="0"/>
              <a:t>available</a:t>
            </a:r>
            <a:r>
              <a:rPr lang="nl-NL" dirty="0" smtClean="0"/>
              <a:t> on the website.</a:t>
            </a:r>
          </a:p>
          <a:p>
            <a:endParaRPr lang="nl-NL" dirty="0"/>
          </a:p>
        </p:txBody>
      </p:sp>
      <p:sp>
        <p:nvSpPr>
          <p:cNvPr id="4" name="Slide Number Placeholder 3"/>
          <p:cNvSpPr>
            <a:spLocks noGrp="1"/>
          </p:cNvSpPr>
          <p:nvPr>
            <p:ph type="sldNum" sz="quarter" idx="12"/>
          </p:nvPr>
        </p:nvSpPr>
        <p:spPr/>
        <p:txBody>
          <a:bodyPr/>
          <a:lstStyle/>
          <a:p>
            <a:r>
              <a:rPr lang="nl-NL" dirty="0" smtClean="0"/>
              <a:t>Page 50</a:t>
            </a:r>
            <a:endParaRPr lang="nl-NL" dirty="0"/>
          </a:p>
        </p:txBody>
      </p:sp>
      <p:sp>
        <p:nvSpPr>
          <p:cNvPr id="7" name="Footer Placeholder 6"/>
          <p:cNvSpPr>
            <a:spLocks noGrp="1"/>
          </p:cNvSpPr>
          <p:nvPr>
            <p:ph type="ftr" sz="quarter" idx="11"/>
          </p:nvPr>
        </p:nvSpPr>
        <p:spPr>
          <a:xfrm>
            <a:off x="2855732" y="4838795"/>
            <a:ext cx="4506016" cy="176400"/>
          </a:xfrm>
        </p:spPr>
        <p:txBody>
          <a:bodyPr/>
          <a:lstStyle/>
          <a:p>
            <a:r>
              <a:rPr lang="en-US" dirty="0" smtClean="0"/>
              <a:t>Balemans, </a:t>
            </a:r>
            <a:r>
              <a:rPr lang="en-US" dirty="0" err="1" smtClean="0"/>
              <a:t>Damhof</a:t>
            </a:r>
            <a:r>
              <a:rPr lang="en-US" dirty="0" smtClean="0"/>
              <a:t>, Goes – Statistics Department – February 2018</a:t>
            </a:r>
            <a:endParaRPr lang="nl-NL" dirty="0"/>
          </a:p>
        </p:txBody>
      </p:sp>
    </p:spTree>
    <p:extLst>
      <p:ext uri="{BB962C8B-B14F-4D97-AF65-F5344CB8AC3E}">
        <p14:creationId xmlns:p14="http://schemas.microsoft.com/office/powerpoint/2010/main" val="39677283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i="1" dirty="0" smtClean="0"/>
              <a:t>Communication (2/2)</a:t>
            </a:r>
            <a:endParaRPr lang="nl-NL" i="1" dirty="0"/>
          </a:p>
        </p:txBody>
      </p:sp>
      <p:sp>
        <p:nvSpPr>
          <p:cNvPr id="4" name="Slide Number Placeholder 3"/>
          <p:cNvSpPr>
            <a:spLocks noGrp="1"/>
          </p:cNvSpPr>
          <p:nvPr>
            <p:ph type="sldNum" sz="quarter" idx="12"/>
          </p:nvPr>
        </p:nvSpPr>
        <p:spPr/>
        <p:txBody>
          <a:bodyPr/>
          <a:lstStyle/>
          <a:p>
            <a:r>
              <a:rPr lang="nl-NL" dirty="0" smtClean="0"/>
              <a:t>Page 51</a:t>
            </a:r>
            <a:endParaRPr lang="nl-NL" dirty="0"/>
          </a:p>
        </p:txBody>
      </p:sp>
      <p:pic>
        <p:nvPicPr>
          <p:cNvPr id="7" name="Afbeelding 6"/>
          <p:cNvPicPr>
            <a:picLocks noChangeAspect="1"/>
          </p:cNvPicPr>
          <p:nvPr/>
        </p:nvPicPr>
        <p:blipFill>
          <a:blip r:embed="rId3"/>
          <a:stretch>
            <a:fillRect/>
          </a:stretch>
        </p:blipFill>
        <p:spPr>
          <a:xfrm>
            <a:off x="2505075" y="809624"/>
            <a:ext cx="3610686" cy="4010025"/>
          </a:xfrm>
          <a:prstGeom prst="rect">
            <a:avLst/>
          </a:prstGeom>
        </p:spPr>
      </p:pic>
      <p:sp>
        <p:nvSpPr>
          <p:cNvPr id="8" name="Footer Placeholder 6"/>
          <p:cNvSpPr>
            <a:spLocks noGrp="1"/>
          </p:cNvSpPr>
          <p:nvPr>
            <p:ph type="ftr" sz="quarter" idx="11"/>
          </p:nvPr>
        </p:nvSpPr>
        <p:spPr>
          <a:xfrm>
            <a:off x="2855732" y="4838795"/>
            <a:ext cx="4506016" cy="176400"/>
          </a:xfrm>
        </p:spPr>
        <p:txBody>
          <a:bodyPr/>
          <a:lstStyle/>
          <a:p>
            <a:r>
              <a:rPr lang="en-US" dirty="0" smtClean="0"/>
              <a:t>Balemans, </a:t>
            </a:r>
            <a:r>
              <a:rPr lang="en-US" dirty="0" err="1" smtClean="0"/>
              <a:t>Damhof</a:t>
            </a:r>
            <a:r>
              <a:rPr lang="en-US" dirty="0" smtClean="0"/>
              <a:t>, Goes – Statistics Department – February 2018</a:t>
            </a:r>
            <a:endParaRPr lang="nl-NL" dirty="0"/>
          </a:p>
        </p:txBody>
      </p:sp>
    </p:spTree>
    <p:extLst>
      <p:ext uri="{BB962C8B-B14F-4D97-AF65-F5344CB8AC3E}">
        <p14:creationId xmlns:p14="http://schemas.microsoft.com/office/powerpoint/2010/main" val="1504791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i="1" dirty="0" smtClean="0"/>
              <a:t>Pre-</a:t>
            </a:r>
            <a:r>
              <a:rPr lang="nl-NL" i="1" dirty="0" err="1" smtClean="0"/>
              <a:t>production</a:t>
            </a:r>
            <a:r>
              <a:rPr lang="nl-NL" i="1" dirty="0" smtClean="0"/>
              <a:t> </a:t>
            </a:r>
            <a:r>
              <a:rPr lang="nl-NL" i="1" dirty="0" err="1" smtClean="0"/>
              <a:t>and</a:t>
            </a:r>
            <a:r>
              <a:rPr lang="nl-NL" i="1" dirty="0" smtClean="0"/>
              <a:t> shadow reporting</a:t>
            </a:r>
            <a:endParaRPr lang="nl-NL" i="1" dirty="0"/>
          </a:p>
        </p:txBody>
      </p:sp>
      <p:sp>
        <p:nvSpPr>
          <p:cNvPr id="6" name="Content Placeholder 5"/>
          <p:cNvSpPr>
            <a:spLocks noGrp="1"/>
          </p:cNvSpPr>
          <p:nvPr>
            <p:ph idx="1"/>
          </p:nvPr>
        </p:nvSpPr>
        <p:spPr>
          <a:xfrm>
            <a:off x="295201" y="1227680"/>
            <a:ext cx="8361575" cy="2734720"/>
          </a:xfrm>
        </p:spPr>
        <p:txBody>
          <a:bodyPr/>
          <a:lstStyle/>
          <a:p>
            <a:pPr marL="285750" indent="-285750">
              <a:buFont typeface="Arial" panose="020B0604020202020204" pitchFamily="34" charset="0"/>
              <a:buChar char="•"/>
            </a:pPr>
            <a:r>
              <a:rPr lang="nl-NL" dirty="0" smtClean="0"/>
              <a:t>Pre-</a:t>
            </a:r>
            <a:r>
              <a:rPr lang="nl-NL" dirty="0" err="1" smtClean="0"/>
              <a:t>production</a:t>
            </a:r>
            <a:r>
              <a:rPr lang="nl-NL" dirty="0" smtClean="0"/>
              <a:t> </a:t>
            </a:r>
            <a:r>
              <a:rPr lang="nl-NL" dirty="0" err="1" smtClean="0"/>
              <a:t>period</a:t>
            </a:r>
            <a:r>
              <a:rPr lang="nl-NL" dirty="0" smtClean="0"/>
              <a:t> starts in Q2 2018. Pre-</a:t>
            </a:r>
            <a:r>
              <a:rPr lang="nl-NL" dirty="0" err="1" smtClean="0"/>
              <a:t>production</a:t>
            </a:r>
            <a:r>
              <a:rPr lang="nl-NL" dirty="0" smtClean="0"/>
              <a:t> </a:t>
            </a:r>
            <a:r>
              <a:rPr lang="nl-NL" dirty="0" err="1" smtClean="0"/>
              <a:t>reports</a:t>
            </a:r>
            <a:r>
              <a:rPr lang="nl-NL" dirty="0" smtClean="0"/>
              <a:t> on Q1 2018 </a:t>
            </a:r>
            <a:r>
              <a:rPr lang="nl-NL" dirty="0" err="1" smtClean="0"/>
              <a:t>should</a:t>
            </a:r>
            <a:r>
              <a:rPr lang="nl-NL" dirty="0" smtClean="0"/>
              <a:t> </a:t>
            </a:r>
            <a:r>
              <a:rPr lang="nl-NL" dirty="0" err="1" smtClean="0"/>
              <a:t>be</a:t>
            </a:r>
            <a:r>
              <a:rPr lang="nl-NL" dirty="0" smtClean="0"/>
              <a:t> </a:t>
            </a:r>
            <a:r>
              <a:rPr lang="nl-NL" dirty="0" err="1" smtClean="0"/>
              <a:t>submitted</a:t>
            </a:r>
            <a:r>
              <a:rPr lang="nl-NL" dirty="0"/>
              <a:t> </a:t>
            </a:r>
            <a:r>
              <a:rPr lang="nl-NL" dirty="0" smtClean="0"/>
              <a:t>end-May 2018 at </a:t>
            </a:r>
            <a:r>
              <a:rPr lang="nl-NL" dirty="0" err="1" smtClean="0"/>
              <a:t>the</a:t>
            </a:r>
            <a:r>
              <a:rPr lang="nl-NL" dirty="0" smtClean="0"/>
              <a:t> </a:t>
            </a:r>
            <a:r>
              <a:rPr lang="nl-NL" dirty="0" err="1" smtClean="0"/>
              <a:t>latest</a:t>
            </a:r>
            <a:r>
              <a:rPr lang="nl-NL" dirty="0" smtClean="0"/>
              <a:t>. For more details, </a:t>
            </a:r>
            <a:r>
              <a:rPr lang="nl-NL" dirty="0" err="1" smtClean="0"/>
              <a:t>please</a:t>
            </a:r>
            <a:r>
              <a:rPr lang="nl-NL" dirty="0" smtClean="0"/>
              <a:t> </a:t>
            </a:r>
            <a:r>
              <a:rPr lang="nl-NL" dirty="0" err="1" smtClean="0"/>
              <a:t>refer</a:t>
            </a:r>
            <a:r>
              <a:rPr lang="nl-NL" dirty="0" smtClean="0"/>
              <a:t> </a:t>
            </a:r>
            <a:r>
              <a:rPr lang="nl-NL" dirty="0" err="1" smtClean="0"/>
              <a:t>to</a:t>
            </a:r>
            <a:r>
              <a:rPr lang="nl-NL" dirty="0" smtClean="0"/>
              <a:t> </a:t>
            </a:r>
            <a:r>
              <a:rPr lang="nl-NL" dirty="0" err="1" smtClean="0"/>
              <a:t>the</a:t>
            </a:r>
            <a:r>
              <a:rPr lang="nl-NL" dirty="0" smtClean="0"/>
              <a:t> letter </a:t>
            </a:r>
            <a:r>
              <a:rPr lang="nl-NL" dirty="0" err="1" smtClean="0"/>
              <a:t>send</a:t>
            </a:r>
            <a:r>
              <a:rPr lang="nl-NL" dirty="0" smtClean="0"/>
              <a:t> </a:t>
            </a:r>
            <a:r>
              <a:rPr lang="nl-NL" dirty="0" err="1" smtClean="0"/>
              <a:t>to</a:t>
            </a:r>
            <a:r>
              <a:rPr lang="nl-NL" dirty="0" smtClean="0"/>
              <a:t> </a:t>
            </a:r>
            <a:r>
              <a:rPr lang="nl-NL" dirty="0" err="1" smtClean="0"/>
              <a:t>the</a:t>
            </a:r>
            <a:r>
              <a:rPr lang="nl-NL" dirty="0" smtClean="0"/>
              <a:t> </a:t>
            </a:r>
            <a:r>
              <a:rPr lang="nl-NL" dirty="0" err="1" smtClean="0"/>
              <a:t>reporting</a:t>
            </a:r>
            <a:r>
              <a:rPr lang="nl-NL" dirty="0" smtClean="0"/>
              <a:t> </a:t>
            </a:r>
            <a:r>
              <a:rPr lang="nl-NL" dirty="0" err="1" smtClean="0"/>
              <a:t>agents</a:t>
            </a:r>
            <a:r>
              <a:rPr lang="nl-NL" dirty="0" smtClean="0"/>
              <a:t> on 31 </a:t>
            </a:r>
            <a:r>
              <a:rPr lang="nl-NL" dirty="0" err="1" smtClean="0"/>
              <a:t>January</a:t>
            </a:r>
            <a:r>
              <a:rPr lang="nl-NL" dirty="0" smtClean="0"/>
              <a:t> 2018. </a:t>
            </a:r>
          </a:p>
          <a:p>
            <a:pPr marL="285750" indent="-285750">
              <a:buFont typeface="Arial" panose="020B0604020202020204" pitchFamily="34" charset="0"/>
              <a:buChar char="•"/>
            </a:pPr>
            <a:endParaRPr lang="nl-NL" dirty="0" smtClean="0">
              <a:solidFill>
                <a:srgbClr val="FF0000"/>
              </a:solidFill>
            </a:endParaRPr>
          </a:p>
          <a:p>
            <a:pPr marL="285750" indent="-285750">
              <a:buFont typeface="Arial" panose="020B0604020202020204" pitchFamily="34" charset="0"/>
              <a:buChar char="•"/>
            </a:pPr>
            <a:r>
              <a:rPr lang="nl-NL" dirty="0" smtClean="0"/>
              <a:t>Current way of reporting the loan level data should</a:t>
            </a:r>
            <a:r>
              <a:rPr lang="nl-NL" dirty="0"/>
              <a:t> </a:t>
            </a:r>
            <a:r>
              <a:rPr lang="nl-NL" dirty="0" smtClean="0"/>
              <a:t>be maintained up to and including reference periode Q4 2018. So there will be a period of shadow reporting.</a:t>
            </a:r>
          </a:p>
        </p:txBody>
      </p:sp>
      <p:sp>
        <p:nvSpPr>
          <p:cNvPr id="4" name="Slide Number Placeholder 3"/>
          <p:cNvSpPr>
            <a:spLocks noGrp="1"/>
          </p:cNvSpPr>
          <p:nvPr>
            <p:ph type="sldNum" sz="quarter" idx="12"/>
          </p:nvPr>
        </p:nvSpPr>
        <p:spPr/>
        <p:txBody>
          <a:bodyPr/>
          <a:lstStyle/>
          <a:p>
            <a:r>
              <a:rPr lang="nl-NL" dirty="0" smtClean="0"/>
              <a:t>Page 52</a:t>
            </a:r>
            <a:endParaRPr lang="nl-NL" dirty="0"/>
          </a:p>
        </p:txBody>
      </p:sp>
      <p:sp>
        <p:nvSpPr>
          <p:cNvPr id="7" name="Footer Placeholder 6"/>
          <p:cNvSpPr>
            <a:spLocks noGrp="1"/>
          </p:cNvSpPr>
          <p:nvPr>
            <p:ph type="ftr" sz="quarter" idx="11"/>
          </p:nvPr>
        </p:nvSpPr>
        <p:spPr>
          <a:xfrm>
            <a:off x="2855732" y="4838795"/>
            <a:ext cx="4506016" cy="176400"/>
          </a:xfrm>
        </p:spPr>
        <p:txBody>
          <a:bodyPr/>
          <a:lstStyle/>
          <a:p>
            <a:r>
              <a:rPr lang="en-US" dirty="0" smtClean="0"/>
              <a:t>Balemans, </a:t>
            </a:r>
            <a:r>
              <a:rPr lang="en-US" dirty="0" err="1" smtClean="0"/>
              <a:t>Damhof</a:t>
            </a:r>
            <a:r>
              <a:rPr lang="en-US" dirty="0" smtClean="0"/>
              <a:t>, Goes – Statistics Department – February 2018</a:t>
            </a:r>
            <a:endParaRPr lang="nl-NL" dirty="0"/>
          </a:p>
        </p:txBody>
      </p:sp>
    </p:spTree>
    <p:extLst>
      <p:ext uri="{BB962C8B-B14F-4D97-AF65-F5344CB8AC3E}">
        <p14:creationId xmlns:p14="http://schemas.microsoft.com/office/powerpoint/2010/main" val="9888252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5201" y="215880"/>
            <a:ext cx="8361575" cy="730110"/>
          </a:xfrm>
        </p:spPr>
        <p:txBody>
          <a:bodyPr/>
          <a:lstStyle/>
          <a:p>
            <a:r>
              <a:rPr lang="nl-NL" i="1" dirty="0" smtClean="0"/>
              <a:t>Planning </a:t>
            </a:r>
            <a:r>
              <a:rPr lang="nl-NL" i="1" dirty="0" err="1" smtClean="0"/>
              <a:t>and</a:t>
            </a:r>
            <a:r>
              <a:rPr lang="nl-NL" i="1" dirty="0" smtClean="0"/>
              <a:t> </a:t>
            </a:r>
            <a:r>
              <a:rPr lang="nl-NL" i="1" dirty="0" err="1" smtClean="0"/>
              <a:t>phase</a:t>
            </a:r>
            <a:r>
              <a:rPr lang="nl-NL" i="1" dirty="0" smtClean="0"/>
              <a:t>-in (1/2)</a:t>
            </a:r>
            <a:endParaRPr lang="nl-NL" i="1" dirty="0"/>
          </a:p>
        </p:txBody>
      </p:sp>
      <p:sp>
        <p:nvSpPr>
          <p:cNvPr id="6" name="Content Placeholder 5"/>
          <p:cNvSpPr>
            <a:spLocks noGrp="1"/>
          </p:cNvSpPr>
          <p:nvPr>
            <p:ph idx="1"/>
          </p:nvPr>
        </p:nvSpPr>
        <p:spPr>
          <a:xfrm>
            <a:off x="295201" y="1103855"/>
            <a:ext cx="8361575" cy="2734720"/>
          </a:xfrm>
        </p:spPr>
        <p:txBody>
          <a:bodyPr/>
          <a:lstStyle/>
          <a:p>
            <a:pPr marL="285750" indent="-285750">
              <a:buFont typeface="Arial" panose="020B0604020202020204" pitchFamily="34" charset="0"/>
              <a:buChar char="•"/>
            </a:pPr>
            <a:r>
              <a:rPr lang="nl-NL" dirty="0" smtClean="0"/>
              <a:t>First RRE report should be submitted the last working day of July 2018 on reference period Q2 2018.</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Back data should be reported as well on Q1 2018 and Q4 2017. Q1 2018 should be submitted on the last working day of November 2018 and Q4 2017 on the last working day of December 2018.</a:t>
            </a:r>
          </a:p>
          <a:p>
            <a:pPr marL="285750" indent="-285750">
              <a:buFont typeface="Arial" panose="020B0604020202020204" pitchFamily="34" charset="0"/>
              <a:buChar char="•"/>
            </a:pPr>
            <a:endParaRPr lang="nl-NL" dirty="0"/>
          </a:p>
          <a:p>
            <a:endParaRPr lang="nl-NL" dirty="0" smtClean="0">
              <a:solidFill>
                <a:srgbClr val="FF0000"/>
              </a:solidFill>
            </a:endParaRPr>
          </a:p>
          <a:p>
            <a:pPr marL="285750" indent="-285750">
              <a:buFont typeface="Arial" panose="020B0604020202020204" pitchFamily="34" charset="0"/>
              <a:buChar char="•"/>
            </a:pPr>
            <a:endParaRPr lang="nl-NL" dirty="0">
              <a:solidFill>
                <a:srgbClr val="FF0000"/>
              </a:solidFill>
            </a:endParaRPr>
          </a:p>
          <a:p>
            <a:pPr marL="285750" indent="-285750">
              <a:buFont typeface="Arial" panose="020B0604020202020204" pitchFamily="34" charset="0"/>
              <a:buChar char="•"/>
            </a:pPr>
            <a:endParaRPr lang="nl-NL" dirty="0">
              <a:solidFill>
                <a:srgbClr val="FF0000"/>
              </a:solidFill>
            </a:endParaRPr>
          </a:p>
        </p:txBody>
      </p:sp>
      <p:sp>
        <p:nvSpPr>
          <p:cNvPr id="4" name="Slide Number Placeholder 3"/>
          <p:cNvSpPr>
            <a:spLocks noGrp="1"/>
          </p:cNvSpPr>
          <p:nvPr>
            <p:ph type="sldNum" sz="quarter" idx="12"/>
          </p:nvPr>
        </p:nvSpPr>
        <p:spPr/>
        <p:txBody>
          <a:bodyPr/>
          <a:lstStyle/>
          <a:p>
            <a:r>
              <a:rPr lang="nl-NL" dirty="0" smtClean="0"/>
              <a:t>Page 53</a:t>
            </a:r>
            <a:endParaRPr lang="nl-NL" dirty="0"/>
          </a:p>
        </p:txBody>
      </p:sp>
      <p:sp>
        <p:nvSpPr>
          <p:cNvPr id="7" name="Footer Placeholder 6"/>
          <p:cNvSpPr>
            <a:spLocks noGrp="1"/>
          </p:cNvSpPr>
          <p:nvPr>
            <p:ph type="ftr" sz="quarter" idx="11"/>
          </p:nvPr>
        </p:nvSpPr>
        <p:spPr>
          <a:xfrm>
            <a:off x="2855732" y="4838795"/>
            <a:ext cx="4506016" cy="176400"/>
          </a:xfrm>
        </p:spPr>
        <p:txBody>
          <a:bodyPr/>
          <a:lstStyle/>
          <a:p>
            <a:r>
              <a:rPr lang="en-US" dirty="0" smtClean="0"/>
              <a:t>Balemans, </a:t>
            </a:r>
            <a:r>
              <a:rPr lang="en-US" dirty="0" err="1" smtClean="0"/>
              <a:t>Damhof</a:t>
            </a:r>
            <a:r>
              <a:rPr lang="en-US" dirty="0" smtClean="0"/>
              <a:t>, Goes – Statistics Department – February 2018</a:t>
            </a:r>
            <a:endParaRPr lang="nl-NL" dirty="0"/>
          </a:p>
        </p:txBody>
      </p:sp>
    </p:spTree>
    <p:extLst>
      <p:ext uri="{BB962C8B-B14F-4D97-AF65-F5344CB8AC3E}">
        <p14:creationId xmlns:p14="http://schemas.microsoft.com/office/powerpoint/2010/main" val="32756816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5201" y="215880"/>
            <a:ext cx="8361575" cy="730110"/>
          </a:xfrm>
        </p:spPr>
        <p:txBody>
          <a:bodyPr/>
          <a:lstStyle/>
          <a:p>
            <a:r>
              <a:rPr lang="nl-NL" i="1" dirty="0" smtClean="0"/>
              <a:t>Planning </a:t>
            </a:r>
            <a:r>
              <a:rPr lang="nl-NL" i="1" dirty="0" err="1" smtClean="0"/>
              <a:t>and</a:t>
            </a:r>
            <a:r>
              <a:rPr lang="nl-NL" i="1" dirty="0" smtClean="0"/>
              <a:t> </a:t>
            </a:r>
            <a:r>
              <a:rPr lang="nl-NL" i="1" dirty="0" err="1" smtClean="0"/>
              <a:t>phase</a:t>
            </a:r>
            <a:r>
              <a:rPr lang="nl-NL" i="1" dirty="0" smtClean="0"/>
              <a:t>-in (2/2)</a:t>
            </a:r>
            <a:endParaRPr lang="nl-NL" i="1" dirty="0"/>
          </a:p>
        </p:txBody>
      </p:sp>
      <p:sp>
        <p:nvSpPr>
          <p:cNvPr id="6" name="Content Placeholder 5"/>
          <p:cNvSpPr>
            <a:spLocks noGrp="1"/>
          </p:cNvSpPr>
          <p:nvPr>
            <p:ph idx="1"/>
          </p:nvPr>
        </p:nvSpPr>
        <p:spPr>
          <a:xfrm>
            <a:off x="295201" y="989555"/>
            <a:ext cx="8361575" cy="2734720"/>
          </a:xfrm>
        </p:spPr>
        <p:txBody>
          <a:bodyPr/>
          <a:lstStyle/>
          <a:p>
            <a:pPr marL="285750" indent="-285750">
              <a:buFont typeface="Arial" panose="020B0604020202020204" pitchFamily="34" charset="0"/>
              <a:buChar char="•"/>
            </a:pPr>
            <a:r>
              <a:rPr lang="nl-NL" dirty="0" err="1" smtClean="0"/>
              <a:t>Some</a:t>
            </a:r>
            <a:r>
              <a:rPr lang="nl-NL" dirty="0" smtClean="0"/>
              <a:t> </a:t>
            </a:r>
            <a:r>
              <a:rPr lang="nl-NL" dirty="0" err="1" smtClean="0"/>
              <a:t>attributes</a:t>
            </a:r>
            <a:r>
              <a:rPr lang="nl-NL" dirty="0" smtClean="0"/>
              <a:t> have special high </a:t>
            </a:r>
            <a:r>
              <a:rPr lang="nl-NL" dirty="0" err="1" smtClean="0"/>
              <a:t>relevance</a:t>
            </a:r>
            <a:r>
              <a:rPr lang="nl-NL" dirty="0" smtClean="0"/>
              <a:t>. In the </a:t>
            </a:r>
            <a:r>
              <a:rPr lang="nl-NL" dirty="0" err="1" smtClean="0"/>
              <a:t>documentation</a:t>
            </a:r>
            <a:r>
              <a:rPr lang="nl-NL" dirty="0" smtClean="0"/>
              <a:t> on the website, we have </a:t>
            </a:r>
            <a:r>
              <a:rPr lang="nl-NL" dirty="0" err="1" smtClean="0"/>
              <a:t>indicated</a:t>
            </a:r>
            <a:r>
              <a:rPr lang="nl-NL" dirty="0" smtClean="0"/>
              <a:t> </a:t>
            </a:r>
            <a:r>
              <a:rPr lang="nl-NL" dirty="0" err="1" smtClean="0"/>
              <a:t>which</a:t>
            </a:r>
            <a:r>
              <a:rPr lang="nl-NL" dirty="0" smtClean="0"/>
              <a:t> </a:t>
            </a:r>
            <a:r>
              <a:rPr lang="nl-NL" dirty="0" err="1" smtClean="0"/>
              <a:t>attributes</a:t>
            </a:r>
            <a:r>
              <a:rPr lang="nl-NL" dirty="0" smtClean="0"/>
              <a:t> </a:t>
            </a:r>
            <a:r>
              <a:rPr lang="nl-NL" dirty="0" err="1" smtClean="0"/>
              <a:t>belong</a:t>
            </a:r>
            <a:r>
              <a:rPr lang="nl-NL" dirty="0" smtClean="0"/>
              <a:t> to stage 1 and </a:t>
            </a:r>
            <a:r>
              <a:rPr lang="nl-NL" dirty="0" err="1" smtClean="0"/>
              <a:t>which</a:t>
            </a:r>
            <a:r>
              <a:rPr lang="nl-NL" dirty="0" smtClean="0"/>
              <a:t> to stage 2. Stage 1 </a:t>
            </a:r>
            <a:r>
              <a:rPr lang="nl-NL" dirty="0" err="1" smtClean="0"/>
              <a:t>attributes</a:t>
            </a:r>
            <a:r>
              <a:rPr lang="nl-NL" dirty="0" smtClean="0"/>
              <a:t> should be reported </a:t>
            </a:r>
            <a:r>
              <a:rPr lang="nl-NL" dirty="0" err="1" smtClean="0"/>
              <a:t>from</a:t>
            </a:r>
            <a:r>
              <a:rPr lang="nl-NL" dirty="0" smtClean="0"/>
              <a:t> the start (including back data). Stage 2 </a:t>
            </a:r>
            <a:r>
              <a:rPr lang="nl-NL" dirty="0" err="1" smtClean="0"/>
              <a:t>attributes</a:t>
            </a:r>
            <a:r>
              <a:rPr lang="nl-NL" dirty="0" smtClean="0"/>
              <a:t> should be reported </a:t>
            </a:r>
            <a:r>
              <a:rPr lang="nl-NL" dirty="0" err="1" smtClean="0"/>
              <a:t>from</a:t>
            </a:r>
            <a:r>
              <a:rPr lang="nl-NL" dirty="0" smtClean="0"/>
              <a:t> reference periode Q4 2018 </a:t>
            </a:r>
            <a:r>
              <a:rPr lang="nl-NL" dirty="0" err="1" smtClean="0"/>
              <a:t>onwards</a:t>
            </a:r>
            <a:r>
              <a:rPr lang="nl-NL" dirty="0" smtClean="0"/>
              <a:t> at the last working day of </a:t>
            </a:r>
            <a:r>
              <a:rPr lang="nl-NL" dirty="0" err="1" smtClean="0"/>
              <a:t>January</a:t>
            </a:r>
            <a:r>
              <a:rPr lang="nl-NL" dirty="0" smtClean="0"/>
              <a:t> 2019 (without back date).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In </a:t>
            </a:r>
            <a:r>
              <a:rPr lang="nl-NL" dirty="0" smtClean="0"/>
              <a:t>December </a:t>
            </a:r>
            <a:r>
              <a:rPr lang="nl-NL" dirty="0" smtClean="0"/>
              <a:t>2017 </a:t>
            </a:r>
            <a:r>
              <a:rPr lang="nl-NL" dirty="0" smtClean="0"/>
              <a:t>DNB </a:t>
            </a:r>
            <a:r>
              <a:rPr lang="nl-NL" dirty="0" err="1" smtClean="0"/>
              <a:t>and</a:t>
            </a:r>
            <a:r>
              <a:rPr lang="nl-NL" dirty="0" smtClean="0"/>
              <a:t> </a:t>
            </a:r>
            <a:r>
              <a:rPr lang="nl-NL" dirty="0" err="1" smtClean="0"/>
              <a:t>the</a:t>
            </a:r>
            <a:r>
              <a:rPr lang="nl-NL" dirty="0" smtClean="0"/>
              <a:t> </a:t>
            </a:r>
            <a:r>
              <a:rPr lang="nl-NL" dirty="0" err="1" smtClean="0"/>
              <a:t>reporting</a:t>
            </a:r>
            <a:r>
              <a:rPr lang="nl-NL" dirty="0" smtClean="0"/>
              <a:t> </a:t>
            </a:r>
            <a:r>
              <a:rPr lang="nl-NL" dirty="0" err="1" smtClean="0"/>
              <a:t>agents</a:t>
            </a:r>
            <a:r>
              <a:rPr lang="nl-NL" dirty="0" smtClean="0"/>
              <a:t> had a meeting </a:t>
            </a:r>
            <a:r>
              <a:rPr lang="nl-NL" dirty="0" err="1" smtClean="0"/>
              <a:t>which</a:t>
            </a:r>
            <a:r>
              <a:rPr lang="nl-NL" dirty="0" smtClean="0"/>
              <a:t> has led </a:t>
            </a:r>
            <a:r>
              <a:rPr lang="nl-NL" dirty="0" err="1" smtClean="0"/>
              <a:t>to</a:t>
            </a:r>
            <a:r>
              <a:rPr lang="nl-NL" dirty="0" smtClean="0"/>
              <a:t> </a:t>
            </a:r>
            <a:r>
              <a:rPr lang="nl-NL" dirty="0" err="1" smtClean="0"/>
              <a:t>the</a:t>
            </a:r>
            <a:r>
              <a:rPr lang="nl-NL" dirty="0" smtClean="0"/>
              <a:t> shift of </a:t>
            </a:r>
            <a:r>
              <a:rPr lang="nl-NL" dirty="0" err="1" smtClean="0"/>
              <a:t>some</a:t>
            </a:r>
            <a:r>
              <a:rPr lang="nl-NL" dirty="0" smtClean="0"/>
              <a:t> </a:t>
            </a:r>
            <a:r>
              <a:rPr lang="nl-NL" dirty="0" err="1" smtClean="0"/>
              <a:t>attributes</a:t>
            </a:r>
            <a:r>
              <a:rPr lang="nl-NL" dirty="0" smtClean="0"/>
              <a:t> </a:t>
            </a:r>
            <a:r>
              <a:rPr lang="nl-NL" dirty="0" err="1" smtClean="0"/>
              <a:t>from</a:t>
            </a:r>
            <a:r>
              <a:rPr lang="nl-NL" dirty="0" smtClean="0"/>
              <a:t> s</a:t>
            </a:r>
            <a:r>
              <a:rPr lang="nl-NL" dirty="0" smtClean="0"/>
              <a:t>tage </a:t>
            </a:r>
            <a:r>
              <a:rPr lang="nl-NL" dirty="0" smtClean="0"/>
              <a:t>1 </a:t>
            </a:r>
            <a:r>
              <a:rPr lang="nl-NL" dirty="0" err="1" smtClean="0"/>
              <a:t>to</a:t>
            </a:r>
            <a:r>
              <a:rPr lang="nl-NL" dirty="0" smtClean="0"/>
              <a:t> </a:t>
            </a:r>
            <a:r>
              <a:rPr lang="nl-NL" dirty="0" smtClean="0"/>
              <a:t>stage 2 </a:t>
            </a:r>
            <a:r>
              <a:rPr lang="nl-NL" dirty="0" smtClean="0"/>
              <a:t>in order </a:t>
            </a:r>
            <a:r>
              <a:rPr lang="nl-NL" dirty="0" err="1" smtClean="0"/>
              <a:t>to</a:t>
            </a:r>
            <a:r>
              <a:rPr lang="nl-NL" dirty="0" smtClean="0"/>
              <a:t> </a:t>
            </a:r>
            <a:r>
              <a:rPr lang="nl-NL" dirty="0" err="1" smtClean="0"/>
              <a:t>give</a:t>
            </a:r>
            <a:r>
              <a:rPr lang="nl-NL" dirty="0" smtClean="0"/>
              <a:t> </a:t>
            </a:r>
            <a:r>
              <a:rPr lang="nl-NL" dirty="0" err="1" smtClean="0"/>
              <a:t>the</a:t>
            </a:r>
            <a:r>
              <a:rPr lang="nl-NL" dirty="0" smtClean="0"/>
              <a:t> </a:t>
            </a:r>
            <a:r>
              <a:rPr lang="nl-NL" dirty="0" err="1" smtClean="0"/>
              <a:t>reporting</a:t>
            </a:r>
            <a:r>
              <a:rPr lang="nl-NL" dirty="0" smtClean="0"/>
              <a:t> </a:t>
            </a:r>
            <a:r>
              <a:rPr lang="nl-NL" dirty="0" err="1" smtClean="0"/>
              <a:t>agents</a:t>
            </a:r>
            <a:r>
              <a:rPr lang="nl-NL" dirty="0" smtClean="0"/>
              <a:t> more time </a:t>
            </a:r>
            <a:r>
              <a:rPr lang="nl-NL" dirty="0" err="1" smtClean="0"/>
              <a:t>for</a:t>
            </a:r>
            <a:r>
              <a:rPr lang="nl-NL" dirty="0" smtClean="0"/>
              <a:t> </a:t>
            </a:r>
            <a:r>
              <a:rPr lang="nl-NL" dirty="0" err="1" smtClean="0"/>
              <a:t>the</a:t>
            </a:r>
            <a:r>
              <a:rPr lang="nl-NL" dirty="0" smtClean="0"/>
              <a:t> </a:t>
            </a:r>
            <a:r>
              <a:rPr lang="nl-NL" dirty="0" err="1" smtClean="0"/>
              <a:t>implementation</a:t>
            </a:r>
            <a:r>
              <a:rPr lang="nl-NL" dirty="0" smtClean="0"/>
              <a:t> of </a:t>
            </a:r>
            <a:r>
              <a:rPr lang="nl-NL" dirty="0" err="1" smtClean="0"/>
              <a:t>some</a:t>
            </a:r>
            <a:r>
              <a:rPr lang="nl-NL" dirty="0" smtClean="0"/>
              <a:t> </a:t>
            </a:r>
            <a:r>
              <a:rPr lang="nl-NL" dirty="0" err="1" smtClean="0"/>
              <a:t>attributes</a:t>
            </a:r>
            <a:r>
              <a:rPr lang="nl-NL" dirty="0" smtClean="0"/>
              <a:t>.</a:t>
            </a:r>
            <a:endParaRPr lang="nl-NL" dirty="0" smtClean="0"/>
          </a:p>
          <a:p>
            <a:pPr marL="285750" indent="-285750">
              <a:buFont typeface="Arial" panose="020B0604020202020204" pitchFamily="34" charset="0"/>
              <a:buChar char="•"/>
            </a:pPr>
            <a:endParaRPr lang="nl-NL" dirty="0" smtClean="0">
              <a:solidFill>
                <a:srgbClr val="FF0000"/>
              </a:solidFill>
            </a:endParaRPr>
          </a:p>
          <a:p>
            <a:pPr marL="285750" indent="-285750">
              <a:buFont typeface="Arial" panose="020B0604020202020204" pitchFamily="34" charset="0"/>
              <a:buChar char="•"/>
            </a:pPr>
            <a:endParaRPr lang="nl-NL" dirty="0">
              <a:solidFill>
                <a:srgbClr val="FF0000"/>
              </a:solidFill>
            </a:endParaRPr>
          </a:p>
          <a:p>
            <a:pPr marL="285750" indent="-285750">
              <a:buFont typeface="Arial" panose="020B0604020202020204" pitchFamily="34" charset="0"/>
              <a:buChar char="•"/>
            </a:pPr>
            <a:endParaRPr lang="nl-NL" dirty="0">
              <a:solidFill>
                <a:srgbClr val="FF0000"/>
              </a:solidFill>
            </a:endParaRPr>
          </a:p>
        </p:txBody>
      </p:sp>
      <p:sp>
        <p:nvSpPr>
          <p:cNvPr id="4" name="Slide Number Placeholder 3"/>
          <p:cNvSpPr>
            <a:spLocks noGrp="1"/>
          </p:cNvSpPr>
          <p:nvPr>
            <p:ph type="sldNum" sz="quarter" idx="12"/>
          </p:nvPr>
        </p:nvSpPr>
        <p:spPr/>
        <p:txBody>
          <a:bodyPr/>
          <a:lstStyle/>
          <a:p>
            <a:r>
              <a:rPr lang="nl-NL" dirty="0" smtClean="0"/>
              <a:t>Page 54</a:t>
            </a:r>
            <a:endParaRPr lang="nl-NL" dirty="0"/>
          </a:p>
        </p:txBody>
      </p:sp>
      <p:sp>
        <p:nvSpPr>
          <p:cNvPr id="7" name="Footer Placeholder 6"/>
          <p:cNvSpPr>
            <a:spLocks noGrp="1"/>
          </p:cNvSpPr>
          <p:nvPr>
            <p:ph type="ftr" sz="quarter" idx="11"/>
          </p:nvPr>
        </p:nvSpPr>
        <p:spPr>
          <a:xfrm>
            <a:off x="2855732" y="4838795"/>
            <a:ext cx="4506016" cy="176400"/>
          </a:xfrm>
        </p:spPr>
        <p:txBody>
          <a:bodyPr/>
          <a:lstStyle/>
          <a:p>
            <a:r>
              <a:rPr lang="en-US" dirty="0" smtClean="0"/>
              <a:t>Balemans, </a:t>
            </a:r>
            <a:r>
              <a:rPr lang="en-US" dirty="0" err="1" smtClean="0"/>
              <a:t>Damhof</a:t>
            </a:r>
            <a:r>
              <a:rPr lang="en-US" dirty="0" smtClean="0"/>
              <a:t>, Goes – Statistics Department – February 2018</a:t>
            </a:r>
            <a:endParaRPr lang="nl-NL" dirty="0"/>
          </a:p>
        </p:txBody>
      </p:sp>
    </p:spTree>
    <p:extLst>
      <p:ext uri="{BB962C8B-B14F-4D97-AF65-F5344CB8AC3E}">
        <p14:creationId xmlns:p14="http://schemas.microsoft.com/office/powerpoint/2010/main" val="17681851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sz="3600" dirty="0" err="1" smtClean="0"/>
              <a:t>Thank</a:t>
            </a:r>
            <a:r>
              <a:rPr lang="nl-NL" sz="3600" dirty="0" smtClean="0"/>
              <a:t> </a:t>
            </a:r>
            <a:r>
              <a:rPr lang="nl-NL" sz="3600" dirty="0" err="1" smtClean="0"/>
              <a:t>you</a:t>
            </a:r>
            <a:r>
              <a:rPr lang="nl-NL" sz="3600" dirty="0" smtClean="0"/>
              <a:t> </a:t>
            </a:r>
            <a:r>
              <a:rPr lang="nl-NL" sz="3600" dirty="0" err="1" smtClean="0"/>
              <a:t>for</a:t>
            </a:r>
            <a:r>
              <a:rPr lang="nl-NL" sz="3600" dirty="0" smtClean="0"/>
              <a:t> </a:t>
            </a:r>
            <a:r>
              <a:rPr lang="nl-NL" sz="3600" dirty="0" err="1" smtClean="0"/>
              <a:t>your</a:t>
            </a:r>
            <a:r>
              <a:rPr lang="nl-NL" sz="3600" dirty="0" smtClean="0"/>
              <a:t> attention. </a:t>
            </a:r>
            <a:r>
              <a:rPr lang="nl-NL" sz="3600" dirty="0" err="1" smtClean="0"/>
              <a:t>Questions</a:t>
            </a:r>
            <a:r>
              <a:rPr lang="nl-NL" sz="3600" dirty="0" smtClean="0"/>
              <a:t>??</a:t>
            </a:r>
            <a:endParaRPr lang="nl-NL" sz="3600" dirty="0"/>
          </a:p>
        </p:txBody>
      </p:sp>
    </p:spTree>
    <p:extLst>
      <p:ext uri="{BB962C8B-B14F-4D97-AF65-F5344CB8AC3E}">
        <p14:creationId xmlns:p14="http://schemas.microsoft.com/office/powerpoint/2010/main" val="2752413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i="1" dirty="0"/>
              <a:t>T</a:t>
            </a:r>
            <a:r>
              <a:rPr lang="nl-NL" i="1" dirty="0" smtClean="0"/>
              <a:t>he legal basis</a:t>
            </a:r>
            <a:endParaRPr lang="nl-NL" i="1" dirty="0"/>
          </a:p>
        </p:txBody>
      </p:sp>
      <p:sp>
        <p:nvSpPr>
          <p:cNvPr id="6" name="Content Placeholder 5"/>
          <p:cNvSpPr>
            <a:spLocks noGrp="1"/>
          </p:cNvSpPr>
          <p:nvPr>
            <p:ph idx="1"/>
          </p:nvPr>
        </p:nvSpPr>
        <p:spPr>
          <a:xfrm>
            <a:off x="295201" y="1137942"/>
            <a:ext cx="8467799" cy="2382295"/>
          </a:xfrm>
        </p:spPr>
        <p:txBody>
          <a:bodyPr/>
          <a:lstStyle/>
          <a:p>
            <a:pPr marL="342900" indent="-342900">
              <a:buFont typeface="Arial" panose="020B0604020202020204" pitchFamily="34" charset="0"/>
              <a:buChar char="•"/>
            </a:pPr>
            <a:r>
              <a:rPr lang="en-GB" dirty="0" smtClean="0"/>
              <a:t>CBS Mandate is expanded and published in the Staatcourant for the purpose of the RRE report in March 2016.</a:t>
            </a:r>
          </a:p>
          <a:p>
            <a:endParaRPr lang="en-GB" dirty="0"/>
          </a:p>
          <a:p>
            <a:pPr marL="342900" indent="-342900">
              <a:buFont typeface="Arial" panose="020B0604020202020204" pitchFamily="34" charset="0"/>
              <a:buChar char="•"/>
            </a:pPr>
            <a:r>
              <a:rPr lang="en-GB" dirty="0" smtClean="0"/>
              <a:t>Reporting agents are informed of the legal basis in May 2016 in the so-called ‘Aanbiedingsbrief’. </a:t>
            </a:r>
          </a:p>
        </p:txBody>
      </p:sp>
      <p:sp>
        <p:nvSpPr>
          <p:cNvPr id="4" name="Slide Number Placeholder 3"/>
          <p:cNvSpPr>
            <a:spLocks noGrp="1"/>
          </p:cNvSpPr>
          <p:nvPr>
            <p:ph type="sldNum" sz="quarter" idx="12"/>
          </p:nvPr>
        </p:nvSpPr>
        <p:spPr/>
        <p:txBody>
          <a:bodyPr/>
          <a:lstStyle/>
          <a:p>
            <a:r>
              <a:rPr lang="nl-NL" smtClean="0"/>
              <a:t>Page </a:t>
            </a:r>
            <a:fld id="{73EE6724-4521-4EF8-974D-BA1C7F9CD007}" type="slidenum">
              <a:rPr lang="nl-NL" smtClean="0"/>
              <a:pPr/>
              <a:t>6</a:t>
            </a:fld>
            <a:endParaRPr lang="nl-NL" dirty="0"/>
          </a:p>
        </p:txBody>
      </p:sp>
      <p:sp>
        <p:nvSpPr>
          <p:cNvPr id="7"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2849713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i="1" dirty="0" smtClean="0"/>
              <a:t>The reason for the legal basis</a:t>
            </a:r>
            <a:endParaRPr lang="nl-NL" i="1" dirty="0"/>
          </a:p>
        </p:txBody>
      </p:sp>
      <p:sp>
        <p:nvSpPr>
          <p:cNvPr id="6" name="Content Placeholder 5"/>
          <p:cNvSpPr>
            <a:spLocks noGrp="1"/>
          </p:cNvSpPr>
          <p:nvPr>
            <p:ph idx="1"/>
          </p:nvPr>
        </p:nvSpPr>
        <p:spPr>
          <a:xfrm>
            <a:off x="295201" y="985043"/>
            <a:ext cx="8467799" cy="2382295"/>
          </a:xfrm>
        </p:spPr>
        <p:txBody>
          <a:bodyPr/>
          <a:lstStyle/>
          <a:p>
            <a:pPr marL="285750" indent="-285750">
              <a:buFont typeface="Arial" panose="020B0604020202020204" pitchFamily="34" charset="0"/>
              <a:buChar char="•"/>
            </a:pPr>
            <a:r>
              <a:rPr lang="en-GB" dirty="0" smtClean="0"/>
              <a:t>Lacking data quality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Some important attributes are missing</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Guidelines originating from the ECB loan level initiative are not strict enough. Every reporting agent uses different definitions and scope -&gt; lack of harmonisation.</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Abovementioned issues were accepted while the report was voluntary. In order to professionalise the granular data on mortgages a legal basis is deemed necessary.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Data sharing with CBS for statistics production (sector accounts).</a:t>
            </a:r>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r>
              <a:rPr lang="nl-NL" smtClean="0"/>
              <a:t>Page </a:t>
            </a:r>
            <a:fld id="{73EE6724-4521-4EF8-974D-BA1C7F9CD007}" type="slidenum">
              <a:rPr lang="nl-NL" smtClean="0"/>
              <a:pPr/>
              <a:t>7</a:t>
            </a:fld>
            <a:endParaRPr lang="nl-NL" dirty="0"/>
          </a:p>
        </p:txBody>
      </p:sp>
      <p:sp>
        <p:nvSpPr>
          <p:cNvPr id="7"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1040407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a:t>T</a:t>
            </a:r>
            <a:r>
              <a:rPr lang="en-GB" i="1" dirty="0" smtClean="0"/>
              <a:t>he CBS Mandate</a:t>
            </a:r>
            <a:br>
              <a:rPr lang="en-GB" i="1" dirty="0" smtClean="0"/>
            </a:br>
            <a:endParaRPr lang="en-GB" i="1" dirty="0"/>
          </a:p>
        </p:txBody>
      </p:sp>
      <p:sp>
        <p:nvSpPr>
          <p:cNvPr id="7" name="Tekstvak 7"/>
          <p:cNvSpPr txBox="1">
            <a:spLocks/>
          </p:cNvSpPr>
          <p:nvPr/>
        </p:nvSpPr>
        <p:spPr>
          <a:xfrm>
            <a:off x="406399" y="962024"/>
            <a:ext cx="8042275" cy="4181475"/>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Since several years, close cooperation between CBS and DNB regarding sharing of (confidential) data.</a:t>
            </a:r>
          </a:p>
          <a:p>
            <a:r>
              <a:rPr lang="en-GB" dirty="0" smtClean="0"/>
              <a:t>Cooperation implies that DNB collects all data on the financial sectors and (if needed) shares the data with CBS.</a:t>
            </a:r>
          </a:p>
          <a:p>
            <a:r>
              <a:rPr lang="en-GB" dirty="0" smtClean="0"/>
              <a:t>CBS Mandate authorizes DNB to collect information from the financial sector on the basis of the competences of CBS written down in the Wet op het CBS.</a:t>
            </a:r>
          </a:p>
          <a:p>
            <a:r>
              <a:rPr lang="en-GB" dirty="0" smtClean="0"/>
              <a:t>Advantages: data needs of both institutions can be combined into one report avoiding double reporting burden. One figure for the financial sector (één-cijfer-gedachte) which leads to more consistency and better communication.</a:t>
            </a:r>
          </a:p>
          <a:p>
            <a:r>
              <a:rPr lang="en-GB" dirty="0" smtClean="0"/>
              <a:t>Sharing data also with supervisory tasks of DNB and AFM, </a:t>
            </a:r>
            <a:r>
              <a:rPr lang="en-GB" dirty="0"/>
              <a:t>c</a:t>
            </a:r>
            <a:r>
              <a:rPr lang="en-GB" dirty="0" smtClean="0"/>
              <a:t>ombining data needs into one data model avoiding double reporting burden.</a:t>
            </a:r>
          </a:p>
          <a:p>
            <a:pPr marL="0" indent="0">
              <a:buNone/>
            </a:pPr>
            <a:endParaRPr lang="en-GB" dirty="0" smtClean="0"/>
          </a:p>
          <a:p>
            <a:pPr marL="0" indent="0">
              <a:buNone/>
            </a:pPr>
            <a:endParaRPr lang="en-GB" dirty="0" smtClean="0"/>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8</a:t>
            </a:fld>
            <a:endParaRPr lang="nl-NL" dirty="0"/>
          </a:p>
        </p:txBody>
      </p:sp>
      <p:sp>
        <p:nvSpPr>
          <p:cNvPr id="6"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2581347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51" y="236200"/>
            <a:ext cx="8361575" cy="730110"/>
          </a:xfrm>
        </p:spPr>
        <p:txBody>
          <a:bodyPr>
            <a:normAutofit fontScale="90000"/>
          </a:bodyPr>
          <a:lstStyle/>
          <a:p>
            <a:r>
              <a:rPr lang="en-GB" i="1" dirty="0" smtClean="0"/>
              <a:t>The usage of the RRE data</a:t>
            </a:r>
            <a:br>
              <a:rPr lang="en-GB" i="1" dirty="0" smtClean="0"/>
            </a:br>
            <a:endParaRPr lang="en-GB" i="1" dirty="0"/>
          </a:p>
        </p:txBody>
      </p:sp>
      <p:sp>
        <p:nvSpPr>
          <p:cNvPr id="7" name="Tekstvak 7"/>
          <p:cNvSpPr txBox="1">
            <a:spLocks/>
          </p:cNvSpPr>
          <p:nvPr/>
        </p:nvSpPr>
        <p:spPr>
          <a:xfrm>
            <a:off x="406399" y="817646"/>
            <a:ext cx="8042275" cy="4181475"/>
          </a:xfrm>
          <a:prstGeom prst="rect">
            <a:avLst/>
          </a:prstGeom>
        </p:spPr>
        <p:txBody>
          <a:bodyPr vert="horz" lIns="0" tIns="0" rIns="0" bIns="0" rtlCol="0" anchor="t" anchorCtr="0">
            <a:noAutofit/>
          </a:bodyPr>
          <a:lstStyle>
            <a:lvl1pPr marL="285750" indent="-285750">
              <a:lnSpc>
                <a:spcPts val="2250"/>
              </a:lnSpc>
              <a:spcBef>
                <a:spcPts val="0"/>
              </a:spcBef>
              <a:buFont typeface="Arial" panose="020B0604020202020204" pitchFamily="34" charset="0"/>
              <a:buChar char="•"/>
              <a:defRPr sz="1500" b="0"/>
            </a:lvl1pPr>
            <a:lvl2pPr marL="0" indent="0">
              <a:lnSpc>
                <a:spcPts val="1800"/>
              </a:lnSpc>
              <a:spcBef>
                <a:spcPts val="0"/>
              </a:spcBef>
              <a:buSzPct val="125000"/>
              <a:buFontTx/>
              <a:buNone/>
              <a:defRPr sz="1850" b="1"/>
            </a:lvl2pPr>
            <a:lvl3pPr marL="180975" indent="-180975">
              <a:lnSpc>
                <a:spcPts val="2250"/>
              </a:lnSpc>
              <a:spcBef>
                <a:spcPts val="0"/>
              </a:spcBef>
              <a:buSzPct val="125000"/>
              <a:buFont typeface="Wingdings" panose="05000000000000000000" pitchFamily="2" charset="2"/>
              <a:buChar char="§"/>
              <a:defRPr sz="1500" b="0"/>
            </a:lvl3pPr>
            <a:lvl4pPr marL="360000" indent="-180975">
              <a:lnSpc>
                <a:spcPts val="2250"/>
              </a:lnSpc>
              <a:spcBef>
                <a:spcPts val="0"/>
              </a:spcBef>
              <a:buSzPct val="125000"/>
              <a:buFont typeface="Wingdings" panose="05000000000000000000" pitchFamily="2" charset="2"/>
              <a:buChar char="§"/>
              <a:defRPr sz="1500" b="0"/>
            </a:lvl4pPr>
            <a:lvl5pPr marL="540000" indent="-180975">
              <a:lnSpc>
                <a:spcPts val="2250"/>
              </a:lnSpc>
              <a:spcBef>
                <a:spcPts val="0"/>
              </a:spcBef>
              <a:buSzPct val="125000"/>
              <a:buFont typeface="Wingdings" panose="05000000000000000000" pitchFamily="2" charset="2"/>
              <a:buChar char="§"/>
              <a:defRPr sz="15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Quality improvement and filling data gaps in existing statistical frameworks, e.g. the (financial) accounts of the sector households governed in the ESA regulation and the interest rate statistics governed in the MIR regulation.</a:t>
            </a:r>
          </a:p>
          <a:p>
            <a:endParaRPr lang="en-GB" dirty="0" smtClean="0"/>
          </a:p>
          <a:p>
            <a:r>
              <a:rPr lang="en-GB" dirty="0" smtClean="0"/>
              <a:t>Performing new and improved (statistical) analysis regarding vulnerabilities of the sector households and the financial sector and institutions.</a:t>
            </a:r>
          </a:p>
          <a:p>
            <a:endParaRPr lang="en-GB" dirty="0" smtClean="0"/>
          </a:p>
          <a:p>
            <a:r>
              <a:rPr lang="en-GB" dirty="0" smtClean="0"/>
              <a:t>Calibrating new macro-prudential instruments.</a:t>
            </a:r>
          </a:p>
          <a:p>
            <a:endParaRPr lang="en-GB" dirty="0" smtClean="0"/>
          </a:p>
          <a:p>
            <a:r>
              <a:rPr lang="en-GB" dirty="0" smtClean="0"/>
              <a:t>These goals are in line with the strong recommendations of the European Council, European Systemic Risk Board and the IMF regarding the Dutch RRE market.</a:t>
            </a:r>
          </a:p>
          <a:p>
            <a:pPr marL="0" indent="0">
              <a:buNone/>
            </a:pPr>
            <a:endParaRPr lang="en-GB" dirty="0" smtClean="0"/>
          </a:p>
        </p:txBody>
      </p:sp>
      <p:sp>
        <p:nvSpPr>
          <p:cNvPr id="5" name="Slide Number Placeholder 4"/>
          <p:cNvSpPr>
            <a:spLocks noGrp="1"/>
          </p:cNvSpPr>
          <p:nvPr>
            <p:ph type="sldNum" sz="quarter" idx="12"/>
          </p:nvPr>
        </p:nvSpPr>
        <p:spPr/>
        <p:txBody>
          <a:bodyPr/>
          <a:lstStyle/>
          <a:p>
            <a:r>
              <a:rPr lang="nl-NL" smtClean="0"/>
              <a:t>Page </a:t>
            </a:r>
            <a:fld id="{73EE6724-4521-4EF8-974D-BA1C7F9CD007}" type="slidenum">
              <a:rPr lang="nl-NL" smtClean="0"/>
              <a:pPr/>
              <a:t>9</a:t>
            </a:fld>
            <a:endParaRPr lang="nl-NL" dirty="0"/>
          </a:p>
        </p:txBody>
      </p:sp>
      <p:sp>
        <p:nvSpPr>
          <p:cNvPr id="6" name="Footer Placeholder 2"/>
          <p:cNvSpPr txBox="1">
            <a:spLocks/>
          </p:cNvSpPr>
          <p:nvPr/>
        </p:nvSpPr>
        <p:spPr>
          <a:xfrm>
            <a:off x="2617000" y="4838701"/>
            <a:ext cx="4506016" cy="176400"/>
          </a:xfrm>
          <a:prstGeom prst="rect">
            <a:avLst/>
          </a:prstGeom>
        </p:spPr>
        <p:txBody>
          <a:bodyPr/>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Balemans, Damhof, Goes – Statistics Department – February 2018</a:t>
            </a:r>
            <a:endParaRPr lang="nl-NL" dirty="0"/>
          </a:p>
        </p:txBody>
      </p:sp>
    </p:spTree>
    <p:extLst>
      <p:ext uri="{BB962C8B-B14F-4D97-AF65-F5344CB8AC3E}">
        <p14:creationId xmlns:p14="http://schemas.microsoft.com/office/powerpoint/2010/main" val="611622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NB Huisstijl Lichte Achtergrond 16x9">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1.0.5.potx" id="{B270FB89-5B9F-428A-BCB9-6C207FB2C8FE}" vid="{AFFF9D4B-64E8-4DB5-B4AD-056B69DF52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
    <Synchronization>Asynchronous</Synchronization>
    <Type>10001</Type>
    <SequenceNumber>10000</SequenceNumber>
    <Url/>
    <Assembly>Microsoft.Office.DocumentManagement, Version=15.0.0.0, Culture=neutral, PublicKeyToken=71e9bce111e9429c</Assembly>
    <Class>Microsoft.Office.DocumentManagement.Internal.DocIdHandler</Class>
    <Data/>
    <Filter/>
  </Receiver>
  <Receiver>
    <Name/>
    <Synchronization>Asynchronous</Synchronization>
    <Type>10002</Type>
    <SequenceNumber>10000</SequenceNumber>
    <Url/>
    <Assembly>Microsoft.Office.DocumentManagement, Version=15.0.0.0, Culture=neutral, PublicKeyToken=71e9bce111e9429c</Assembly>
    <Class>Microsoft.Office.DocumentManagement.Internal.DocIdHandler</Class>
    <Data/>
    <Filter/>
  </Receiver>
  <Receiver>
    <Name/>
    <Synchronization>Asynchronous</Synchronization>
    <Type>10004</Type>
    <SequenceNumber>10000</SequenceNumber>
    <Url/>
    <Assembly>Microsoft.Office.DocumentManagement, Version=15.0.0.0, Culture=neutral, PublicKeyToken=71e9bce111e9429c</Assembly>
    <Class>Microsoft.Office.DocumentManagement.Internal.DocIdHandler</Class>
    <Data/>
    <Filter/>
  </Receiver>
  <Receiver>
    <Name/>
    <Synchronization>Asynchronous</Synchronization>
    <Type>10006</Type>
    <SequenceNumber>10000</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73b39cc-0e69-4665-8db4-7ab582043597">
      <Value>13</Value>
      <Value>8</Value>
      <Value>7</Value>
      <Value>6</Value>
      <Value>5</Value>
      <Value>3</Value>
    </TaxCatchAll>
    <_dlc_DocId xmlns="c73b39cc-0e69-4665-8db4-7ab582043597">P097-919292326-58</_dlc_DocId>
    <_dlc_DocIdUrl xmlns="c73b39cc-0e69-4665-8db4-7ab582043597">
      <Url>https://projects.sharepoint.dnb.nl/sites/ResidentialRealEstateMortgages/_layouts/15/DocIdRedir.aspx?ID=P097-919292326-58</Url>
      <Description>P097-919292326-58</Description>
    </_dlc_DocIdUrl>
    <EmDate xmlns="4a28a54f-c327-469c-a80a-80a3107fe954" xsi:nil="true"/>
    <EmAttachmentNames xmlns="4a28a54f-c327-469c-a80a-80a3107fe954" xsi:nil="true"/>
    <EmTo xmlns="4a28a54f-c327-469c-a80a-80a3107fe954" xsi:nil="true"/>
    <EmAttachCount xmlns="4a28a54f-c327-469c-a80a-80a3107fe954" xsi:nil="true"/>
    <EmCC xmlns="4a28a54f-c327-469c-a80a-80a3107fe954" xsi:nil="true"/>
    <EmFromName xmlns="4a28a54f-c327-469c-a80a-80a3107fe954" xsi:nil="true"/>
    <DNB-Sjabloon xmlns="4a28a54f-c327-469c-a80a-80a3107fe954" xsi:nil="true"/>
    <DNB-Opmerkingen xmlns="4a28a54f-c327-469c-a80a-80a3107fe954" xsi:nil="true"/>
    <DNB-Projectnaam xmlns="4a28a54f-c327-469c-a80a-80a3107fe954">Residential Real Estate Mortgages</DNB-Projectnaam>
    <DNB-ProjectId xmlns="4a28a54f-c327-469c-a80a-80a3107fe954" xsi:nil="true"/>
    <DNB-Show xmlns="4a28a54f-c327-469c-a80a-80a3107fe954">false</DNB-Show>
    <DNB-Publiceren xmlns="4a28a54f-c327-469c-a80a-80a3107fe954">false</DNB-Publiceren>
    <fad229a51b924077bad6f12c552b436b xmlns="4a28a54f-c327-469c-a80a-80a3107fe954">
      <Terms xmlns="http://schemas.microsoft.com/office/infopath/2007/PartnerControls">
        <TermInfo xmlns="http://schemas.microsoft.com/office/infopath/2007/PartnerControls">
          <TermName xmlns="http://schemas.microsoft.com/office/infopath/2007/PartnerControls">DNB-UNRESTRICTED</TermName>
          <TermId xmlns="http://schemas.microsoft.com/office/infopath/2007/PartnerControls">2ea0aa57-80a3-4f67-9a8d-cb9c5b6ba549</TermId>
        </TermInfo>
      </Terms>
    </fad229a51b924077bad6f12c552b436b>
    <o647aae0ad2f4ff5acdc41f964aa5af6 xmlns="4a28a54f-c327-469c-a80a-80a3107fe954">
      <Terms xmlns="http://schemas.microsoft.com/office/infopath/2007/PartnerControls">
        <TermInfo xmlns="http://schemas.microsoft.com/office/infopath/2007/PartnerControls">
          <TermName xmlns="http://schemas.microsoft.com/office/infopath/2007/PartnerControls">Monetaire en bancaire statistieken</TermName>
          <TermId xmlns="http://schemas.microsoft.com/office/infopath/2007/PartnerControls">5e7e6a2e-438e-4f67-a35e-de9e371d0453</TermId>
        </TermInfo>
      </Terms>
    </o647aae0ad2f4ff5acdc41f964aa5af6>
    <id6c789cff804afba200fcd377146773 xmlns="4a28a54f-c327-469c-a80a-80a3107fe954">
      <Terms xmlns="http://schemas.microsoft.com/office/infopath/2007/PartnerControls">
        <TermInfo xmlns="http://schemas.microsoft.com/office/infopath/2007/PartnerControls">
          <TermName xmlns="http://schemas.microsoft.com/office/infopath/2007/PartnerControls">Statistiek</TermName>
          <TermId xmlns="http://schemas.microsoft.com/office/infopath/2007/PartnerControls">08372b17-7c7a-4a93-a22f-abf489991f02</TermId>
        </TermInfo>
      </Terms>
    </id6c789cff804afba200fcd377146773>
    <DNB-AuteurFix xmlns="4a28a54f-c327-469c-a80a-80a3107fe954">
      <UserInfo>
        <DisplayName>i:0#.w|dnb\nb3013</DisplayName>
        <AccountId>32</AccountId>
        <AccountType/>
      </UserInfo>
    </DNB-AuteurFix>
    <DNB-Distributie xmlns="4a28a54f-c327-469c-a80a-80a3107fe954">false</DNB-Distributie>
    <n9992f2fb2ad440ab9b0114c533a88c9 xmlns="4a28a54f-c327-469c-a80a-80a3107fe954">
      <Terms xmlns="http://schemas.microsoft.com/office/infopath/2007/PartnerControls">
        <TermInfo xmlns="http://schemas.microsoft.com/office/infopath/2007/PartnerControls">
          <TermName xmlns="http://schemas.microsoft.com/office/infopath/2007/PartnerControls">Overleg</TermName>
          <TermId xmlns="http://schemas.microsoft.com/office/infopath/2007/PartnerControls">76790865-7619-4349-95cd-002051006d5b</TermId>
        </TermInfo>
      </Terms>
    </n9992f2fb2ad440ab9b0114c533a88c9>
    <DNB-CCOntvanger xmlns="4a28a54f-c327-469c-a80a-80a3107fe954">
      <UserInfo>
        <DisplayName/>
        <AccountId xsi:nil="true"/>
        <AccountType/>
      </UserInfo>
    </DNB-CCOntvanger>
    <o1b0d8a7ae5043afbb478d247fa91ac6 xmlns="4a28a54f-c327-469c-a80a-80a3107fe954">
      <Terms xmlns="http://schemas.microsoft.com/office/infopath/2007/PartnerControls">
        <TermInfo xmlns="http://schemas.microsoft.com/office/infopath/2007/PartnerControls">
          <TermName xmlns="http://schemas.microsoft.com/office/infopath/2007/PartnerControls">Projecten</TermName>
          <TermId xmlns="http://schemas.microsoft.com/office/infopath/2007/PartnerControls">6b72ff99-9c37-4a58-86d6-c50d28db3af0</TermId>
        </TermInfo>
      </Terms>
    </o1b0d8a7ae5043afbb478d247fa91ac6>
    <DNB-Ontvanger xmlns="4a28a54f-c327-469c-a80a-80a3107fe954">
      <UserInfo>
        <DisplayName/>
        <AccountId xsi:nil="true"/>
        <AccountType/>
      </UserInfo>
    </DNB-Ontvanger>
  </documentManagement>
</p:properties>
</file>

<file path=customXml/item4.xml><?xml version="1.0" encoding="utf-8"?>
<ct:contentTypeSchema xmlns:ct="http://schemas.microsoft.com/office/2006/metadata/contentType" xmlns:ma="http://schemas.microsoft.com/office/2006/metadata/properties/metaAttributes" ct:_="" ma:_="" ma:contentTypeName="DNB Project Document" ma:contentTypeID="0x0101001A9AF98CE4D646E7BAD5E0A615FBC4570033574BA5F6F8485F80DD011BE7D1CFF900462CE5A1560E3C4AB5C78D6868056261" ma:contentTypeVersion="18" ma:contentTypeDescription="" ma:contentTypeScope="" ma:versionID="b9e6315e8bd994d9ba0a9b36680ff735">
  <xsd:schema xmlns:xsd="http://www.w3.org/2001/XMLSchema" xmlns:xs="http://www.w3.org/2001/XMLSchema" xmlns:p="http://schemas.microsoft.com/office/2006/metadata/properties" xmlns:ns2="4a28a54f-c327-469c-a80a-80a3107fe954" xmlns:ns3="c73b39cc-0e69-4665-8db4-7ab582043597" targetNamespace="http://schemas.microsoft.com/office/2006/metadata/properties" ma:root="true" ma:fieldsID="3480ea1a747d7096a09b9550ce4411c5" ns2:_="" ns3:_="">
    <xsd:import namespace="4a28a54f-c327-469c-a80a-80a3107fe954"/>
    <xsd:import namespace="c73b39cc-0e69-4665-8db4-7ab582043597"/>
    <xsd:element name="properties">
      <xsd:complexType>
        <xsd:sequence>
          <xsd:element name="documentManagement">
            <xsd:complexType>
              <xsd:all>
                <xsd:element ref="ns2:DNB-Projectnaam"/>
                <xsd:element ref="ns2:DNB-ProjectId" minOccurs="0"/>
                <xsd:element ref="ns2:DNB-Publiceren" minOccurs="0"/>
                <xsd:element ref="ns2:DNB-Show"/>
                <xsd:element ref="ns2:DNB-AuteurFix" minOccurs="0"/>
                <xsd:element ref="ns2:DNB-Ontvanger" minOccurs="0"/>
                <xsd:element ref="ns2:DNB-CCOntvanger" minOccurs="0"/>
                <xsd:element ref="ns2:DNB-Opmerkingen" minOccurs="0"/>
                <xsd:element ref="ns2:DNB-Sjabloon" minOccurs="0"/>
                <xsd:element ref="ns2:EmTo" minOccurs="0"/>
                <xsd:element ref="ns2:EmFromName" minOccurs="0"/>
                <xsd:element ref="ns2:EmCC" minOccurs="0"/>
                <xsd:element ref="ns2:EmDate" minOccurs="0"/>
                <xsd:element ref="ns2:EmAttachCount" minOccurs="0"/>
                <xsd:element ref="ns2:EmAttachmentNames" minOccurs="0"/>
                <xsd:element ref="ns2:DNB-Distributie" minOccurs="0"/>
                <xsd:element ref="ns2:fad229a51b924077bad6f12c552b436b" minOccurs="0"/>
                <xsd:element ref="ns2:o647aae0ad2f4ff5acdc41f964aa5af6" minOccurs="0"/>
                <xsd:element ref="ns2:id6c789cff804afba200fcd377146773" minOccurs="0"/>
                <xsd:element ref="ns3:_dlc_DocId" minOccurs="0"/>
                <xsd:element ref="ns3:_dlc_DocIdUrl" minOccurs="0"/>
                <xsd:element ref="ns3:_dlc_DocIdPersistId" minOccurs="0"/>
                <xsd:element ref="ns2:o1b0d8a7ae5043afbb478d247fa91ac6" minOccurs="0"/>
                <xsd:element ref="ns2:n9992f2fb2ad440ab9b0114c533a88c9"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8a54f-c327-469c-a80a-80a3107fe954" elementFormDefault="qualified">
    <xsd:import namespace="http://schemas.microsoft.com/office/2006/documentManagement/types"/>
    <xsd:import namespace="http://schemas.microsoft.com/office/infopath/2007/PartnerControls"/>
    <xsd:element name="DNB-Projectnaam" ma:index="2" ma:displayName="Project Name" ma:internalName="DNB_x002d_Projectnaam">
      <xsd:simpleType>
        <xsd:restriction base="dms:Text"/>
      </xsd:simpleType>
    </xsd:element>
    <xsd:element name="DNB-ProjectId" ma:index="5" nillable="true" ma:displayName="Project ID" ma:internalName="DNB_x002d_ProjectId" ma:readOnly="false">
      <xsd:simpleType>
        <xsd:restriction base="dms:Text"/>
      </xsd:simpleType>
    </xsd:element>
    <xsd:element name="DNB-Publiceren" ma:index="6" nillable="true" ma:displayName="Publish" ma:default="False" ma:internalName="DNB_x002d_Publiceren">
      <xsd:simpleType>
        <xsd:restriction base="dms:Boolean"/>
      </xsd:simpleType>
    </xsd:element>
    <xsd:element name="DNB-Show" ma:index="7" ma:displayName="Show" ma:default="True" ma:description="A boolean value that indicates if a listitem is showed in the default view" ma:internalName="DNB_x002d_Show">
      <xsd:simpleType>
        <xsd:restriction base="dms:Boolean"/>
      </xsd:simpleType>
    </xsd:element>
    <xsd:element name="DNB-AuteurFix" ma:index="11" nillable="true" ma:displayName="Author" ma:SearchPeopleOnly="false" ma:internalName="DNB_x002d_AuteurFix">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Ontvanger" ma:index="12" nillable="true" ma:displayName="Recipient" ma:SearchPeopleOnly="false" ma:internalName="DNB_x002d_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CCOntvanger" ma:index="13" nillable="true" ma:displayName="CC Recipient" ma:SearchPeopleOnly="false" ma:internalName="DNB_x002d_CC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Opmerkingen" ma:index="14" nillable="true" ma:displayName="Remarks" ma:hidden="true" ma:internalName="DNB_x002d_Opmerkingen">
      <xsd:simpleType>
        <xsd:restriction base="dms:Note"/>
      </xsd:simpleType>
    </xsd:element>
    <xsd:element name="DNB-Sjabloon" ma:index="15" nillable="true" ma:displayName="Sjabloon" ma:hidden="true" ma:internalName="DNB_x002d_Sjabloon">
      <xsd:simpleType>
        <xsd:restriction base="dms:Text"/>
      </xsd:simpleType>
    </xsd:element>
    <xsd:element name="EmTo" ma:index="16" nillable="true" ma:displayName="E-mail To" ma:hidden="true" ma:internalName="EmTo">
      <xsd:simpleType>
        <xsd:restriction base="dms:Note">
          <xsd:maxLength value="255"/>
        </xsd:restriction>
      </xsd:simpleType>
    </xsd:element>
    <xsd:element name="EmFromName" ma:index="17" nillable="true" ma:displayName="E-mail From" ma:hidden="true" ma:internalName="EmFromName">
      <xsd:simpleType>
        <xsd:restriction base="dms:Text"/>
      </xsd:simpleType>
    </xsd:element>
    <xsd:element name="EmCC" ma:index="18" nillable="true" ma:displayName="E-mail CC" ma:hidden="true" ma:internalName="EmCC">
      <xsd:simpleType>
        <xsd:restriction base="dms:Note">
          <xsd:maxLength value="255"/>
        </xsd:restriction>
      </xsd:simpleType>
    </xsd:element>
    <xsd:element name="EmDate" ma:index="19" nillable="true" ma:displayName="E-mail Date" ma:hidden="true" ma:internalName="EmDate">
      <xsd:simpleType>
        <xsd:restriction base="dms:DateTime"/>
      </xsd:simpleType>
    </xsd:element>
    <xsd:element name="EmAttachCount" ma:index="20" nillable="true" ma:displayName="E-mail Attachment Count" ma:hidden="true" ma:internalName="EmAttachCount">
      <xsd:simpleType>
        <xsd:restriction base="dms:Text"/>
      </xsd:simpleType>
    </xsd:element>
    <xsd:element name="EmAttachmentNames" ma:index="21" nillable="true" ma:displayName="E-mail Attachment Names" ma:hidden="true" ma:internalName="EmAttachmentNames">
      <xsd:simpleType>
        <xsd:restriction base="dms:Note">
          <xsd:maxLength value="255"/>
        </xsd:restriction>
      </xsd:simpleType>
    </xsd:element>
    <xsd:element name="DNB-Distributie" ma:index="22" nillable="true" ma:displayName="Distributie" ma:default="False" ma:hidden="true" ma:internalName="DNB_x002d_Distributie">
      <xsd:simpleType>
        <xsd:restriction base="dms:Boolean"/>
      </xsd:simpleType>
    </xsd:element>
    <xsd:element name="fad229a51b924077bad6f12c552b436b" ma:index="26" ma:taxonomy="true" ma:internalName="DNB_x002d_SecurityLevel_TaxHTField0" ma:taxonomyFieldName="DNB_x002d_SecurityLevel" ma:displayName="Confidentiality" ma:fieldId="{fad229a5-1b92-4077-bad6-f12c552b436b}" ma:sspId="1e3213a6-3d3a-4fd1-b2e1-5dac641bbf5e" ma:termSetId="d600dd74-336e-46fc-bce3-731836ca1738" ma:anchorId="00000000-0000-0000-0000-000000000000" ma:open="false" ma:isKeyword="false">
      <xsd:complexType>
        <xsd:sequence>
          <xsd:element ref="pc:Terms" minOccurs="0" maxOccurs="1"/>
        </xsd:sequence>
      </xsd:complexType>
    </xsd:element>
    <xsd:element name="o647aae0ad2f4ff5acdc41f964aa5af6" ma:index="28" nillable="true" ma:taxonomy="true" ma:internalName="DNB_x002d_Afdeling_TaxHTField0" ma:taxonomyFieldName="DNB_x002d_Afdeling" ma:displayName="Department" ma:fieldId="{8647aae0-ad2f-4ff5-acdc-41f964aa5af6}" ma:sspId="1e3213a6-3d3a-4fd1-b2e1-5dac641bbf5e" ma:termSetId="f1bb8585-b79d-427a-822a-3c18649c7534" ma:anchorId="b61b89a1-fb9f-476c-9b0d-f5c5c893d3bc" ma:open="false" ma:isKeyword="false">
      <xsd:complexType>
        <xsd:sequence>
          <xsd:element ref="pc:Terms" minOccurs="0" maxOccurs="1"/>
        </xsd:sequence>
      </xsd:complexType>
    </xsd:element>
    <xsd:element name="id6c789cff804afba200fcd377146773" ma:index="30" nillable="true" ma:taxonomy="true" ma:internalName="DNB_x002d_Divisie_TaxHTField0" ma:taxonomyFieldName="DNB_x002d_Divisie" ma:displayName="Division" ma:fieldId="{2d6c789c-ff80-4afb-a200-fcd377146773}" ma:sspId="1e3213a6-3d3a-4fd1-b2e1-5dac641bbf5e" ma:termSetId="f1bb8585-b79d-427a-822a-3c18649c7534" ma:anchorId="b61b89a1-fb9f-476c-9b0d-f5c5c893d3bc" ma:open="false" ma:isKeyword="false">
      <xsd:complexType>
        <xsd:sequence>
          <xsd:element ref="pc:Terms" minOccurs="0" maxOccurs="1"/>
        </xsd:sequence>
      </xsd:complexType>
    </xsd:element>
    <xsd:element name="o1b0d8a7ae5043afbb478d247fa91ac6" ma:index="34" ma:taxonomy="true" ma:internalName="DNB_x002d_DNBLabel_TaxHTField0" ma:taxonomyFieldName="DNBProjectLabel" ma:displayName="DNB Label" ma:fieldId="{81b0d8a7-ae50-43af-bb47-8d247fa91ac6}" ma:taxonomyMulti="true" ma:sspId="1e3213a6-3d3a-4fd1-b2e1-5dac641bbf5e" ma:termSetId="4e9423d1-34f4-40fe-9ef1-6e83ad29c3f3" ma:anchorId="00000000-0000-0000-0000-000000000000" ma:open="false" ma:isKeyword="false">
      <xsd:complexType>
        <xsd:sequence>
          <xsd:element ref="pc:Terms" minOccurs="0" maxOccurs="1"/>
        </xsd:sequence>
      </xsd:complexType>
    </xsd:element>
    <xsd:element name="n9992f2fb2ad440ab9b0114c533a88c9" ma:index="35" nillable="true" ma:taxonomy="true" ma:internalName="n9992f2fb2ad440ab9b0114c533a88c9" ma:taxonomyFieldName="Residential_x0020_Real_x0020_Estate_x0020_Mortgages_x0020_Label" ma:displayName="Residential Real Estate Mortgages Label" ma:default="" ma:fieldId="{79992f2f-b2ad-440a-b9b0-114c533a88c9}" ma:taxonomyMulti="true" ma:sspId="1e3213a6-3d3a-4fd1-b2e1-5dac641bbf5e" ma:termSetId="02c8d924-b1ac-4267-8a78-273e53e1a6b2"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3b39cc-0e69-4665-8db4-7ab582043597" elementFormDefault="qualified">
    <xsd:import namespace="http://schemas.microsoft.com/office/2006/documentManagement/types"/>
    <xsd:import namespace="http://schemas.microsoft.com/office/infopath/2007/PartnerControls"/>
    <xsd:element name="_dlc_DocId" ma:index="31" nillable="true" ma:displayName="Document ID Value" ma:description="The value of the document ID assigned to this item."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element name="TaxCatchAll" ma:index="36" nillable="true" ma:displayName="Taxonomy Catch All Column" ma:hidden="true" ma:list="{0ea4e7ac-1df2-49a6-94c3-f3e9d4fa9069}" ma:internalName="TaxCatchAll" ma:showField="CatchAllData" ma:web="4a28a54f-c327-469c-a80a-80a3107fe954">
      <xsd:complexType>
        <xsd:complexContent>
          <xsd:extension base="dms:MultiChoiceLookup">
            <xsd:sequence>
              <xsd:element name="Value" type="dms:Lookup" maxOccurs="unbounded" minOccurs="0" nillable="true"/>
            </xsd:sequence>
          </xsd:extension>
        </xsd:complexContent>
      </xsd:complexType>
    </xsd:element>
    <xsd:element name="TaxCatchAllLabel" ma:index="37" nillable="true" ma:displayName="Taxonomy Catch All Column1" ma:hidden="true" ma:list="{0ea4e7ac-1df2-49a6-94c3-f3e9d4fa9069}" ma:internalName="TaxCatchAllLabel" ma:readOnly="true" ma:showField="CatchAllDataLabel" ma:web="4a28a54f-c327-469c-a80a-80a3107fe9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1e3213a6-3d3a-4fd1-b2e1-5dac641bbf5e" ContentTypeId="0x0101001A9AF98CE4D646E7BAD5E0A615FBC4570033574BA5F6F8485F80DD011BE7D1CFF9" PreviousValue="false"/>
</file>

<file path=customXml/itemProps1.xml><?xml version="1.0" encoding="utf-8"?>
<ds:datastoreItem xmlns:ds="http://schemas.openxmlformats.org/officeDocument/2006/customXml" ds:itemID="{91B95197-FD7B-440C-982C-59ACE195CCCE}">
  <ds:schemaRefs>
    <ds:schemaRef ds:uri="http://schemas.microsoft.com/sharepoint/events"/>
  </ds:schemaRefs>
</ds:datastoreItem>
</file>

<file path=customXml/itemProps2.xml><?xml version="1.0" encoding="utf-8"?>
<ds:datastoreItem xmlns:ds="http://schemas.openxmlformats.org/officeDocument/2006/customXml" ds:itemID="{902F1216-C8C7-4AA4-9E41-D1DDCD017CFC}">
  <ds:schemaRefs>
    <ds:schemaRef ds:uri="http://schemas.microsoft.com/sharepoint/v3/contenttype/forms"/>
  </ds:schemaRefs>
</ds:datastoreItem>
</file>

<file path=customXml/itemProps3.xml><?xml version="1.0" encoding="utf-8"?>
<ds:datastoreItem xmlns:ds="http://schemas.openxmlformats.org/officeDocument/2006/customXml" ds:itemID="{2AFAB603-9D42-497B-817F-5C0E325B0BFD}">
  <ds:schemaRefs>
    <ds:schemaRef ds:uri="http://purl.org/dc/terms/"/>
    <ds:schemaRef ds:uri="http://purl.org/dc/dcmitype/"/>
    <ds:schemaRef ds:uri="4a28a54f-c327-469c-a80a-80a3107fe954"/>
    <ds:schemaRef ds:uri="http://schemas.microsoft.com/office/2006/documentManagement/types"/>
    <ds:schemaRef ds:uri="c73b39cc-0e69-4665-8db4-7ab582043597"/>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2AA94305-7327-4DD1-97EF-D69BEAA27C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28a54f-c327-469c-a80a-80a3107fe954"/>
    <ds:schemaRef ds:uri="c73b39cc-0e69-4665-8db4-7ab5820435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84CC6D55-E977-46BB-ADF4-F2518C23CB4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DNB - 2015 - Format externe communicatie Focus! scores</Template>
  <TotalTime>3400</TotalTime>
  <Words>4355</Words>
  <PresentationFormat>Diavoorstelling (16:9)</PresentationFormat>
  <Paragraphs>636</Paragraphs>
  <Slides>55</Slides>
  <Notes>28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55</vt:i4>
      </vt:variant>
    </vt:vector>
  </HeadingPairs>
  <TitlesOfParts>
    <vt:vector size="62" baseType="lpstr">
      <vt:lpstr>MS Mincho</vt:lpstr>
      <vt:lpstr>Arial</vt:lpstr>
      <vt:lpstr>Calibri</vt:lpstr>
      <vt:lpstr>Times New Roman</vt:lpstr>
      <vt:lpstr>Verdana</vt:lpstr>
      <vt:lpstr>Wingdings</vt:lpstr>
      <vt:lpstr>DNB Huisstijl Lichte Achtergrond 16x9</vt:lpstr>
      <vt:lpstr>Residential Real Estate report</vt:lpstr>
      <vt:lpstr>Outline of the presentation</vt:lpstr>
      <vt:lpstr>Background</vt:lpstr>
      <vt:lpstr>The first start...</vt:lpstr>
      <vt:lpstr>Some analysis...</vt:lpstr>
      <vt:lpstr>The legal basis</vt:lpstr>
      <vt:lpstr>The reason for the legal basis</vt:lpstr>
      <vt:lpstr>The CBS Mandate </vt:lpstr>
      <vt:lpstr>The usage of the RRE data </vt:lpstr>
      <vt:lpstr>Why now? </vt:lpstr>
      <vt:lpstr>Content</vt:lpstr>
      <vt:lpstr>Overriding principle </vt:lpstr>
      <vt:lpstr>Reporting and observed agents </vt:lpstr>
      <vt:lpstr>Debtors </vt:lpstr>
      <vt:lpstr>Instruments (1/3) </vt:lpstr>
      <vt:lpstr>Instruments (2/3) </vt:lpstr>
      <vt:lpstr>Instruments (3/3) In addition, the RRE instruments…  ...give rise to credit risk for the observed agent, or  ...are an assets of the observed agent, or  ...are recognised under the relevant accounting standard used by the  observed agent’s legal entity and gave rise to credit risk for the observed  agent in the past, or  ...are serviced by the observed agent and are held by a legal entity which is  not a credit institution resident in the Netherlands.  There is no reporting threshold </vt:lpstr>
      <vt:lpstr>Data attributes (1/2) </vt:lpstr>
      <vt:lpstr>Data attributes (2/2)</vt:lpstr>
      <vt:lpstr>National identifier for resident natural persons</vt:lpstr>
      <vt:lpstr>Position of national identifier in data model</vt:lpstr>
      <vt:lpstr>Architecture and DDA</vt:lpstr>
      <vt:lpstr>What is our mission in data? </vt:lpstr>
      <vt:lpstr>Why did we choose the formal approach </vt:lpstr>
      <vt:lpstr>Why did we choose the formal approach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Logical data model</vt:lpstr>
      <vt:lpstr>A Logical data model reflects the structure of data concepts</vt:lpstr>
      <vt:lpstr>Data modeling is all about language</vt:lpstr>
      <vt:lpstr>Translating attributes to main concepts</vt:lpstr>
      <vt:lpstr>Relationships are the glue between concepts</vt:lpstr>
      <vt:lpstr>Subtypes partition the applicable attributes (1)</vt:lpstr>
      <vt:lpstr>Subtypes partition the applicable attributes (2)</vt:lpstr>
      <vt:lpstr>Counterparty is either a protection provider or not</vt:lpstr>
      <vt:lpstr>Indicators split the data according to reporting needs</vt:lpstr>
      <vt:lpstr>LDM is basis for data delivery agreement</vt:lpstr>
      <vt:lpstr>LDM is basis for content-based validations</vt:lpstr>
      <vt:lpstr>RRE closely follows AnaCredit</vt:lpstr>
      <vt:lpstr>Organisation and planning</vt:lpstr>
      <vt:lpstr>Communication (1/2)</vt:lpstr>
      <vt:lpstr>Communication (2/2)</vt:lpstr>
      <vt:lpstr>Pre-production and shadow reporting</vt:lpstr>
      <vt:lpstr>Planning and phase-in (1/2)</vt:lpstr>
      <vt:lpstr>Planning and phase-in (2/2)</vt:lpstr>
      <vt:lpstr>Thank you for your attention.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description/>
  <cp:lastPrinted>2018-02-21T06:48:05Z</cp:lastPrinted>
  <dcterms:created xsi:type="dcterms:W3CDTF">2017-05-23T07:57:21Z</dcterms:created>
  <dcterms:modified xsi:type="dcterms:W3CDTF">2018-03-01T12:46:47Z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0x0101001A9AF98CE4D646E7BAD5E0A615FBC4570033574BA5F6F8485F80DD011BE7D1CFF900462CE5A1560E3C4AB5C78D6868056261</vt:lpwstr>
  </property>
  <property fmtid="{D5CDD505-2E9C-101B-9397-08002B2CF9AE}" pid="3" name="DNB-Divisie">
    <vt:lpwstr>7;#Statistiek|08372b17-7c7a-4a93-a22f-abf489991f02</vt:lpwstr>
  </property>
  <property fmtid="{D5CDD505-2E9C-101B-9397-08002B2CF9AE}" pid="4" name="DNB-SecurityLevel">
    <vt:lpwstr>5;#DNB-UNRESTRICTED|2ea0aa57-80a3-4f67-9a8d-cb9c5b6ba549</vt:lpwstr>
  </property>
  <property fmtid="{D5CDD505-2E9C-101B-9397-08002B2CF9AE}" pid="5" name="DNB-Afdeling">
    <vt:lpwstr>6;#Monetaire en bancaire statistieken|5e7e6a2e-438e-4f67-a35e-de9e371d0453</vt:lpwstr>
  </property>
  <property fmtid="{D5CDD505-2E9C-101B-9397-08002B2CF9AE}" pid="6" name="DNBProjectLabel">
    <vt:lpwstr>8;#Projecten|6b72ff99-9c37-4a58-86d6-c50d28db3af0</vt:lpwstr>
  </property>
  <property fmtid="{D5CDD505-2E9C-101B-9397-08002B2CF9AE}" pid="7" name="Anacredit Label">
    <vt:lpwstr>10;#logisch datamodel|b707b081-cf56-4b7c-95b0-71d10ccc3fdf;#23;#Overleg|c3d8b6ce-dfc0-43c0-a82f-4961194d4752</vt:lpwstr>
  </property>
  <property fmtid="{D5CDD505-2E9C-101B-9397-08002B2CF9AE}" pid="8" name="nfb347e1221645fda76d4c48becd33cd">
    <vt:lpwstr>Lopend|9178452f-7c5d-4617-8a9d-cb6cbffbcbfc</vt:lpwstr>
  </property>
  <property fmtid="{D5CDD505-2E9C-101B-9397-08002B2CF9AE}" pid="9" name="_dlc_DocIdItemGuid">
    <vt:lpwstr>95a12dae-e35a-47ff-ab81-acddffcb70f2</vt:lpwstr>
  </property>
  <property fmtid="{D5CDD505-2E9C-101B-9397-08002B2CF9AE}" pid="10" name="DNB-Status">
    <vt:lpwstr>3;#Lopend|9178452f-7c5d-4617-8a9d-cb6cbffbcbfc</vt:lpwstr>
  </property>
  <property fmtid="{D5CDD505-2E9C-101B-9397-08002B2CF9AE}" pid="11" name="Residential Real Estate Mortgages Label">
    <vt:lpwstr>13;#Overleg|76790865-7619-4349-95cd-002051006d5b</vt:lpwstr>
  </property>
</Properties>
</file>