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7" r:id="rId1"/>
  </p:sldMasterIdLst>
  <p:notesMasterIdLst>
    <p:notesMasterId r:id="rId12"/>
  </p:notesMasterIdLst>
  <p:handoutMasterIdLst>
    <p:handoutMasterId r:id="rId13"/>
  </p:handoutMasterIdLst>
  <p:sldIdLst>
    <p:sldId id="256" r:id="rId2"/>
    <p:sldId id="392" r:id="rId3"/>
    <p:sldId id="416" r:id="rId4"/>
    <p:sldId id="420" r:id="rId5"/>
    <p:sldId id="421" r:id="rId6"/>
    <p:sldId id="422" r:id="rId7"/>
    <p:sldId id="424" r:id="rId8"/>
    <p:sldId id="426" r:id="rId9"/>
    <p:sldId id="427" r:id="rId10"/>
    <p:sldId id="425" r:id="rId11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B5F1892E-095A-0BFE-087C-903DA0800B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F10908F4-4786-6A01-4C0C-345254586F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480EAE30-B241-0B6E-003A-17ACA742F7B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F921EE68-075C-AABE-F3CC-F78A9F0178C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D32E98B-AE15-574C-8271-F96C9824019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2FD1958-356D-43C3-54B2-62EDC919F9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l" defTabSz="93176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3CCC546-38E0-9DAF-1968-223ED1AEEE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76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6792DCF-5555-CEDA-0409-F3E354C30BD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872A4D1A-CF11-D5B2-843D-447E147F89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9F206AA2-BEB9-DC2F-B919-0AD8617331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l" defTabSz="93176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E8ACBE3A-CCF2-5E98-6E23-AE42C02F6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8ABE0E6B-7F4A-CE42-A99D-3A94F701E2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CC36DA91-A72B-D669-558C-D2827FB9D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C3BF698-CABC-284A-A981-BB9AD776723E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A4773E2-EBF0-208B-F586-54CC4A28C3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4DC840C-B885-D2D8-6027-421401AE8D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864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6E97700F-783E-F687-EB38-37E13BB6D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5D35D4F-3A9A-614E-962D-C38FBAB39AE2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882B553-A83D-3FB8-CFED-2D3170CBF4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20CF7DE-C4A1-5C3E-ACBE-222218653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919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6870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0059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6922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207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0424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BDBD58-3C3A-2002-FB92-AC026B7424E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72006A30-AD86-C433-DF17-C73C8D15486F}"/>
              </a:ext>
            </a:extLst>
          </p:cNvPr>
          <p:cNvSpPr/>
          <p:nvPr/>
        </p:nvSpPr>
        <p:spPr>
          <a:xfrm>
            <a:off x="65088" y="52388"/>
            <a:ext cx="9013825" cy="501808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533466-094D-ADBA-B736-6326609970AF}"/>
              </a:ext>
            </a:extLst>
          </p:cNvPr>
          <p:cNvSpPr/>
          <p:nvPr/>
        </p:nvSpPr>
        <p:spPr>
          <a:xfrm>
            <a:off x="63500" y="1087438"/>
            <a:ext cx="9020175" cy="11445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39D98-C8C1-6830-90CB-BAA60246B7DB}"/>
              </a:ext>
            </a:extLst>
          </p:cNvPr>
          <p:cNvSpPr/>
          <p:nvPr/>
        </p:nvSpPr>
        <p:spPr>
          <a:xfrm>
            <a:off x="63500" y="1047750"/>
            <a:ext cx="9020175" cy="90488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AF2FA4-3AD1-F8B6-F38E-8EB3EE213B43}"/>
              </a:ext>
            </a:extLst>
          </p:cNvPr>
          <p:cNvSpPr/>
          <p:nvPr/>
        </p:nvSpPr>
        <p:spPr>
          <a:xfrm>
            <a:off x="63500" y="2232025"/>
            <a:ext cx="9020175" cy="8413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6AE0D1D2-CBBD-A899-F308-3C741157D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FB521F47-A921-7E9F-9773-C60E6690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AE2B15C4-AF2B-1A77-F8BA-4A5B3B41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903A-6265-F740-8561-696047B6DAF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930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95B5F62C-9403-7E70-BFB2-D999F4F6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5091FCE-7C17-3A16-57A6-E323F9A5E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6CF74AE-62E0-EB1F-1BAE-1CCE5446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4314-6D09-7547-B930-83030023EBE4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05944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B0F7547-A935-F6CF-824B-FBCB75E28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3268845-68FF-3A38-D492-231B4B46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D65F4D1-84E5-D5B6-13DB-A2DDB9B3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4F1C-E5FF-AB44-92E1-6B9B291D3B3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33463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4F39FCA-18C6-4899-3D56-9DECD7C4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40C6BA6-60BF-4554-0192-97940C14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4FA13CF3-4D00-D56B-B1A4-0B9C4620F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033B1-6291-C742-A513-2B4A912CB3B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7452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7264CD-115C-CD8D-DEEA-5BDCFDCB77A0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B2706D94-014C-FB44-BA8F-2712E8AA0EC7}"/>
              </a:ext>
            </a:extLst>
          </p:cNvPr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F8C2BA-AEB7-37EB-9DFD-5494EAA0003F}"/>
              </a:ext>
            </a:extLst>
          </p:cNvPr>
          <p:cNvSpPr/>
          <p:nvPr/>
        </p:nvSpPr>
        <p:spPr>
          <a:xfrm flipV="1">
            <a:off x="69850" y="1782763"/>
            <a:ext cx="9013825" cy="6826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DBB423-E5C4-1040-B3F3-B4903EDE832A}"/>
              </a:ext>
            </a:extLst>
          </p:cNvPr>
          <p:cNvSpPr/>
          <p:nvPr/>
        </p:nvSpPr>
        <p:spPr>
          <a:xfrm>
            <a:off x="69850" y="1755775"/>
            <a:ext cx="9013825" cy="3492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81206B-2F70-FEA2-59D1-FB7C9B132EB9}"/>
              </a:ext>
            </a:extLst>
          </p:cNvPr>
          <p:cNvSpPr/>
          <p:nvPr/>
        </p:nvSpPr>
        <p:spPr>
          <a:xfrm>
            <a:off x="68263" y="1851025"/>
            <a:ext cx="9015412" cy="349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F8EDBF1-8F54-4E7F-BD7B-E2DA14584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4839D13-A50F-B182-ECB4-CCBE968B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4CE80D8-CB4B-23CA-A05C-E7E3D0EC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4656138"/>
            <a:ext cx="4572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E2C6C-2755-FE49-B32A-3951A40E476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174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13500965-904F-83FE-8341-70001065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71539A6-7B1A-F2C1-0296-0CE7B7BB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06C05A9-65F6-CAEC-9FE5-0A1B5A8C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683A0-EF5A-9E40-8736-2D483A2D28D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92043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74F0654E-E4B2-223A-7529-5DD786F7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CD54DB17-0C0F-E37B-1481-E54CE804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92DBA5EB-D750-71D2-BB9C-B67D7517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1046-2127-EC46-BA5C-A7D09659429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03576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2B899B76-54F1-ABDB-4E97-CA21C440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3935DF2-7573-9DD2-C0B5-5B1A6DC39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DABDBE4-7625-3957-54D4-7FE81575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3937-8549-404E-A2DF-8F84663489E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79758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0BCF884C-5210-2135-B4FA-68E96827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69A9-F12A-D327-1B4E-8465FCF4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36D0F5B7-E605-AD32-78B1-6C32A3E5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CDC5D-8C6D-674E-8C30-6A8A0BF9E7C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41567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AB01056-6B30-B8DB-398D-03FDEEE2D309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>
            <a:extLst>
              <a:ext uri="{FF2B5EF4-FFF2-40B4-BE49-F238E27FC236}">
                <a16:creationId xmlns:a16="http://schemas.microsoft.com/office/drawing/2014/main" id="{336F2D25-5448-0F91-B8A4-3C76D3FED3A4}"/>
              </a:ext>
            </a:extLst>
          </p:cNvPr>
          <p:cNvSpPr/>
          <p:nvPr/>
        </p:nvSpPr>
        <p:spPr>
          <a:xfrm>
            <a:off x="63500" y="52388"/>
            <a:ext cx="9013825" cy="501967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6BCEB1B-4BD8-D70D-D147-7A01D83A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AEB2C41-FF2A-11CB-9FE4-B4F0A105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E56EDCD-08C9-ACCA-E0A4-7A810037D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776BB-1A8E-F14A-B433-F2B1D2E718D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840305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888560C-4AF4-6935-32FD-71A17B058299}"/>
              </a:ext>
            </a:extLst>
          </p:cNvPr>
          <p:cNvSpPr/>
          <p:nvPr/>
        </p:nvSpPr>
        <p:spPr>
          <a:xfrm flipV="1">
            <a:off x="68263" y="3513138"/>
            <a:ext cx="9007475" cy="6826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8D4349-839D-66CE-9D01-B97EFBEAF694}"/>
              </a:ext>
            </a:extLst>
          </p:cNvPr>
          <p:cNvSpPr/>
          <p:nvPr/>
        </p:nvSpPr>
        <p:spPr>
          <a:xfrm>
            <a:off x="68263" y="3487738"/>
            <a:ext cx="9007475" cy="3492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9B63FB-9952-25FE-9E4D-ACDFB709E4C3}"/>
              </a:ext>
            </a:extLst>
          </p:cNvPr>
          <p:cNvSpPr/>
          <p:nvPr/>
        </p:nvSpPr>
        <p:spPr>
          <a:xfrm>
            <a:off x="68263" y="3579813"/>
            <a:ext cx="9007475" cy="3651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5697D188-F558-0349-97CC-FC3D5FDA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E79D362-76D2-8377-ED61-1C0A6828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61F640C-3203-BDF1-0F93-E6A88C48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4656138"/>
            <a:ext cx="4572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4974C-10C2-1C49-9252-31747CEEB041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25383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05DA906-FA4F-F049-141B-E646DA1B58F0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900A3D0C-6617-239F-C3D2-69FA5D14B63C}"/>
              </a:ext>
            </a:extLst>
          </p:cNvPr>
          <p:cNvSpPr/>
          <p:nvPr/>
        </p:nvSpPr>
        <p:spPr>
          <a:xfrm>
            <a:off x="63500" y="52388"/>
            <a:ext cx="9013825" cy="501967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>
            <a:extLst>
              <a:ext uri="{FF2B5EF4-FFF2-40B4-BE49-F238E27FC236}">
                <a16:creationId xmlns:a16="http://schemas.microsoft.com/office/drawing/2014/main" id="{AB3AF50C-88D0-B7F1-9A1E-E9BB5B5575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06375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>
            <a:extLst>
              <a:ext uri="{FF2B5EF4-FFF2-40B4-BE49-F238E27FC236}">
                <a16:creationId xmlns:a16="http://schemas.microsoft.com/office/drawing/2014/main" id="{B50949AB-1F4B-387E-B73D-1AAC5F9361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08585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5AA0E53-50C6-85A5-4DAE-5888A2F57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4643438"/>
            <a:ext cx="2476500" cy="357187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77F92-1B20-529F-C968-10E9B9818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049E0E40-9A22-5A36-A2AA-DA8EEBE2C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7E127018-C6D4-6640-AEAC-CA24D80F0F1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7" r:id="rId1"/>
    <p:sldLayoutId id="2147484880" r:id="rId2"/>
    <p:sldLayoutId id="2147484888" r:id="rId3"/>
    <p:sldLayoutId id="2147484881" r:id="rId4"/>
    <p:sldLayoutId id="2147484882" r:id="rId5"/>
    <p:sldLayoutId id="2147484883" r:id="rId6"/>
    <p:sldLayoutId id="2147484884" r:id="rId7"/>
    <p:sldLayoutId id="2147484889" r:id="rId8"/>
    <p:sldLayoutId id="2147484890" r:id="rId9"/>
    <p:sldLayoutId id="2147484885" r:id="rId10"/>
    <p:sldLayoutId id="2147484886" r:id="rId11"/>
  </p:sldLayoutIdLst>
  <p:transition spd="slow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057D404E-1FDD-BCF9-CF97-F626AA0E6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628900"/>
            <a:ext cx="83058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by </a:t>
            </a:r>
            <a:r>
              <a:rPr lang="en-US" altLang="en-US" b="1" dirty="0">
                <a:ea typeface="ＭＳ Ｐゴシック" panose="020B0600070205080204" pitchFamily="34" charset="-128"/>
              </a:rPr>
              <a:t>Alekseev et al.</a:t>
            </a:r>
            <a:endParaRPr lang="en-GB" altLang="en-US" sz="28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DNB Conference Discussion: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Marcin Kacperczyk (Imperial College)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June, 2022</a:t>
            </a:r>
            <a:endParaRPr lang="pl-PL" altLang="en-US" sz="4000" b="1" dirty="0">
              <a:ea typeface="ＭＳ Ｐゴシック" panose="020B0600070205080204" pitchFamily="34" charset="-128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2B1C890-E1D2-7648-8145-CC794CCD2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1069975"/>
            <a:ext cx="8839200" cy="1101725"/>
          </a:xfrm>
        </p:spPr>
        <p:txBody>
          <a:bodyPr/>
          <a:lstStyle/>
          <a:p>
            <a:r>
              <a:rPr lang="en-GB" dirty="0">
                <a:latin typeface="+mn-lt"/>
              </a:rPr>
              <a:t>A quantity-based approach to constructing climate risk hedge portfolios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Comment 3: Extras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10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7383ED1-1399-B52C-67E0-FA7EA541256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Paper looks at two types of shocks: climate news and transition risk news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Should we expect the hedging process to each to be the same? 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What is the role of investment horizon?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The paper looks at the responses of fund managers and fund advisers to shocks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These are not the same entities, or is the language used to mean the same?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Does the heterogeneity across managers matter for your results?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What if we exclude ESG funds from the sample of managers? Does it matter for the sorts?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How statistically powerful is the sample based on textual analysis? 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For example, reports by corporate executives have been quite sparse up until 2018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2626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>
                <a:solidFill>
                  <a:schemeClr val="tx1"/>
                </a:solidFill>
                <a:ea typeface="ＭＳ Ｐゴシック" panose="020B0600070205080204" pitchFamily="34" charset="-128"/>
              </a:rPr>
              <a:t>Motivation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2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7383ED1-1399-B52C-67E0-FA7EA541256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7429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Climate change poses a significant risk to society </a:t>
            </a:r>
            <a:r>
              <a:rPr lang="en-US" sz="2000" i="1" dirty="0">
                <a:latin typeface="Garamond" charset="0"/>
              </a:rPr>
              <a:t>and</a:t>
            </a:r>
            <a:r>
              <a:rPr lang="en-US" sz="2000" dirty="0">
                <a:latin typeface="Garamond" charset="0"/>
              </a:rPr>
              <a:t> investors/companies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Physical, related to damages induced by physical events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Transition, related to policy, technology, and social beliefs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Finance is an important element of hedging this risk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Literature has provided some directions how to hedge the risk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Traditional approaches are based on return responses to aggregate climate shocks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Narrative approach vs. mimicking portfolio approach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Requires a longer time-series to estimate the sensitivities to shocks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Requires assumptions on the stationarity of the underlying elasticities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Empirically, these methods do not work that well with the climate hedging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CED08D31-451F-0D28-4C3A-BF749F20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Motivation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293DAFD1-87D2-6ECD-AD4B-BD6BA1FC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EBD0CF1-4803-8E44-AC24-CDF3DD19117C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3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F2BB37F-4BAC-6C35-E9C7-202D07BCDAB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b="1" dirty="0">
                <a:solidFill>
                  <a:schemeClr val="bg2"/>
                </a:solidFill>
                <a:latin typeface="Garamond" charset="0"/>
              </a:rPr>
              <a:t>Climate change poses a significant risk 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b="1" dirty="0">
                <a:latin typeface="Garamond" charset="0"/>
              </a:rPr>
              <a:t>This paper: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latin typeface="Garamond" charset="0"/>
              </a:rPr>
              <a:t>    (1) Exploit trades of mutual fund managers/advisers with respect to climate shocks 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latin typeface="Garamond" charset="0"/>
              </a:rPr>
              <a:t>    (2) Use the observed responses as a proxy for </a:t>
            </a:r>
            <a:r>
              <a:rPr lang="en-US" sz="2000" i="1" dirty="0">
                <a:latin typeface="Garamond" charset="0"/>
              </a:rPr>
              <a:t>industry-level</a:t>
            </a:r>
            <a:r>
              <a:rPr lang="en-US" sz="2000" dirty="0">
                <a:latin typeface="Garamond" charset="0"/>
              </a:rPr>
              <a:t> sensitivities to shocks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latin typeface="Garamond" charset="0"/>
              </a:rPr>
              <a:t>    (3) Measure price implications for the portfolios that follow the same types of exposures in response to climate shocks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latin typeface="Garamond" charset="0"/>
              </a:rPr>
              <a:t>    (4) The new hedging does significantly better in terms of its ability to hedge the aggregate shocks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523F483C-AE3C-52A6-3EBD-537BE66ADC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Summary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4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7383ED1-1399-B52C-67E0-FA7EA541256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A very important paper on the first-order question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Methodology extends beyond the climate change setting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endParaRPr lang="en-US" sz="1200" dirty="0">
              <a:latin typeface="Garamond" charset="0"/>
            </a:endParaRP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Comments/Suggestions: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1) Whose beliefs?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2) Industry-level sorts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3) Extras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86504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Comment 1: Whose beliefs?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5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7383ED1-1399-B52C-67E0-FA7EA541256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Paper looks at the behavior of mutual fund companies to various shocks. Mutual fund managers are a good proxy for demand side response but the paper needs to deal with the joint–hypothesis problem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While fund managers may be sophisticated, fund investors may not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Also, fund managers can respond to different incentives than climate alone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u="sng" dirty="0">
                <a:latin typeface="Garamond" charset="0"/>
              </a:rPr>
              <a:t>Suggestion 1</a:t>
            </a:r>
            <a:r>
              <a:rPr lang="en-US" sz="1800" dirty="0">
                <a:latin typeface="Garamond" charset="0"/>
              </a:rPr>
              <a:t>: Can you condition the experiment on the type of investor flows: retail vs. institutional?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u="sng" dirty="0">
                <a:latin typeface="Garamond" charset="0"/>
              </a:rPr>
              <a:t>Suggestion 2</a:t>
            </a:r>
            <a:r>
              <a:rPr lang="en-US" sz="1800" dirty="0">
                <a:latin typeface="Garamond" charset="0"/>
              </a:rPr>
              <a:t>: Can you condition on fund managers’ careers? Do you find different results conditional on the performance/experience of the fund managers?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The ultimate questions are: who is the marginal investor and what is external validity on that?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Does it matter for the results if beliefs are stationary? What if they evolve over time?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181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Comment 2: Industry-level sorts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6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7383ED1-1399-B52C-67E0-FA7EA541256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The paper aggregates mutual fund responses to industry-level portfolios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Underlying assumption: within-industry variation is similar across stocks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dirty="0">
                <a:latin typeface="Garamond" charset="0"/>
              </a:rPr>
              <a:t>This is a strong assumption: evidence suggests that: 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a) within-industry level variation is quite significant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b) price effects differ across stocks within the same industry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706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839200" cy="62865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Comment 2: Cross and within-industry effects (a)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7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D08B7E-F6A6-A782-7777-6A382E0EC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762001"/>
            <a:ext cx="4705183" cy="424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1632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839200" cy="628650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Comment 2: Cross and within-industry effects (b)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8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526E4E-B7C3-62F9-2C76-509B7DA52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742950"/>
            <a:ext cx="700973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2745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Comment 2: Industry-level sorts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9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7383ED1-1399-B52C-67E0-FA7EA541256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b="1" dirty="0">
                <a:solidFill>
                  <a:schemeClr val="bg2"/>
                </a:solidFill>
                <a:latin typeface="Garamond" charset="0"/>
              </a:rPr>
              <a:t>The paper aggregates mutual fund responses to industry-level portfolios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b="1" dirty="0">
                <a:solidFill>
                  <a:schemeClr val="bg2"/>
                </a:solidFill>
                <a:latin typeface="Garamond" charset="0"/>
              </a:rPr>
              <a:t>Underlying assumption: within-industry variation is similar across stocks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b="1" dirty="0">
                <a:solidFill>
                  <a:schemeClr val="bg2"/>
                </a:solidFill>
                <a:latin typeface="Garamond" charset="0"/>
              </a:rPr>
              <a:t>This is a strong assumption: evidence suggests that: 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b="1" dirty="0">
                <a:solidFill>
                  <a:schemeClr val="bg2"/>
                </a:solidFill>
                <a:latin typeface="Garamond" charset="0"/>
              </a:rPr>
              <a:t>a) within-industry level variation is quite significant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b="1" dirty="0">
                <a:solidFill>
                  <a:schemeClr val="bg2"/>
                </a:solidFill>
                <a:latin typeface="Garamond" charset="0"/>
              </a:rPr>
              <a:t>b) price effects differ across stocks within the same industry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endParaRPr lang="en-US" sz="1200" dirty="0">
              <a:latin typeface="Garamond" charset="0"/>
            </a:endParaRP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u="sng" dirty="0">
                <a:latin typeface="Garamond" charset="0"/>
              </a:rPr>
              <a:t>Suggestion 1</a:t>
            </a:r>
            <a:r>
              <a:rPr lang="en-US" sz="2000" dirty="0">
                <a:latin typeface="Garamond" charset="0"/>
              </a:rPr>
              <a:t>: Look at the effects from the firm-level perspective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u="sng" dirty="0">
                <a:latin typeface="Garamond" charset="0"/>
              </a:rPr>
              <a:t>Suggestion 2</a:t>
            </a:r>
            <a:r>
              <a:rPr lang="en-US" sz="2000" dirty="0">
                <a:latin typeface="Garamond" charset="0"/>
              </a:rPr>
              <a:t>: Show the robustness of the results </a:t>
            </a:r>
            <a:r>
              <a:rPr lang="en-US" sz="2000" dirty="0" err="1">
                <a:latin typeface="Garamond" charset="0"/>
              </a:rPr>
              <a:t>wrt</a:t>
            </a:r>
            <a:r>
              <a:rPr lang="en-US" sz="2000" dirty="0">
                <a:latin typeface="Garamond" charset="0"/>
              </a:rPr>
              <a:t> to different industry definitions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25711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46725</TotalTime>
  <Words>687</Words>
  <Application>Microsoft Office PowerPoint</Application>
  <PresentationFormat>Diavoorstelling (16:9)</PresentationFormat>
  <Paragraphs>86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Franklin Gothic Book</vt:lpstr>
      <vt:lpstr>Garamond</vt:lpstr>
      <vt:lpstr>Perpetua</vt:lpstr>
      <vt:lpstr>Wingdings 2</vt:lpstr>
      <vt:lpstr>Equity</vt:lpstr>
      <vt:lpstr>A quantity-based approach to constructing climate risk hedge portfolios</vt:lpstr>
      <vt:lpstr>Motivation</vt:lpstr>
      <vt:lpstr>Motivation</vt:lpstr>
      <vt:lpstr>Summary</vt:lpstr>
      <vt:lpstr>Comment 1: Whose beliefs?</vt:lpstr>
      <vt:lpstr>Comment 2: Industry-level sorts</vt:lpstr>
      <vt:lpstr>Comment 2: Cross and within-industry effects (a)</vt:lpstr>
      <vt:lpstr>Comment 2: Cross and within-industry effects (b)</vt:lpstr>
      <vt:lpstr>Comment 2: Industry-level sorts</vt:lpstr>
      <vt:lpstr>Comment 3: Extras</vt:lpstr>
    </vt:vector>
  </TitlesOfParts>
  <Company>UBC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 Unions, Operating Leverage, and Cost of Equity</dc:title>
  <dc:creator>PETER WATT</dc:creator>
  <cp:lastModifiedBy>Kok-Stuijfzand, J.H.M. (Jolanda) (EBO_OND)</cp:lastModifiedBy>
  <cp:revision>1831</cp:revision>
  <cp:lastPrinted>2013-06-28T14:00:33Z</cp:lastPrinted>
  <dcterms:created xsi:type="dcterms:W3CDTF">2006-07-28T18:58:29Z</dcterms:created>
  <dcterms:modified xsi:type="dcterms:W3CDTF">2022-06-30T09:22:39Z</dcterms:modified>
</cp:coreProperties>
</file>