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5037"/>
  </p:normalViewPr>
  <p:slideViewPr>
    <p:cSldViewPr snapToGrid="0" snapToObjects="1">
      <p:cViewPr varScale="1">
        <p:scale>
          <a:sx n="68" d="100"/>
          <a:sy n="68" d="100"/>
        </p:scale>
        <p:origin x="5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6/30/2022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6/30/2022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F9B3A-B3DD-B2C3-320A-7E8171B8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Disruption in Lending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275FD-423B-78E1-6BC2-A45370D47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Economic impact</a:t>
            </a:r>
          </a:p>
          <a:p>
            <a:r>
              <a:rPr lang="en-US" dirty="0"/>
              <a:t>Social welfare &amp; emerging markets</a:t>
            </a:r>
          </a:p>
          <a:p>
            <a:r>
              <a:rPr lang="en-US" dirty="0"/>
              <a:t>Regulation</a:t>
            </a:r>
          </a:p>
          <a:p>
            <a:r>
              <a:rPr lang="en-US" dirty="0"/>
              <a:t>BNPL</a:t>
            </a:r>
          </a:p>
          <a:p>
            <a:r>
              <a:rPr lang="en-US" dirty="0"/>
              <a:t>How do we measure success?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734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F9B3A-B3DD-B2C3-320A-7E8171B8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Economic Impact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275FD-423B-78E1-6BC2-A45370D47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Difficult to measure</a:t>
            </a:r>
          </a:p>
          <a:p>
            <a:r>
              <a:rPr lang="en-US" dirty="0"/>
              <a:t>Varies based on SME v. consumer</a:t>
            </a:r>
          </a:p>
          <a:p>
            <a:pPr lvl="1"/>
            <a:r>
              <a:rPr lang="en-US" dirty="0"/>
              <a:t>Consumer is building wealth, reducing poverty &amp; giving access to traditional financial markets</a:t>
            </a:r>
          </a:p>
          <a:p>
            <a:pPr lvl="1"/>
            <a:r>
              <a:rPr lang="en-US" dirty="0"/>
              <a:t>SME is driving business growth, sustainability, GDP and jobs</a:t>
            </a:r>
          </a:p>
          <a:p>
            <a:r>
              <a:rPr lang="en-US" dirty="0"/>
              <a:t>SME lending activity disproportionately positively impacts communities.  </a:t>
            </a:r>
          </a:p>
          <a:p>
            <a:pPr lvl="1"/>
            <a:r>
              <a:rPr lang="en-US" dirty="0"/>
              <a:t>Between $0.25 and $0.50 of economic activity is created for every $1.00 spent at an SME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101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F9B3A-B3DD-B2C3-320A-7E8171B89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Welfare &amp; Emerging Markets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7275FD-423B-78E1-6BC2-A45370D47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Varies widely by geography</a:t>
            </a:r>
          </a:p>
          <a:p>
            <a:r>
              <a:rPr lang="en-US" dirty="0"/>
              <a:t>More impact occurs in the global south and southeast Asia</a:t>
            </a:r>
          </a:p>
          <a:p>
            <a:pPr lvl="1"/>
            <a:r>
              <a:rPr lang="en-US" dirty="0"/>
              <a:t>For profit companies like Tala, Kiva, </a:t>
            </a:r>
            <a:r>
              <a:rPr lang="en-US" dirty="0" err="1"/>
              <a:t>Jumo</a:t>
            </a:r>
            <a:r>
              <a:rPr lang="en-US" dirty="0"/>
              <a:t> and many others</a:t>
            </a:r>
          </a:p>
          <a:p>
            <a:pPr lvl="1"/>
            <a:r>
              <a:rPr lang="en-US" dirty="0"/>
              <a:t>NGOs like CARE, Grameen Bank</a:t>
            </a:r>
          </a:p>
          <a:p>
            <a:r>
              <a:rPr lang="en-US" dirty="0"/>
              <a:t>Less developed markets have less developed financial infrastructure but massive adoption of smartphones.  Tech companies can take market share quickly, like Grab.</a:t>
            </a:r>
          </a:p>
          <a:p>
            <a:r>
              <a:rPr lang="en-US" dirty="0"/>
              <a:t>Additional data can be used in these markets that may not be allowable in certain geographies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057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CD91A-ED46-6964-623A-01DEDB5F2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C3984-9F90-2C43-2CF1-F316FB2D4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Varies by segment (SME v. consumer) and geography</a:t>
            </a:r>
          </a:p>
          <a:p>
            <a:r>
              <a:rPr lang="en-US" dirty="0" err="1"/>
              <a:t>Fintechs</a:t>
            </a:r>
            <a:r>
              <a:rPr lang="en-US" dirty="0"/>
              <a:t> are generally regulated, and big techs who enter the market also partner with financial institutions</a:t>
            </a:r>
          </a:p>
          <a:p>
            <a:r>
              <a:rPr lang="en-US" dirty="0"/>
              <a:t>Some regulations hamper access to financial services, such as FCRA in the 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500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CD91A-ED46-6964-623A-01DEDB5F2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Buy Now Pay Later (BNPL)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EC3984-9F90-2C43-2CF1-F316FB2D4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Massive growth and adoption (for now)</a:t>
            </a:r>
          </a:p>
          <a:p>
            <a:r>
              <a:rPr lang="en-US" dirty="0"/>
              <a:t>Creates a transfer of risk to traditional lenders</a:t>
            </a:r>
          </a:p>
          <a:p>
            <a:r>
              <a:rPr lang="en-US" dirty="0"/>
              <a:t>Gives new entrants, fintech and big tech, easy access to lending</a:t>
            </a:r>
          </a:p>
          <a:p>
            <a:r>
              <a:rPr lang="en-US" dirty="0"/>
              <a:t>Has already shown performance deterioration in many geographies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026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CE2DF-963B-D17E-A8FA-D77A204EE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 Metrics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1CD2FA-5BCA-65F9-2597-E1B5371BB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Loan performance should be augmented with other data, such as yield or margin.  </a:t>
            </a:r>
          </a:p>
          <a:p>
            <a:pPr lvl="1"/>
            <a:r>
              <a:rPr lang="en-US" dirty="0" err="1"/>
              <a:t>Fintechs</a:t>
            </a:r>
            <a:r>
              <a:rPr lang="en-US" dirty="0"/>
              <a:t> often have a lower customer acquisition and operating costs, which allows them to endure higher losses</a:t>
            </a:r>
          </a:p>
          <a:p>
            <a:pPr lvl="1"/>
            <a:r>
              <a:rPr lang="en-US" dirty="0"/>
              <a:t>Using delinquency rates/losses disproportionally marginalizes the economically disadvantaged or those new to credit (young and immigrants)	</a:t>
            </a:r>
          </a:p>
          <a:p>
            <a:r>
              <a:rPr lang="en-US" dirty="0"/>
              <a:t>Fintech v. traditional lending products have very different products, usage characteristics and customer types.  Perhaps not enough time has passed/data has been gathered to determine that performance is sub-standard.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407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CEA702-2B1E-D022-8113-FDF42DE6A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CF75BB-3FB4-3638-E6C7-59E544ED94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Break out geographies, particularly the global south and southeast </a:t>
            </a:r>
            <a:r>
              <a:rPr lang="en-US" dirty="0" err="1"/>
              <a:t>asia</a:t>
            </a:r>
            <a:r>
              <a:rPr lang="en-US" dirty="0"/>
              <a:t> where more </a:t>
            </a:r>
            <a:r>
              <a:rPr lang="en-US" dirty="0" err="1"/>
              <a:t>fintechs</a:t>
            </a:r>
            <a:r>
              <a:rPr lang="en-US" dirty="0"/>
              <a:t> and big techs are taking market share</a:t>
            </a:r>
          </a:p>
          <a:p>
            <a:r>
              <a:rPr lang="en-US" dirty="0"/>
              <a:t>Layer other performance metrics than simply delinquencies/losses to determine success</a:t>
            </a:r>
          </a:p>
          <a:p>
            <a:r>
              <a:rPr lang="en-US" dirty="0"/>
              <a:t>Consider positive and negative selection, realizing that the customers are naturally attracted to a particular type of product than another</a:t>
            </a:r>
          </a:p>
          <a:p>
            <a:r>
              <a:rPr lang="en-US" dirty="0"/>
              <a:t>I would like to see more data to support theories about how the pandemic has caused changes aside from general adoption.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910384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44</TotalTime>
  <Words>416</Words>
  <Application>Microsoft Office PowerPoint</Application>
  <PresentationFormat>Breedbeeld</PresentationFormat>
  <Paragraphs>39</Paragraphs>
  <Slides>7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1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Digital Disruption in Lending</vt:lpstr>
      <vt:lpstr>Economic Impact</vt:lpstr>
      <vt:lpstr>Social Welfare &amp; Emerging Markets</vt:lpstr>
      <vt:lpstr>Regulation</vt:lpstr>
      <vt:lpstr>Buy Now Pay Later (BNPL)</vt:lpstr>
      <vt:lpstr>Success Metrics</vt:lpstr>
      <vt:lpstr>Suggestions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Disruption in Lending</dc:title>
  <dc:creator>Kathryn Petralia</dc:creator>
  <cp:lastModifiedBy>Kok-Stuijfzand, J.H.M. (Jolanda) (EBO_OND)</cp:lastModifiedBy>
  <cp:revision>1</cp:revision>
  <dcterms:created xsi:type="dcterms:W3CDTF">2022-06-20T10:48:41Z</dcterms:created>
  <dcterms:modified xsi:type="dcterms:W3CDTF">2022-06-30T10:10:11Z</dcterms:modified>
</cp:coreProperties>
</file>