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2" r:id="rId4"/>
    <p:sldId id="257" r:id="rId5"/>
    <p:sldId id="260" r:id="rId6"/>
    <p:sldId id="266" r:id="rId7"/>
    <p:sldId id="264" r:id="rId8"/>
    <p:sldId id="259" r:id="rId9"/>
    <p:sldId id="265" r:id="rId10"/>
    <p:sldId id="258" r:id="rId11"/>
    <p:sldId id="261"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8" d="100"/>
          <a:sy n="68" d="100"/>
        </p:scale>
        <p:origin x="540" y="48"/>
      </p:cViewPr>
      <p:guideLst/>
    </p:cSldViewPr>
  </p:slideViewPr>
  <p:notesTextViewPr>
    <p:cViewPr>
      <p:scale>
        <a:sx n="1" d="1"/>
        <a:sy n="1" d="1"/>
      </p:scale>
      <p:origin x="0" y="0"/>
    </p:cViewPr>
  </p:notesTextViewPr>
  <p:sorterViewPr>
    <p:cViewPr>
      <p:scale>
        <a:sx n="100" d="100"/>
        <a:sy n="100" d="100"/>
      </p:scale>
      <p:origin x="0" y="-1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0C103-C3CB-498A-847D-7FA936ED48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094433-29E4-40C1-B93B-C9EA5072D4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9026A8-DEDD-4EE3-89E9-C91BDFA8E5E0}"/>
              </a:ext>
            </a:extLst>
          </p:cNvPr>
          <p:cNvSpPr>
            <a:spLocks noGrp="1"/>
          </p:cNvSpPr>
          <p:nvPr>
            <p:ph type="dt" sz="half" idx="10"/>
          </p:nvPr>
        </p:nvSpPr>
        <p:spPr/>
        <p:txBody>
          <a:bodyPr/>
          <a:lstStyle/>
          <a:p>
            <a:fld id="{B94AE7D3-AC83-44AC-B745-389259C8C7CE}" type="datetimeFigureOut">
              <a:rPr lang="en-US" smtClean="0"/>
              <a:t>6/20/2022</a:t>
            </a:fld>
            <a:endParaRPr lang="en-US"/>
          </a:p>
        </p:txBody>
      </p:sp>
      <p:sp>
        <p:nvSpPr>
          <p:cNvPr id="5" name="Footer Placeholder 4">
            <a:extLst>
              <a:ext uri="{FF2B5EF4-FFF2-40B4-BE49-F238E27FC236}">
                <a16:creationId xmlns:a16="http://schemas.microsoft.com/office/drawing/2014/main" id="{E9E26093-7B37-48FA-9D59-07DE788870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D77069-EF69-4486-A040-1F7E5D6A3A3B}"/>
              </a:ext>
            </a:extLst>
          </p:cNvPr>
          <p:cNvSpPr>
            <a:spLocks noGrp="1"/>
          </p:cNvSpPr>
          <p:nvPr>
            <p:ph type="sldNum" sz="quarter" idx="12"/>
          </p:nvPr>
        </p:nvSpPr>
        <p:spPr/>
        <p:txBody>
          <a:bodyPr/>
          <a:lstStyle/>
          <a:p>
            <a:fld id="{9189A864-5ECB-424A-A49F-D85C7946D310}" type="slidenum">
              <a:rPr lang="en-US" smtClean="0"/>
              <a:t>‹nr.›</a:t>
            </a:fld>
            <a:endParaRPr lang="en-US"/>
          </a:p>
        </p:txBody>
      </p:sp>
    </p:spTree>
    <p:extLst>
      <p:ext uri="{BB962C8B-B14F-4D97-AF65-F5344CB8AC3E}">
        <p14:creationId xmlns:p14="http://schemas.microsoft.com/office/powerpoint/2010/main" val="3728598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7D5ED-1AA1-468D-928B-C54842BCD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64EF77-F7BD-4199-AE4D-F0E3E41302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C398B5-1DA2-47FC-844C-403099011593}"/>
              </a:ext>
            </a:extLst>
          </p:cNvPr>
          <p:cNvSpPr>
            <a:spLocks noGrp="1"/>
          </p:cNvSpPr>
          <p:nvPr>
            <p:ph type="dt" sz="half" idx="10"/>
          </p:nvPr>
        </p:nvSpPr>
        <p:spPr/>
        <p:txBody>
          <a:bodyPr/>
          <a:lstStyle/>
          <a:p>
            <a:fld id="{B94AE7D3-AC83-44AC-B745-389259C8C7CE}" type="datetimeFigureOut">
              <a:rPr lang="en-US" smtClean="0"/>
              <a:t>6/20/2022</a:t>
            </a:fld>
            <a:endParaRPr lang="en-US"/>
          </a:p>
        </p:txBody>
      </p:sp>
      <p:sp>
        <p:nvSpPr>
          <p:cNvPr id="5" name="Footer Placeholder 4">
            <a:extLst>
              <a:ext uri="{FF2B5EF4-FFF2-40B4-BE49-F238E27FC236}">
                <a16:creationId xmlns:a16="http://schemas.microsoft.com/office/drawing/2014/main" id="{9A9F6603-C1B7-410B-B40C-5F191C7DC0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44D2BE-6177-4691-BDDD-ACD908591879}"/>
              </a:ext>
            </a:extLst>
          </p:cNvPr>
          <p:cNvSpPr>
            <a:spLocks noGrp="1"/>
          </p:cNvSpPr>
          <p:nvPr>
            <p:ph type="sldNum" sz="quarter" idx="12"/>
          </p:nvPr>
        </p:nvSpPr>
        <p:spPr/>
        <p:txBody>
          <a:bodyPr/>
          <a:lstStyle/>
          <a:p>
            <a:fld id="{9189A864-5ECB-424A-A49F-D85C7946D310}" type="slidenum">
              <a:rPr lang="en-US" smtClean="0"/>
              <a:t>‹nr.›</a:t>
            </a:fld>
            <a:endParaRPr lang="en-US"/>
          </a:p>
        </p:txBody>
      </p:sp>
    </p:spTree>
    <p:extLst>
      <p:ext uri="{BB962C8B-B14F-4D97-AF65-F5344CB8AC3E}">
        <p14:creationId xmlns:p14="http://schemas.microsoft.com/office/powerpoint/2010/main" val="3115861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891C54-5A60-449F-9AC1-3AA365D3C6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8A6DA3-0B5F-4C41-801D-0894D79010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22F31C-2BC8-45BB-A1A0-93CCED00EFF0}"/>
              </a:ext>
            </a:extLst>
          </p:cNvPr>
          <p:cNvSpPr>
            <a:spLocks noGrp="1"/>
          </p:cNvSpPr>
          <p:nvPr>
            <p:ph type="dt" sz="half" idx="10"/>
          </p:nvPr>
        </p:nvSpPr>
        <p:spPr/>
        <p:txBody>
          <a:bodyPr/>
          <a:lstStyle/>
          <a:p>
            <a:fld id="{B94AE7D3-AC83-44AC-B745-389259C8C7CE}" type="datetimeFigureOut">
              <a:rPr lang="en-US" smtClean="0"/>
              <a:t>6/20/2022</a:t>
            </a:fld>
            <a:endParaRPr lang="en-US"/>
          </a:p>
        </p:txBody>
      </p:sp>
      <p:sp>
        <p:nvSpPr>
          <p:cNvPr id="5" name="Footer Placeholder 4">
            <a:extLst>
              <a:ext uri="{FF2B5EF4-FFF2-40B4-BE49-F238E27FC236}">
                <a16:creationId xmlns:a16="http://schemas.microsoft.com/office/drawing/2014/main" id="{0054084E-D795-448F-AA6B-7382B28E63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FC0B2B-ACDC-4844-B513-0AE3E449171C}"/>
              </a:ext>
            </a:extLst>
          </p:cNvPr>
          <p:cNvSpPr>
            <a:spLocks noGrp="1"/>
          </p:cNvSpPr>
          <p:nvPr>
            <p:ph type="sldNum" sz="quarter" idx="12"/>
          </p:nvPr>
        </p:nvSpPr>
        <p:spPr/>
        <p:txBody>
          <a:bodyPr/>
          <a:lstStyle/>
          <a:p>
            <a:fld id="{9189A864-5ECB-424A-A49F-D85C7946D310}" type="slidenum">
              <a:rPr lang="en-US" smtClean="0"/>
              <a:t>‹nr.›</a:t>
            </a:fld>
            <a:endParaRPr lang="en-US"/>
          </a:p>
        </p:txBody>
      </p:sp>
    </p:spTree>
    <p:extLst>
      <p:ext uri="{BB962C8B-B14F-4D97-AF65-F5344CB8AC3E}">
        <p14:creationId xmlns:p14="http://schemas.microsoft.com/office/powerpoint/2010/main" val="1174812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51980-5CA3-4FCA-BAD5-4594300AA4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4B4090-8009-407D-A98E-F2398166FA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104D23-C25A-4131-8964-4F4FF0240859}"/>
              </a:ext>
            </a:extLst>
          </p:cNvPr>
          <p:cNvSpPr>
            <a:spLocks noGrp="1"/>
          </p:cNvSpPr>
          <p:nvPr>
            <p:ph type="dt" sz="half" idx="10"/>
          </p:nvPr>
        </p:nvSpPr>
        <p:spPr/>
        <p:txBody>
          <a:bodyPr/>
          <a:lstStyle/>
          <a:p>
            <a:fld id="{B94AE7D3-AC83-44AC-B745-389259C8C7CE}" type="datetimeFigureOut">
              <a:rPr lang="en-US" smtClean="0"/>
              <a:t>6/20/2022</a:t>
            </a:fld>
            <a:endParaRPr lang="en-US"/>
          </a:p>
        </p:txBody>
      </p:sp>
      <p:sp>
        <p:nvSpPr>
          <p:cNvPr id="5" name="Footer Placeholder 4">
            <a:extLst>
              <a:ext uri="{FF2B5EF4-FFF2-40B4-BE49-F238E27FC236}">
                <a16:creationId xmlns:a16="http://schemas.microsoft.com/office/drawing/2014/main" id="{7DD79F15-42AD-47CF-B4BF-D7AFD3269F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D463C3-8B85-4257-9086-3EB55E79AD18}"/>
              </a:ext>
            </a:extLst>
          </p:cNvPr>
          <p:cNvSpPr>
            <a:spLocks noGrp="1"/>
          </p:cNvSpPr>
          <p:nvPr>
            <p:ph type="sldNum" sz="quarter" idx="12"/>
          </p:nvPr>
        </p:nvSpPr>
        <p:spPr/>
        <p:txBody>
          <a:bodyPr/>
          <a:lstStyle/>
          <a:p>
            <a:fld id="{9189A864-5ECB-424A-A49F-D85C7946D310}" type="slidenum">
              <a:rPr lang="en-US" smtClean="0"/>
              <a:t>‹nr.›</a:t>
            </a:fld>
            <a:endParaRPr lang="en-US"/>
          </a:p>
        </p:txBody>
      </p:sp>
    </p:spTree>
    <p:extLst>
      <p:ext uri="{BB962C8B-B14F-4D97-AF65-F5344CB8AC3E}">
        <p14:creationId xmlns:p14="http://schemas.microsoft.com/office/powerpoint/2010/main" val="743126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12949-BC37-48BF-A5D4-C3492E7269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642859-C122-4303-B0D0-BFA76C9D4C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181384-E418-4CF3-997E-399FDC4AE8CA}"/>
              </a:ext>
            </a:extLst>
          </p:cNvPr>
          <p:cNvSpPr>
            <a:spLocks noGrp="1"/>
          </p:cNvSpPr>
          <p:nvPr>
            <p:ph type="dt" sz="half" idx="10"/>
          </p:nvPr>
        </p:nvSpPr>
        <p:spPr/>
        <p:txBody>
          <a:bodyPr/>
          <a:lstStyle/>
          <a:p>
            <a:fld id="{B94AE7D3-AC83-44AC-B745-389259C8C7CE}" type="datetimeFigureOut">
              <a:rPr lang="en-US" smtClean="0"/>
              <a:t>6/20/2022</a:t>
            </a:fld>
            <a:endParaRPr lang="en-US"/>
          </a:p>
        </p:txBody>
      </p:sp>
      <p:sp>
        <p:nvSpPr>
          <p:cNvPr id="5" name="Footer Placeholder 4">
            <a:extLst>
              <a:ext uri="{FF2B5EF4-FFF2-40B4-BE49-F238E27FC236}">
                <a16:creationId xmlns:a16="http://schemas.microsoft.com/office/drawing/2014/main" id="{94F91F70-809D-4A16-A23F-34CD7D228C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13B32E-857B-4100-9267-3FAB0D9DD9C8}"/>
              </a:ext>
            </a:extLst>
          </p:cNvPr>
          <p:cNvSpPr>
            <a:spLocks noGrp="1"/>
          </p:cNvSpPr>
          <p:nvPr>
            <p:ph type="sldNum" sz="quarter" idx="12"/>
          </p:nvPr>
        </p:nvSpPr>
        <p:spPr/>
        <p:txBody>
          <a:bodyPr/>
          <a:lstStyle/>
          <a:p>
            <a:fld id="{9189A864-5ECB-424A-A49F-D85C7946D310}" type="slidenum">
              <a:rPr lang="en-US" smtClean="0"/>
              <a:t>‹nr.›</a:t>
            </a:fld>
            <a:endParaRPr lang="en-US"/>
          </a:p>
        </p:txBody>
      </p:sp>
    </p:spTree>
    <p:extLst>
      <p:ext uri="{BB962C8B-B14F-4D97-AF65-F5344CB8AC3E}">
        <p14:creationId xmlns:p14="http://schemas.microsoft.com/office/powerpoint/2010/main" val="1592551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750CF-0719-40F3-BC6A-3EF4520D2C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D59C6D-60D8-45EF-A2D6-0995C8DB8F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052AC41-941A-4B90-B7C1-C20710BE41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F0682D-B145-490E-930B-8B70D9DAABCF}"/>
              </a:ext>
            </a:extLst>
          </p:cNvPr>
          <p:cNvSpPr>
            <a:spLocks noGrp="1"/>
          </p:cNvSpPr>
          <p:nvPr>
            <p:ph type="dt" sz="half" idx="10"/>
          </p:nvPr>
        </p:nvSpPr>
        <p:spPr/>
        <p:txBody>
          <a:bodyPr/>
          <a:lstStyle/>
          <a:p>
            <a:fld id="{B94AE7D3-AC83-44AC-B745-389259C8C7CE}" type="datetimeFigureOut">
              <a:rPr lang="en-US" smtClean="0"/>
              <a:t>6/20/2022</a:t>
            </a:fld>
            <a:endParaRPr lang="en-US"/>
          </a:p>
        </p:txBody>
      </p:sp>
      <p:sp>
        <p:nvSpPr>
          <p:cNvPr id="6" name="Footer Placeholder 5">
            <a:extLst>
              <a:ext uri="{FF2B5EF4-FFF2-40B4-BE49-F238E27FC236}">
                <a16:creationId xmlns:a16="http://schemas.microsoft.com/office/drawing/2014/main" id="{B9B33F49-F323-4275-9D3B-46C6BA4955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8F064F-9567-4D75-AA06-9DF99AB30F77}"/>
              </a:ext>
            </a:extLst>
          </p:cNvPr>
          <p:cNvSpPr>
            <a:spLocks noGrp="1"/>
          </p:cNvSpPr>
          <p:nvPr>
            <p:ph type="sldNum" sz="quarter" idx="12"/>
          </p:nvPr>
        </p:nvSpPr>
        <p:spPr/>
        <p:txBody>
          <a:bodyPr/>
          <a:lstStyle/>
          <a:p>
            <a:fld id="{9189A864-5ECB-424A-A49F-D85C7946D310}" type="slidenum">
              <a:rPr lang="en-US" smtClean="0"/>
              <a:t>‹nr.›</a:t>
            </a:fld>
            <a:endParaRPr lang="en-US"/>
          </a:p>
        </p:txBody>
      </p:sp>
    </p:spTree>
    <p:extLst>
      <p:ext uri="{BB962C8B-B14F-4D97-AF65-F5344CB8AC3E}">
        <p14:creationId xmlns:p14="http://schemas.microsoft.com/office/powerpoint/2010/main" val="1107236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D29BB-7F22-4567-9226-25BD845700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687AB5-1B8B-4E7C-B2C3-99E817492A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DB06F2-DB76-446D-99F8-A9385935A2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339E17-1B99-42A4-A09F-5302393D3F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B24634-91EB-4DAA-A7C3-757A8100DA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969594-A05A-4D1A-B12C-9729D17A2C67}"/>
              </a:ext>
            </a:extLst>
          </p:cNvPr>
          <p:cNvSpPr>
            <a:spLocks noGrp="1"/>
          </p:cNvSpPr>
          <p:nvPr>
            <p:ph type="dt" sz="half" idx="10"/>
          </p:nvPr>
        </p:nvSpPr>
        <p:spPr/>
        <p:txBody>
          <a:bodyPr/>
          <a:lstStyle/>
          <a:p>
            <a:fld id="{B94AE7D3-AC83-44AC-B745-389259C8C7CE}" type="datetimeFigureOut">
              <a:rPr lang="en-US" smtClean="0"/>
              <a:t>6/20/2022</a:t>
            </a:fld>
            <a:endParaRPr lang="en-US"/>
          </a:p>
        </p:txBody>
      </p:sp>
      <p:sp>
        <p:nvSpPr>
          <p:cNvPr id="8" name="Footer Placeholder 7">
            <a:extLst>
              <a:ext uri="{FF2B5EF4-FFF2-40B4-BE49-F238E27FC236}">
                <a16:creationId xmlns:a16="http://schemas.microsoft.com/office/drawing/2014/main" id="{A2900044-C4CF-4C32-A83D-D38E4E3D60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B9C8A9-88B8-43BD-93FB-59C0CA509C50}"/>
              </a:ext>
            </a:extLst>
          </p:cNvPr>
          <p:cNvSpPr>
            <a:spLocks noGrp="1"/>
          </p:cNvSpPr>
          <p:nvPr>
            <p:ph type="sldNum" sz="quarter" idx="12"/>
          </p:nvPr>
        </p:nvSpPr>
        <p:spPr/>
        <p:txBody>
          <a:bodyPr/>
          <a:lstStyle/>
          <a:p>
            <a:fld id="{9189A864-5ECB-424A-A49F-D85C7946D310}" type="slidenum">
              <a:rPr lang="en-US" smtClean="0"/>
              <a:t>‹nr.›</a:t>
            </a:fld>
            <a:endParaRPr lang="en-US"/>
          </a:p>
        </p:txBody>
      </p:sp>
    </p:spTree>
    <p:extLst>
      <p:ext uri="{BB962C8B-B14F-4D97-AF65-F5344CB8AC3E}">
        <p14:creationId xmlns:p14="http://schemas.microsoft.com/office/powerpoint/2010/main" val="3994244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153DA-38B1-48A5-8BBF-9EBEF02EE3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2F53C2-9073-48B1-A488-69C2360BE28F}"/>
              </a:ext>
            </a:extLst>
          </p:cNvPr>
          <p:cNvSpPr>
            <a:spLocks noGrp="1"/>
          </p:cNvSpPr>
          <p:nvPr>
            <p:ph type="dt" sz="half" idx="10"/>
          </p:nvPr>
        </p:nvSpPr>
        <p:spPr/>
        <p:txBody>
          <a:bodyPr/>
          <a:lstStyle/>
          <a:p>
            <a:fld id="{B94AE7D3-AC83-44AC-B745-389259C8C7CE}" type="datetimeFigureOut">
              <a:rPr lang="en-US" smtClean="0"/>
              <a:t>6/20/2022</a:t>
            </a:fld>
            <a:endParaRPr lang="en-US"/>
          </a:p>
        </p:txBody>
      </p:sp>
      <p:sp>
        <p:nvSpPr>
          <p:cNvPr id="4" name="Footer Placeholder 3">
            <a:extLst>
              <a:ext uri="{FF2B5EF4-FFF2-40B4-BE49-F238E27FC236}">
                <a16:creationId xmlns:a16="http://schemas.microsoft.com/office/drawing/2014/main" id="{78DCD90A-22A1-41A6-9CB7-6F48CABBC5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A96B66-0ADB-42C2-8126-FE6A5A94C4BF}"/>
              </a:ext>
            </a:extLst>
          </p:cNvPr>
          <p:cNvSpPr>
            <a:spLocks noGrp="1"/>
          </p:cNvSpPr>
          <p:nvPr>
            <p:ph type="sldNum" sz="quarter" idx="12"/>
          </p:nvPr>
        </p:nvSpPr>
        <p:spPr/>
        <p:txBody>
          <a:bodyPr/>
          <a:lstStyle/>
          <a:p>
            <a:fld id="{9189A864-5ECB-424A-A49F-D85C7946D310}" type="slidenum">
              <a:rPr lang="en-US" smtClean="0"/>
              <a:t>‹nr.›</a:t>
            </a:fld>
            <a:endParaRPr lang="en-US"/>
          </a:p>
        </p:txBody>
      </p:sp>
    </p:spTree>
    <p:extLst>
      <p:ext uri="{BB962C8B-B14F-4D97-AF65-F5344CB8AC3E}">
        <p14:creationId xmlns:p14="http://schemas.microsoft.com/office/powerpoint/2010/main" val="12641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49BEFA-FD4B-45E4-B902-8A88F9239A94}"/>
              </a:ext>
            </a:extLst>
          </p:cNvPr>
          <p:cNvSpPr>
            <a:spLocks noGrp="1"/>
          </p:cNvSpPr>
          <p:nvPr>
            <p:ph type="dt" sz="half" idx="10"/>
          </p:nvPr>
        </p:nvSpPr>
        <p:spPr/>
        <p:txBody>
          <a:bodyPr/>
          <a:lstStyle/>
          <a:p>
            <a:fld id="{B94AE7D3-AC83-44AC-B745-389259C8C7CE}" type="datetimeFigureOut">
              <a:rPr lang="en-US" smtClean="0"/>
              <a:t>6/20/2022</a:t>
            </a:fld>
            <a:endParaRPr lang="en-US"/>
          </a:p>
        </p:txBody>
      </p:sp>
      <p:sp>
        <p:nvSpPr>
          <p:cNvPr id="3" name="Footer Placeholder 2">
            <a:extLst>
              <a:ext uri="{FF2B5EF4-FFF2-40B4-BE49-F238E27FC236}">
                <a16:creationId xmlns:a16="http://schemas.microsoft.com/office/drawing/2014/main" id="{5B50E0A0-5476-4245-A542-987B679DAC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BE57F6-EF08-4CC7-B5E4-0063900FDAFC}"/>
              </a:ext>
            </a:extLst>
          </p:cNvPr>
          <p:cNvSpPr>
            <a:spLocks noGrp="1"/>
          </p:cNvSpPr>
          <p:nvPr>
            <p:ph type="sldNum" sz="quarter" idx="12"/>
          </p:nvPr>
        </p:nvSpPr>
        <p:spPr/>
        <p:txBody>
          <a:bodyPr/>
          <a:lstStyle/>
          <a:p>
            <a:fld id="{9189A864-5ECB-424A-A49F-D85C7946D310}" type="slidenum">
              <a:rPr lang="en-US" smtClean="0"/>
              <a:t>‹nr.›</a:t>
            </a:fld>
            <a:endParaRPr lang="en-US"/>
          </a:p>
        </p:txBody>
      </p:sp>
    </p:spTree>
    <p:extLst>
      <p:ext uri="{BB962C8B-B14F-4D97-AF65-F5344CB8AC3E}">
        <p14:creationId xmlns:p14="http://schemas.microsoft.com/office/powerpoint/2010/main" val="3744776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31C6-11B6-4537-BFEA-25E1FA4EA5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F54819-8246-4BA7-A89B-62FF04CCDB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AB9554-041F-4020-BCB6-722A69649C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8A4AC4-A033-418D-86A8-FAD8E2869F9B}"/>
              </a:ext>
            </a:extLst>
          </p:cNvPr>
          <p:cNvSpPr>
            <a:spLocks noGrp="1"/>
          </p:cNvSpPr>
          <p:nvPr>
            <p:ph type="dt" sz="half" idx="10"/>
          </p:nvPr>
        </p:nvSpPr>
        <p:spPr/>
        <p:txBody>
          <a:bodyPr/>
          <a:lstStyle/>
          <a:p>
            <a:fld id="{B94AE7D3-AC83-44AC-B745-389259C8C7CE}" type="datetimeFigureOut">
              <a:rPr lang="en-US" smtClean="0"/>
              <a:t>6/20/2022</a:t>
            </a:fld>
            <a:endParaRPr lang="en-US"/>
          </a:p>
        </p:txBody>
      </p:sp>
      <p:sp>
        <p:nvSpPr>
          <p:cNvPr id="6" name="Footer Placeholder 5">
            <a:extLst>
              <a:ext uri="{FF2B5EF4-FFF2-40B4-BE49-F238E27FC236}">
                <a16:creationId xmlns:a16="http://schemas.microsoft.com/office/drawing/2014/main" id="{93A03367-572C-4599-83FA-05327B90CC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3DF0EE-BBFE-4400-A086-62F748D39BA4}"/>
              </a:ext>
            </a:extLst>
          </p:cNvPr>
          <p:cNvSpPr>
            <a:spLocks noGrp="1"/>
          </p:cNvSpPr>
          <p:nvPr>
            <p:ph type="sldNum" sz="quarter" idx="12"/>
          </p:nvPr>
        </p:nvSpPr>
        <p:spPr/>
        <p:txBody>
          <a:bodyPr/>
          <a:lstStyle/>
          <a:p>
            <a:fld id="{9189A864-5ECB-424A-A49F-D85C7946D310}" type="slidenum">
              <a:rPr lang="en-US" smtClean="0"/>
              <a:t>‹nr.›</a:t>
            </a:fld>
            <a:endParaRPr lang="en-US"/>
          </a:p>
        </p:txBody>
      </p:sp>
    </p:spTree>
    <p:extLst>
      <p:ext uri="{BB962C8B-B14F-4D97-AF65-F5344CB8AC3E}">
        <p14:creationId xmlns:p14="http://schemas.microsoft.com/office/powerpoint/2010/main" val="484706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1685D-27C7-4E09-B969-B5146CE9E3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4F3D25-F151-49F5-9A2B-64FD1CC3CF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F72E85-A615-4747-BB67-B412A49F6F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E99A9B-D4E6-4281-9D95-6FD62B1E1A46}"/>
              </a:ext>
            </a:extLst>
          </p:cNvPr>
          <p:cNvSpPr>
            <a:spLocks noGrp="1"/>
          </p:cNvSpPr>
          <p:nvPr>
            <p:ph type="dt" sz="half" idx="10"/>
          </p:nvPr>
        </p:nvSpPr>
        <p:spPr/>
        <p:txBody>
          <a:bodyPr/>
          <a:lstStyle/>
          <a:p>
            <a:fld id="{B94AE7D3-AC83-44AC-B745-389259C8C7CE}" type="datetimeFigureOut">
              <a:rPr lang="en-US" smtClean="0"/>
              <a:t>6/20/2022</a:t>
            </a:fld>
            <a:endParaRPr lang="en-US"/>
          </a:p>
        </p:txBody>
      </p:sp>
      <p:sp>
        <p:nvSpPr>
          <p:cNvPr id="6" name="Footer Placeholder 5">
            <a:extLst>
              <a:ext uri="{FF2B5EF4-FFF2-40B4-BE49-F238E27FC236}">
                <a16:creationId xmlns:a16="http://schemas.microsoft.com/office/drawing/2014/main" id="{E78010C5-3457-4C30-AB78-A7A08FE3F6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1ABCCA-D8F8-4A22-A341-6B98463A6B1D}"/>
              </a:ext>
            </a:extLst>
          </p:cNvPr>
          <p:cNvSpPr>
            <a:spLocks noGrp="1"/>
          </p:cNvSpPr>
          <p:nvPr>
            <p:ph type="sldNum" sz="quarter" idx="12"/>
          </p:nvPr>
        </p:nvSpPr>
        <p:spPr/>
        <p:txBody>
          <a:bodyPr/>
          <a:lstStyle/>
          <a:p>
            <a:fld id="{9189A864-5ECB-424A-A49F-D85C7946D310}" type="slidenum">
              <a:rPr lang="en-US" smtClean="0"/>
              <a:t>‹nr.›</a:t>
            </a:fld>
            <a:endParaRPr lang="en-US"/>
          </a:p>
        </p:txBody>
      </p:sp>
    </p:spTree>
    <p:extLst>
      <p:ext uri="{BB962C8B-B14F-4D97-AF65-F5344CB8AC3E}">
        <p14:creationId xmlns:p14="http://schemas.microsoft.com/office/powerpoint/2010/main" val="1801287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46B3E8-A63D-42CE-83B0-368A08E415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2331538-7C48-4474-9600-9375CC7259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7B46AD-DF8A-4D6D-B3C6-AFE95E513A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E7D3-AC83-44AC-B745-389259C8C7CE}" type="datetimeFigureOut">
              <a:rPr lang="en-US" smtClean="0"/>
              <a:t>6/20/2022</a:t>
            </a:fld>
            <a:endParaRPr lang="en-US"/>
          </a:p>
        </p:txBody>
      </p:sp>
      <p:sp>
        <p:nvSpPr>
          <p:cNvPr id="5" name="Footer Placeholder 4">
            <a:extLst>
              <a:ext uri="{FF2B5EF4-FFF2-40B4-BE49-F238E27FC236}">
                <a16:creationId xmlns:a16="http://schemas.microsoft.com/office/drawing/2014/main" id="{D019D7F6-A399-45F2-9F4D-71C3CE3CF0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8D3C14-8A1D-4A02-AF64-EAE22250C3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9A864-5ECB-424A-A49F-D85C7946D310}" type="slidenum">
              <a:rPr lang="en-US" smtClean="0"/>
              <a:t>‹nr.›</a:t>
            </a:fld>
            <a:endParaRPr lang="en-US"/>
          </a:p>
        </p:txBody>
      </p:sp>
    </p:spTree>
    <p:extLst>
      <p:ext uri="{BB962C8B-B14F-4D97-AF65-F5344CB8AC3E}">
        <p14:creationId xmlns:p14="http://schemas.microsoft.com/office/powerpoint/2010/main" val="1769743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DA44-1DFF-4308-9AFC-0A37AD8436A9}"/>
              </a:ext>
            </a:extLst>
          </p:cNvPr>
          <p:cNvSpPr>
            <a:spLocks noGrp="1"/>
          </p:cNvSpPr>
          <p:nvPr>
            <p:ph type="ctrTitle"/>
          </p:nvPr>
        </p:nvSpPr>
        <p:spPr>
          <a:xfrm>
            <a:off x="1524000" y="1122363"/>
            <a:ext cx="9144000" cy="1524018"/>
          </a:xfrm>
        </p:spPr>
        <p:txBody>
          <a:bodyPr>
            <a:normAutofit fontScale="90000"/>
          </a:bodyPr>
          <a:lstStyle/>
          <a:p>
            <a:r>
              <a:rPr lang="en-US" sz="3600" b="1" dirty="0">
                <a:latin typeface="+mn-lt"/>
              </a:rPr>
              <a:t>Discussion of “</a:t>
            </a:r>
            <a:r>
              <a:rPr lang="en-US" sz="3600" b="1" i="0" u="none" strike="noStrike" baseline="0" dirty="0">
                <a:latin typeface="+mn-lt"/>
              </a:rPr>
              <a:t>Interbank Payment Timing is Still Closely Coupled”</a:t>
            </a:r>
            <a:br>
              <a:rPr lang="en-US" sz="3600" b="1" i="0" u="none" strike="noStrike" baseline="0" dirty="0">
                <a:latin typeface="+mn-lt"/>
              </a:rPr>
            </a:br>
            <a:r>
              <a:rPr lang="en-US" sz="3600" b="1" i="0" u="none" strike="noStrike" baseline="0" dirty="0">
                <a:latin typeface="+mn-lt"/>
              </a:rPr>
              <a:t>Afonso, Duffie, Rigon, Shin</a:t>
            </a:r>
            <a:endParaRPr lang="en-US" sz="3600" b="1" dirty="0">
              <a:latin typeface="+mn-lt"/>
            </a:endParaRPr>
          </a:p>
        </p:txBody>
      </p:sp>
      <p:sp>
        <p:nvSpPr>
          <p:cNvPr id="3" name="Subtitle 2">
            <a:extLst>
              <a:ext uri="{FF2B5EF4-FFF2-40B4-BE49-F238E27FC236}">
                <a16:creationId xmlns:a16="http://schemas.microsoft.com/office/drawing/2014/main" id="{252E3913-235E-40E0-96E0-E52E11F92DF8}"/>
              </a:ext>
            </a:extLst>
          </p:cNvPr>
          <p:cNvSpPr>
            <a:spLocks noGrp="1"/>
          </p:cNvSpPr>
          <p:nvPr>
            <p:ph type="subTitle" idx="1"/>
          </p:nvPr>
        </p:nvSpPr>
        <p:spPr/>
        <p:txBody>
          <a:bodyPr>
            <a:normAutofit/>
          </a:bodyPr>
          <a:lstStyle/>
          <a:p>
            <a:r>
              <a:rPr lang="en-US" sz="3200" dirty="0"/>
              <a:t>Gary Gorton</a:t>
            </a:r>
          </a:p>
          <a:p>
            <a:r>
              <a:rPr lang="en-US" sz="3200" dirty="0"/>
              <a:t>Yale and NBER</a:t>
            </a:r>
          </a:p>
        </p:txBody>
      </p:sp>
    </p:spTree>
    <p:extLst>
      <p:ext uri="{BB962C8B-B14F-4D97-AF65-F5344CB8AC3E}">
        <p14:creationId xmlns:p14="http://schemas.microsoft.com/office/powerpoint/2010/main" val="750456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CD9A0-CE6C-497F-9DB2-D465E74A73F7}"/>
              </a:ext>
            </a:extLst>
          </p:cNvPr>
          <p:cNvSpPr>
            <a:spLocks noGrp="1"/>
          </p:cNvSpPr>
          <p:nvPr>
            <p:ph type="title"/>
          </p:nvPr>
        </p:nvSpPr>
        <p:spPr/>
        <p:txBody>
          <a:bodyPr>
            <a:normAutofit/>
          </a:bodyPr>
          <a:lstStyle/>
          <a:p>
            <a:pPr algn="ctr"/>
            <a:r>
              <a:rPr lang="en-US" sz="3200" dirty="0">
                <a:latin typeface="+mn-lt"/>
              </a:rPr>
              <a:t>Using Reserves More Frequently Afterall?</a:t>
            </a:r>
          </a:p>
        </p:txBody>
      </p:sp>
      <p:sp>
        <p:nvSpPr>
          <p:cNvPr id="3" name="Content Placeholder 2">
            <a:extLst>
              <a:ext uri="{FF2B5EF4-FFF2-40B4-BE49-F238E27FC236}">
                <a16:creationId xmlns:a16="http://schemas.microsoft.com/office/drawing/2014/main" id="{D335666E-4413-412C-84CB-EF3EA0813D3A}"/>
              </a:ext>
            </a:extLst>
          </p:cNvPr>
          <p:cNvSpPr>
            <a:spLocks noGrp="1"/>
          </p:cNvSpPr>
          <p:nvPr>
            <p:ph idx="1"/>
          </p:nvPr>
        </p:nvSpPr>
        <p:spPr/>
        <p:txBody>
          <a:bodyPr/>
          <a:lstStyle/>
          <a:p>
            <a:r>
              <a:rPr lang="en-US" dirty="0"/>
              <a:t>If daylight overdrafts are not used, and incoming used to pay to roughly the same extent now as before, then reserves are being used more.</a:t>
            </a:r>
          </a:p>
          <a:p>
            <a:endParaRPr lang="en-US" dirty="0"/>
          </a:p>
          <a:p>
            <a:r>
              <a:rPr lang="en-US" dirty="0"/>
              <a:t>Best to do what MacAndrews and Rajan did: account for all sources of funds.</a:t>
            </a:r>
          </a:p>
          <a:p>
            <a:endParaRPr lang="en-US" dirty="0"/>
          </a:p>
        </p:txBody>
      </p:sp>
    </p:spTree>
    <p:extLst>
      <p:ext uri="{BB962C8B-B14F-4D97-AF65-F5344CB8AC3E}">
        <p14:creationId xmlns:p14="http://schemas.microsoft.com/office/powerpoint/2010/main" val="4119810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C8416-2B03-4EA0-BE84-FAD8EB4AE8B1}"/>
              </a:ext>
            </a:extLst>
          </p:cNvPr>
          <p:cNvSpPr>
            <a:spLocks noGrp="1"/>
          </p:cNvSpPr>
          <p:nvPr>
            <p:ph type="title"/>
          </p:nvPr>
        </p:nvSpPr>
        <p:spPr/>
        <p:txBody>
          <a:bodyPr>
            <a:normAutofit/>
          </a:bodyPr>
          <a:lstStyle/>
          <a:p>
            <a:pPr algn="ctr"/>
            <a:r>
              <a:rPr lang="en-US" sz="3600" dirty="0">
                <a:latin typeface="+mn-lt"/>
              </a:rPr>
              <a:t>Strategic Complementarity?</a:t>
            </a:r>
          </a:p>
        </p:txBody>
      </p:sp>
      <p:sp>
        <p:nvSpPr>
          <p:cNvPr id="3" name="Content Placeholder 2">
            <a:extLst>
              <a:ext uri="{FF2B5EF4-FFF2-40B4-BE49-F238E27FC236}">
                <a16:creationId xmlns:a16="http://schemas.microsoft.com/office/drawing/2014/main" id="{2FB1E175-78F0-4A57-AE81-42C83BCA8269}"/>
              </a:ext>
            </a:extLst>
          </p:cNvPr>
          <p:cNvSpPr>
            <a:spLocks noGrp="1"/>
          </p:cNvSpPr>
          <p:nvPr>
            <p:ph idx="1"/>
          </p:nvPr>
        </p:nvSpPr>
        <p:spPr/>
        <p:txBody>
          <a:bodyPr/>
          <a:lstStyle/>
          <a:p>
            <a:pPr algn="l"/>
            <a:r>
              <a:rPr lang="en-US" dirty="0"/>
              <a:t>Best evidence: “</a:t>
            </a:r>
            <a:r>
              <a:rPr lang="en-US" b="0" i="0" u="none" strike="noStrike" baseline="0" dirty="0"/>
              <a:t>the relationship varies for different level of opening balances: On days with high aggregate opening balances, the link between payments and past receipts persists, but is dampened relative to days with low aggregate balances.”</a:t>
            </a:r>
          </a:p>
          <a:p>
            <a:pPr algn="l"/>
            <a:endParaRPr lang="en-US" dirty="0"/>
          </a:p>
          <a:p>
            <a:pPr algn="l"/>
            <a:endParaRPr lang="en-US" dirty="0"/>
          </a:p>
        </p:txBody>
      </p:sp>
    </p:spTree>
    <p:extLst>
      <p:ext uri="{BB962C8B-B14F-4D97-AF65-F5344CB8AC3E}">
        <p14:creationId xmlns:p14="http://schemas.microsoft.com/office/powerpoint/2010/main" val="1749653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D1831-365A-422C-A787-F8FC99ECFE1F}"/>
              </a:ext>
            </a:extLst>
          </p:cNvPr>
          <p:cNvSpPr>
            <a:spLocks noGrp="1"/>
          </p:cNvSpPr>
          <p:nvPr>
            <p:ph type="title"/>
          </p:nvPr>
        </p:nvSpPr>
        <p:spPr/>
        <p:txBody>
          <a:bodyPr>
            <a:normAutofit/>
          </a:bodyPr>
          <a:lstStyle/>
          <a:p>
            <a:pPr algn="ctr"/>
            <a:r>
              <a:rPr lang="en-US" sz="3600" dirty="0">
                <a:latin typeface="+mn-lt"/>
              </a:rPr>
              <a:t>But - - </a:t>
            </a:r>
          </a:p>
        </p:txBody>
      </p:sp>
      <p:sp>
        <p:nvSpPr>
          <p:cNvPr id="3" name="Content Placeholder 2">
            <a:extLst>
              <a:ext uri="{FF2B5EF4-FFF2-40B4-BE49-F238E27FC236}">
                <a16:creationId xmlns:a16="http://schemas.microsoft.com/office/drawing/2014/main" id="{C795CC19-25BF-432C-8F29-F39C5E948F15}"/>
              </a:ext>
            </a:extLst>
          </p:cNvPr>
          <p:cNvSpPr>
            <a:spLocks noGrp="1"/>
          </p:cNvSpPr>
          <p:nvPr>
            <p:ph idx="1"/>
          </p:nvPr>
        </p:nvSpPr>
        <p:spPr/>
        <p:txBody>
          <a:bodyPr/>
          <a:lstStyle/>
          <a:p>
            <a:r>
              <a:rPr lang="en-US" dirty="0"/>
              <a:t>To what extent is the matching of outflows to incoming payments a matter of many, many payments in each direction?</a:t>
            </a:r>
          </a:p>
          <a:p>
            <a:endParaRPr lang="en-US" dirty="0"/>
          </a:p>
          <a:p>
            <a:r>
              <a:rPr lang="en-US" dirty="0"/>
              <a:t>With thousands of payments, it seems likely that many would match the criterion of outflow matched by inflow in the last 15 minutes.</a:t>
            </a:r>
          </a:p>
          <a:p>
            <a:endParaRPr lang="en-US" dirty="0"/>
          </a:p>
          <a:p>
            <a:r>
              <a:rPr lang="en-US" dirty="0"/>
              <a:t>Placebo tests: How about inflow matched by outflow in the last 15 minutes.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043879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6B93A-6301-406E-9AF2-D002ABF0ADB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B7FC3BF-FA01-41BA-9A14-2D05FE143D77}"/>
              </a:ext>
            </a:extLst>
          </p:cNvPr>
          <p:cNvSpPr>
            <a:spLocks noGrp="1"/>
          </p:cNvSpPr>
          <p:nvPr>
            <p:ph idx="1"/>
          </p:nvPr>
        </p:nvSpPr>
        <p:spPr/>
        <p:txBody>
          <a:bodyPr/>
          <a:lstStyle/>
          <a:p>
            <a:pPr algn="ctr"/>
            <a:r>
              <a:rPr lang="en-US"/>
              <a:t>Thank You</a:t>
            </a:r>
          </a:p>
        </p:txBody>
      </p:sp>
    </p:spTree>
    <p:extLst>
      <p:ext uri="{BB962C8B-B14F-4D97-AF65-F5344CB8AC3E}">
        <p14:creationId xmlns:p14="http://schemas.microsoft.com/office/powerpoint/2010/main" val="2377905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8324-96B6-402A-B147-09C09E21D343}"/>
              </a:ext>
            </a:extLst>
          </p:cNvPr>
          <p:cNvSpPr>
            <a:spLocks noGrp="1"/>
          </p:cNvSpPr>
          <p:nvPr>
            <p:ph type="title"/>
          </p:nvPr>
        </p:nvSpPr>
        <p:spPr/>
        <p:txBody>
          <a:bodyPr>
            <a:normAutofit/>
          </a:bodyPr>
          <a:lstStyle/>
          <a:p>
            <a:pPr algn="ctr"/>
            <a:r>
              <a:rPr lang="en-US" sz="3200" dirty="0">
                <a:latin typeface="+mn-lt"/>
              </a:rPr>
              <a:t>Important Topic</a:t>
            </a:r>
          </a:p>
        </p:txBody>
      </p:sp>
      <p:sp>
        <p:nvSpPr>
          <p:cNvPr id="3" name="Content Placeholder 2">
            <a:extLst>
              <a:ext uri="{FF2B5EF4-FFF2-40B4-BE49-F238E27FC236}">
                <a16:creationId xmlns:a16="http://schemas.microsoft.com/office/drawing/2014/main" id="{FF8FE64E-3A91-45E4-9A07-84848AC4C559}"/>
              </a:ext>
            </a:extLst>
          </p:cNvPr>
          <p:cNvSpPr>
            <a:spLocks noGrp="1"/>
          </p:cNvSpPr>
          <p:nvPr>
            <p:ph idx="1"/>
          </p:nvPr>
        </p:nvSpPr>
        <p:spPr/>
        <p:txBody>
          <a:bodyPr/>
          <a:lstStyle/>
          <a:p>
            <a:r>
              <a:rPr lang="en-US" dirty="0"/>
              <a:t>Evidence suggests that strategic cash hoarding reduces liquidity.</a:t>
            </a:r>
          </a:p>
          <a:p>
            <a:endParaRPr lang="en-US" dirty="0"/>
          </a:p>
          <a:p>
            <a:pPr algn="l"/>
            <a:r>
              <a:rPr lang="en-US" dirty="0"/>
              <a:t>“</a:t>
            </a:r>
            <a:r>
              <a:rPr lang="en-US" b="0" i="0" u="none" strike="noStrike" baseline="0" dirty="0"/>
              <a:t>These dynamics are especially important if adjustments in the timing of payments occur on days when reserve balances in the banking system are relatively low, because banks might also need to further adjust their liquidity management practices, reinforcing the strategic complementarity of payment timing.”</a:t>
            </a:r>
            <a:endParaRPr lang="en-US" dirty="0"/>
          </a:p>
          <a:p>
            <a:endParaRPr lang="en-US" dirty="0"/>
          </a:p>
          <a:p>
            <a:r>
              <a:rPr lang="en-US" dirty="0"/>
              <a:t>Banks appear to be very risk averse with respect to holding cash.</a:t>
            </a:r>
          </a:p>
        </p:txBody>
      </p:sp>
    </p:spTree>
    <p:extLst>
      <p:ext uri="{BB962C8B-B14F-4D97-AF65-F5344CB8AC3E}">
        <p14:creationId xmlns:p14="http://schemas.microsoft.com/office/powerpoint/2010/main" val="1013714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E4E7C-1672-4270-8EC8-A47CEAD47CC2}"/>
              </a:ext>
            </a:extLst>
          </p:cNvPr>
          <p:cNvSpPr>
            <a:spLocks noGrp="1"/>
          </p:cNvSpPr>
          <p:nvPr>
            <p:ph type="title"/>
          </p:nvPr>
        </p:nvSpPr>
        <p:spPr/>
        <p:txBody>
          <a:bodyPr>
            <a:normAutofit/>
          </a:bodyPr>
          <a:lstStyle/>
          <a:p>
            <a:pPr algn="ctr"/>
            <a:r>
              <a:rPr lang="en-US" sz="3200" dirty="0">
                <a:latin typeface="+mn-lt"/>
              </a:rPr>
              <a:t>Main Point of the Paper</a:t>
            </a:r>
          </a:p>
        </p:txBody>
      </p:sp>
      <p:sp>
        <p:nvSpPr>
          <p:cNvPr id="3" name="Content Placeholder 2">
            <a:extLst>
              <a:ext uri="{FF2B5EF4-FFF2-40B4-BE49-F238E27FC236}">
                <a16:creationId xmlns:a16="http://schemas.microsoft.com/office/drawing/2014/main" id="{65A7C8A2-6F43-49D9-86B8-571643307420}"/>
              </a:ext>
            </a:extLst>
          </p:cNvPr>
          <p:cNvSpPr>
            <a:spLocks noGrp="1"/>
          </p:cNvSpPr>
          <p:nvPr>
            <p:ph idx="1"/>
          </p:nvPr>
        </p:nvSpPr>
        <p:spPr/>
        <p:txBody>
          <a:bodyPr/>
          <a:lstStyle/>
          <a:p>
            <a:pPr algn="l"/>
            <a:r>
              <a:rPr lang="en-US" b="0" i="0" u="none" strike="noStrike" baseline="0" dirty="0"/>
              <a:t>Banks continue to use incoming payments to make outgoing payments, despite large amounts of reserves.</a:t>
            </a:r>
          </a:p>
          <a:p>
            <a:pPr algn="l"/>
            <a:endParaRPr lang="en-US" dirty="0"/>
          </a:p>
          <a:p>
            <a:r>
              <a:rPr lang="en-US" b="0" i="0" u="none" strike="noStrike" baseline="0" dirty="0"/>
              <a:t>Surprising.</a:t>
            </a:r>
          </a:p>
          <a:p>
            <a:pPr algn="l"/>
            <a:endParaRPr lang="en-US" b="0" i="0" u="none" strike="noStrike" baseline="0" dirty="0"/>
          </a:p>
          <a:p>
            <a:pPr algn="l"/>
            <a:endParaRPr lang="en-US" dirty="0"/>
          </a:p>
          <a:p>
            <a:pPr algn="l"/>
            <a:r>
              <a:rPr lang="en-US" b="0" i="0" u="none" strike="noStrike" baseline="0" dirty="0"/>
              <a:t>“Strategic complementarity” - - repeated 22 times in the paper and an additional twice in the abstract. </a:t>
            </a:r>
          </a:p>
          <a:p>
            <a:pPr algn="l"/>
            <a:endParaRPr lang="en-US" sz="2400" dirty="0"/>
          </a:p>
          <a:p>
            <a:pPr algn="l"/>
            <a:endParaRPr lang="en-US" sz="2400" dirty="0"/>
          </a:p>
          <a:p>
            <a:pPr algn="l"/>
            <a:endParaRPr lang="en-US" dirty="0"/>
          </a:p>
        </p:txBody>
      </p:sp>
    </p:spTree>
    <p:extLst>
      <p:ext uri="{BB962C8B-B14F-4D97-AF65-F5344CB8AC3E}">
        <p14:creationId xmlns:p14="http://schemas.microsoft.com/office/powerpoint/2010/main" val="136292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C053E-DE4A-4035-A120-4A46E4976612}"/>
              </a:ext>
            </a:extLst>
          </p:cNvPr>
          <p:cNvSpPr>
            <a:spLocks noGrp="1"/>
          </p:cNvSpPr>
          <p:nvPr>
            <p:ph type="title"/>
          </p:nvPr>
        </p:nvSpPr>
        <p:spPr/>
        <p:txBody>
          <a:bodyPr>
            <a:normAutofit/>
          </a:bodyPr>
          <a:lstStyle/>
          <a:p>
            <a:pPr algn="ctr"/>
            <a:r>
              <a:rPr lang="en-US" sz="3200" dirty="0">
                <a:latin typeface="+mn-lt"/>
              </a:rPr>
              <a:t>MacAndrews and Rajan (2000) found the same result.</a:t>
            </a:r>
          </a:p>
        </p:txBody>
      </p:sp>
      <p:sp>
        <p:nvSpPr>
          <p:cNvPr id="3" name="Content Placeholder 2">
            <a:extLst>
              <a:ext uri="{FF2B5EF4-FFF2-40B4-BE49-F238E27FC236}">
                <a16:creationId xmlns:a16="http://schemas.microsoft.com/office/drawing/2014/main" id="{D78969B5-92FA-42CC-A51C-AD0DA7C0846A}"/>
              </a:ext>
            </a:extLst>
          </p:cNvPr>
          <p:cNvSpPr>
            <a:spLocks noGrp="1"/>
          </p:cNvSpPr>
          <p:nvPr>
            <p:ph idx="1"/>
          </p:nvPr>
        </p:nvSpPr>
        <p:spPr/>
        <p:txBody>
          <a:bodyPr>
            <a:normAutofit/>
          </a:bodyPr>
          <a:lstStyle/>
          <a:p>
            <a:pPr algn="l"/>
            <a:r>
              <a:rPr lang="en-US" b="0" i="0" u="none" strike="noStrike" baseline="0" dirty="0"/>
              <a:t>“We find that incoming payments used by banks to offset outgoing payments that are entered within the same minute account for 25 percent of the value of these transfers during normal activity periods and as much as 40 percent during peak periods.”</a:t>
            </a:r>
            <a:endParaRPr lang="en-US" dirty="0"/>
          </a:p>
        </p:txBody>
      </p:sp>
    </p:spTree>
    <p:extLst>
      <p:ext uri="{BB962C8B-B14F-4D97-AF65-F5344CB8AC3E}">
        <p14:creationId xmlns:p14="http://schemas.microsoft.com/office/powerpoint/2010/main" val="320444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8EDBF32-12FE-4159-9E79-2E1ED3C51FDC}"/>
              </a:ext>
            </a:extLst>
          </p:cNvPr>
          <p:cNvPicPr>
            <a:picLocks noChangeAspect="1"/>
          </p:cNvPicPr>
          <p:nvPr/>
        </p:nvPicPr>
        <p:blipFill>
          <a:blip r:embed="rId2"/>
          <a:stretch>
            <a:fillRect/>
          </a:stretch>
        </p:blipFill>
        <p:spPr>
          <a:xfrm>
            <a:off x="2788587" y="643466"/>
            <a:ext cx="6614826" cy="5571067"/>
          </a:xfrm>
          <a:prstGeom prst="rect">
            <a:avLst/>
          </a:prstGeom>
        </p:spPr>
      </p:pic>
    </p:spTree>
    <p:extLst>
      <p:ext uri="{BB962C8B-B14F-4D97-AF65-F5344CB8AC3E}">
        <p14:creationId xmlns:p14="http://schemas.microsoft.com/office/powerpoint/2010/main" val="1692546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FD37E-9BEF-4705-9AC6-5B6ED141494E}"/>
              </a:ext>
            </a:extLst>
          </p:cNvPr>
          <p:cNvSpPr>
            <a:spLocks noGrp="1"/>
          </p:cNvSpPr>
          <p:nvPr>
            <p:ph type="title"/>
          </p:nvPr>
        </p:nvSpPr>
        <p:spPr/>
        <p:txBody>
          <a:bodyPr>
            <a:normAutofit/>
          </a:bodyPr>
          <a:lstStyle/>
          <a:p>
            <a:pPr algn="ctr"/>
            <a:r>
              <a:rPr lang="en-US" sz="3200" dirty="0">
                <a:latin typeface="+mn-lt"/>
              </a:rPr>
              <a:t>Explanation</a:t>
            </a:r>
          </a:p>
        </p:txBody>
      </p:sp>
      <p:sp>
        <p:nvSpPr>
          <p:cNvPr id="3" name="Content Placeholder 2">
            <a:extLst>
              <a:ext uri="{FF2B5EF4-FFF2-40B4-BE49-F238E27FC236}">
                <a16:creationId xmlns:a16="http://schemas.microsoft.com/office/drawing/2014/main" id="{9829C696-683E-4DEB-9BB6-B695A8180E3F}"/>
              </a:ext>
            </a:extLst>
          </p:cNvPr>
          <p:cNvSpPr>
            <a:spLocks noGrp="1"/>
          </p:cNvSpPr>
          <p:nvPr>
            <p:ph idx="1"/>
          </p:nvPr>
        </p:nvSpPr>
        <p:spPr/>
        <p:txBody>
          <a:bodyPr/>
          <a:lstStyle/>
          <a:p>
            <a:r>
              <a:rPr lang="en-US" dirty="0"/>
              <a:t>Authors suggest that the explanation for their findings is that banks are more risk averse - - hoarding reserves.</a:t>
            </a:r>
          </a:p>
          <a:p>
            <a:endParaRPr lang="en-US" dirty="0"/>
          </a:p>
          <a:p>
            <a:r>
              <a:rPr lang="en-US" dirty="0"/>
              <a:t>But then there should other evidence that banks have become more risk averse about hoarding cash.</a:t>
            </a:r>
          </a:p>
          <a:p>
            <a:endParaRPr lang="en-US" dirty="0"/>
          </a:p>
          <a:p>
            <a:r>
              <a:rPr lang="en-US" dirty="0"/>
              <a:t>For example, have they cut back on credit lines?</a:t>
            </a:r>
          </a:p>
        </p:txBody>
      </p:sp>
    </p:spTree>
    <p:extLst>
      <p:ext uri="{BB962C8B-B14F-4D97-AF65-F5344CB8AC3E}">
        <p14:creationId xmlns:p14="http://schemas.microsoft.com/office/powerpoint/2010/main" val="2343073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5FD82-188A-4D7A-9355-97798FA80D0B}"/>
              </a:ext>
            </a:extLst>
          </p:cNvPr>
          <p:cNvSpPr>
            <a:spLocks noGrp="1"/>
          </p:cNvSpPr>
          <p:nvPr>
            <p:ph type="title"/>
          </p:nvPr>
        </p:nvSpPr>
        <p:spPr/>
        <p:txBody>
          <a:bodyPr>
            <a:normAutofit/>
          </a:bodyPr>
          <a:lstStyle/>
          <a:p>
            <a:pPr algn="ctr"/>
            <a:r>
              <a:rPr lang="en-US" sz="3200" dirty="0">
                <a:latin typeface="+mn-lt"/>
              </a:rPr>
              <a:t>How Can Banks Pay?</a:t>
            </a:r>
          </a:p>
        </p:txBody>
      </p:sp>
      <p:sp>
        <p:nvSpPr>
          <p:cNvPr id="3" name="Content Placeholder 2">
            <a:extLst>
              <a:ext uri="{FF2B5EF4-FFF2-40B4-BE49-F238E27FC236}">
                <a16:creationId xmlns:a16="http://schemas.microsoft.com/office/drawing/2014/main" id="{4475BFFB-D0F8-4F7F-86B9-F92CC81C0EBB}"/>
              </a:ext>
            </a:extLst>
          </p:cNvPr>
          <p:cNvSpPr>
            <a:spLocks noGrp="1"/>
          </p:cNvSpPr>
          <p:nvPr>
            <p:ph idx="1"/>
          </p:nvPr>
        </p:nvSpPr>
        <p:spPr/>
        <p:txBody>
          <a:bodyPr/>
          <a:lstStyle/>
          <a:p>
            <a:r>
              <a:rPr lang="en-US" dirty="0"/>
              <a:t>Bank A needs to pay Bank B $100. Bank A’s choices:</a:t>
            </a:r>
          </a:p>
          <a:p>
            <a:pPr marL="914400" lvl="1" indent="-457200">
              <a:buFont typeface="+mj-lt"/>
              <a:buAutoNum type="arabicPeriod"/>
            </a:pPr>
            <a:r>
              <a:rPr lang="en-US" dirty="0"/>
              <a:t>Pay out of reserves</a:t>
            </a:r>
          </a:p>
          <a:p>
            <a:pPr marL="914400" lvl="1" indent="-457200">
              <a:buFont typeface="+mj-lt"/>
              <a:buAutoNum type="arabicPeriod"/>
            </a:pPr>
            <a:r>
              <a:rPr lang="en-US" dirty="0"/>
              <a:t>Use payments received, if available</a:t>
            </a:r>
          </a:p>
          <a:p>
            <a:pPr marL="914400" lvl="1" indent="-457200">
              <a:buFont typeface="+mj-lt"/>
              <a:buAutoNum type="arabicPeriod"/>
            </a:pPr>
            <a:r>
              <a:rPr lang="en-US" dirty="0"/>
              <a:t>Daylight overdraft</a:t>
            </a:r>
          </a:p>
          <a:p>
            <a:pPr marL="914400" lvl="1" indent="-457200">
              <a:buFont typeface="+mj-lt"/>
              <a:buAutoNum type="arabicPeriod"/>
            </a:pPr>
            <a:r>
              <a:rPr lang="en-US" dirty="0"/>
              <a:t>Borrow from other banks</a:t>
            </a:r>
          </a:p>
          <a:p>
            <a:pPr lvl="1"/>
            <a:endParaRPr lang="en-US" dirty="0"/>
          </a:p>
          <a:p>
            <a:r>
              <a:rPr lang="en-US" dirty="0"/>
              <a:t>4 is too expensive.</a:t>
            </a:r>
          </a:p>
        </p:txBody>
      </p:sp>
    </p:spTree>
    <p:extLst>
      <p:ext uri="{BB962C8B-B14F-4D97-AF65-F5344CB8AC3E}">
        <p14:creationId xmlns:p14="http://schemas.microsoft.com/office/powerpoint/2010/main" val="1447201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Chart&#10;&#10;Description automatically generated">
            <a:extLst>
              <a:ext uri="{FF2B5EF4-FFF2-40B4-BE49-F238E27FC236}">
                <a16:creationId xmlns:a16="http://schemas.microsoft.com/office/drawing/2014/main" id="{D42C61F8-18FB-425F-B8A4-20D47CA5A7A6}"/>
              </a:ext>
            </a:extLst>
          </p:cNvPr>
          <p:cNvPicPr>
            <a:picLocks noChangeAspect="1"/>
          </p:cNvPicPr>
          <p:nvPr/>
        </p:nvPicPr>
        <p:blipFill>
          <a:blip r:embed="rId2"/>
          <a:stretch>
            <a:fillRect/>
          </a:stretch>
        </p:blipFill>
        <p:spPr>
          <a:xfrm>
            <a:off x="643467" y="1193460"/>
            <a:ext cx="10905066" cy="4471078"/>
          </a:xfrm>
          <a:prstGeom prst="rect">
            <a:avLst/>
          </a:prstGeom>
        </p:spPr>
      </p:pic>
    </p:spTree>
    <p:extLst>
      <p:ext uri="{BB962C8B-B14F-4D97-AF65-F5344CB8AC3E}">
        <p14:creationId xmlns:p14="http://schemas.microsoft.com/office/powerpoint/2010/main" val="1613416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Chart, line chart, histogram&#10;&#10;Description automatically generated">
            <a:extLst>
              <a:ext uri="{FF2B5EF4-FFF2-40B4-BE49-F238E27FC236}">
                <a16:creationId xmlns:a16="http://schemas.microsoft.com/office/drawing/2014/main" id="{A3C6EFF9-EA20-4306-B0FD-1C61A3EBA36B}"/>
              </a:ext>
            </a:extLst>
          </p:cNvPr>
          <p:cNvPicPr>
            <a:picLocks noChangeAspect="1"/>
          </p:cNvPicPr>
          <p:nvPr/>
        </p:nvPicPr>
        <p:blipFill>
          <a:blip r:embed="rId2"/>
          <a:stretch>
            <a:fillRect/>
          </a:stretch>
        </p:blipFill>
        <p:spPr>
          <a:xfrm>
            <a:off x="2029526" y="643466"/>
            <a:ext cx="8132947" cy="5571067"/>
          </a:xfrm>
          <a:prstGeom prst="rect">
            <a:avLst/>
          </a:prstGeom>
        </p:spPr>
      </p:pic>
    </p:spTree>
    <p:extLst>
      <p:ext uri="{BB962C8B-B14F-4D97-AF65-F5344CB8AC3E}">
        <p14:creationId xmlns:p14="http://schemas.microsoft.com/office/powerpoint/2010/main" val="882736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6396</TotalTime>
  <Words>446</Words>
  <Application>Microsoft Office PowerPoint</Application>
  <PresentationFormat>Breedbeeld</PresentationFormat>
  <Paragraphs>48</Paragraphs>
  <Slides>13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Calibri Light</vt:lpstr>
      <vt:lpstr>Office Theme</vt:lpstr>
      <vt:lpstr>Discussion of “Interbank Payment Timing is Still Closely Coupled” Afonso, Duffie, Rigon, Shin</vt:lpstr>
      <vt:lpstr>Important Topic</vt:lpstr>
      <vt:lpstr>Main Point of the Paper</vt:lpstr>
      <vt:lpstr>MacAndrews and Rajan (2000) found the same result.</vt:lpstr>
      <vt:lpstr>PowerPoint-presentatie</vt:lpstr>
      <vt:lpstr>Explanation</vt:lpstr>
      <vt:lpstr>How Can Banks Pay?</vt:lpstr>
      <vt:lpstr>PowerPoint-presentatie</vt:lpstr>
      <vt:lpstr>PowerPoint-presentatie</vt:lpstr>
      <vt:lpstr>Using Reserves More Frequently Afterall?</vt:lpstr>
      <vt:lpstr>Strategic Complementarity?</vt:lpstr>
      <vt:lpstr>But - - </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Interbank Payment Timing is Still Closely Coupled Afonso, Duffie, Rigon, Shin</dc:title>
  <dc:creator>Gorton, Gary</dc:creator>
  <cp:lastModifiedBy>Kok-Stuijfzand, J.H.M. (Jolanda) (EBO_OND)</cp:lastModifiedBy>
  <cp:revision>30</cp:revision>
  <dcterms:created xsi:type="dcterms:W3CDTF">2022-06-11T17:02:02Z</dcterms:created>
  <dcterms:modified xsi:type="dcterms:W3CDTF">2022-06-20T06:09:56Z</dcterms:modified>
</cp:coreProperties>
</file>