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7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596560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33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671200"/>
            <a:ext cx="2952000" cy="33516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52989" y="1681163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52989" y="2671200"/>
            <a:ext cx="2952000" cy="33516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6173318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  <p:sp>
        <p:nvSpPr>
          <p:cNvPr id="13" name="Platshållare för text 4"/>
          <p:cNvSpPr>
            <a:spLocks noGrp="1"/>
          </p:cNvSpPr>
          <p:nvPr>
            <p:ph type="body" sz="quarter" idx="16"/>
          </p:nvPr>
        </p:nvSpPr>
        <p:spPr>
          <a:xfrm>
            <a:off x="7790613" y="1690688"/>
            <a:ext cx="2952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4" name="Platshållare för innehåll 5"/>
          <p:cNvSpPr>
            <a:spLocks noGrp="1"/>
          </p:cNvSpPr>
          <p:nvPr>
            <p:ph sz="quarter" idx="17"/>
          </p:nvPr>
        </p:nvSpPr>
        <p:spPr>
          <a:xfrm>
            <a:off x="7790613" y="2680725"/>
            <a:ext cx="2952000" cy="33516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7079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1450973" y="1707754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0" name="Platshållare för innehåll 3"/>
          <p:cNvSpPr>
            <a:spLocks noGrp="1"/>
          </p:cNvSpPr>
          <p:nvPr>
            <p:ph sz="quarter" idx="14" hasCustomPrompt="1"/>
          </p:nvPr>
        </p:nvSpPr>
        <p:spPr>
          <a:xfrm>
            <a:off x="1450973" y="3971721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1" name="Platshållare för innehåll 3"/>
          <p:cNvSpPr>
            <a:spLocks noGrp="1"/>
          </p:cNvSpPr>
          <p:nvPr>
            <p:ph sz="quarter" idx="15" hasCustomPrompt="1"/>
          </p:nvPr>
        </p:nvSpPr>
        <p:spPr>
          <a:xfrm>
            <a:off x="6273922" y="1707754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2" name="Platshållare för innehåll 3"/>
          <p:cNvSpPr>
            <a:spLocks noGrp="1"/>
          </p:cNvSpPr>
          <p:nvPr>
            <p:ph sz="quarter" idx="16" hasCustomPrompt="1"/>
          </p:nvPr>
        </p:nvSpPr>
        <p:spPr>
          <a:xfrm>
            <a:off x="6273922" y="3971721"/>
            <a:ext cx="4464000" cy="2139147"/>
          </a:xfrm>
        </p:spPr>
        <p:txBody>
          <a:bodyPr/>
          <a:lstStyle/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13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8" hasCustomPrompt="1"/>
          </p:nvPr>
        </p:nvSpPr>
        <p:spPr>
          <a:xfrm>
            <a:off x="6173254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</p:spTree>
    <p:extLst>
      <p:ext uri="{BB962C8B-B14F-4D97-AF65-F5344CB8AC3E}">
        <p14:creationId xmlns:p14="http://schemas.microsoft.com/office/powerpoint/2010/main" val="535441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458112" y="1825625"/>
            <a:ext cx="9290050" cy="42973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5795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8975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ch bild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3408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385025" y="1825525"/>
            <a:ext cx="4356000" cy="435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5" y="1825525"/>
            <a:ext cx="4356000" cy="43561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462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858885" y="1980803"/>
            <a:ext cx="2882140" cy="288220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6" y="1980803"/>
            <a:ext cx="2882140" cy="288220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4654931" y="1980803"/>
            <a:ext cx="2882140" cy="2882206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439863" y="5040000"/>
            <a:ext cx="2894012" cy="114788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4648994" y="5040000"/>
            <a:ext cx="2894012" cy="114788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7858125" y="5040000"/>
            <a:ext cx="2894012" cy="11538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2657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(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858885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450976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8"/>
          <p:cNvSpPr>
            <a:spLocks noGrp="1"/>
          </p:cNvSpPr>
          <p:nvPr>
            <p:ph type="pic" sz="quarter" idx="15"/>
          </p:nvPr>
        </p:nvSpPr>
        <p:spPr>
          <a:xfrm>
            <a:off x="4654931" y="1980000"/>
            <a:ext cx="2882140" cy="2882206"/>
          </a:xfrm>
          <a:prstGeom prst="ellipse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6"/>
          </p:nvPr>
        </p:nvSpPr>
        <p:spPr>
          <a:xfrm>
            <a:off x="1439863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4648994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3"/>
          <p:cNvSpPr>
            <a:spLocks noGrp="1"/>
          </p:cNvSpPr>
          <p:nvPr>
            <p:ph type="body" sz="quarter" idx="18"/>
          </p:nvPr>
        </p:nvSpPr>
        <p:spPr>
          <a:xfrm>
            <a:off x="7858125" y="5040000"/>
            <a:ext cx="2894012" cy="1365250"/>
          </a:xfrm>
        </p:spPr>
        <p:txBody>
          <a:bodyPr/>
          <a:lstStyle>
            <a:lvl1pPr marL="0" indent="0" algn="ctr">
              <a:buNone/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694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del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4"/>
          </p:nvPr>
        </p:nvSpPr>
        <p:spPr>
          <a:xfrm>
            <a:off x="1443037" y="1980000"/>
            <a:ext cx="2520000" cy="2520000"/>
          </a:xfrm>
          <a:solidFill>
            <a:srgbClr val="AFB6BD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4"/>
          <p:cNvSpPr>
            <a:spLocks noGrp="1"/>
          </p:cNvSpPr>
          <p:nvPr>
            <p:ph type="pic" sz="quarter" idx="15"/>
          </p:nvPr>
        </p:nvSpPr>
        <p:spPr>
          <a:xfrm>
            <a:off x="8221025" y="3348000"/>
            <a:ext cx="2520000" cy="2520000"/>
          </a:xfrm>
          <a:solidFill>
            <a:srgbClr val="5AC1D0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7" name="Platshållare för bild 14"/>
          <p:cNvSpPr>
            <a:spLocks noGrp="1"/>
          </p:cNvSpPr>
          <p:nvPr>
            <p:ph type="pic" sz="quarter" idx="16"/>
          </p:nvPr>
        </p:nvSpPr>
        <p:spPr>
          <a:xfrm>
            <a:off x="4159519" y="4716844"/>
            <a:ext cx="2520000" cy="1152000"/>
          </a:xfrm>
          <a:solidFill>
            <a:schemeClr val="accent2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8" name="Platshållare för bild 14"/>
          <p:cNvSpPr>
            <a:spLocks noGrp="1"/>
          </p:cNvSpPr>
          <p:nvPr>
            <p:ph type="pic" sz="quarter" idx="17"/>
          </p:nvPr>
        </p:nvSpPr>
        <p:spPr>
          <a:xfrm>
            <a:off x="5516031" y="1980000"/>
            <a:ext cx="2520000" cy="1152000"/>
          </a:xfrm>
          <a:solidFill>
            <a:schemeClr val="accent5"/>
          </a:solidFill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0" name="Platshållare för text 19"/>
          <p:cNvSpPr>
            <a:spLocks noGrp="1"/>
          </p:cNvSpPr>
          <p:nvPr>
            <p:ph type="body" sz="quarter" idx="18"/>
          </p:nvPr>
        </p:nvSpPr>
        <p:spPr>
          <a:xfrm>
            <a:off x="4163534" y="1980000"/>
            <a:ext cx="1152000" cy="1152525"/>
          </a:xfrm>
          <a:solidFill>
            <a:schemeClr val="accent4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1" name="Platshållare för text 19"/>
          <p:cNvSpPr>
            <a:spLocks noGrp="1"/>
          </p:cNvSpPr>
          <p:nvPr>
            <p:ph type="body" sz="quarter" idx="19"/>
          </p:nvPr>
        </p:nvSpPr>
        <p:spPr>
          <a:xfrm>
            <a:off x="8236528" y="1980000"/>
            <a:ext cx="1152000" cy="1152525"/>
          </a:xfrm>
          <a:solidFill>
            <a:srgbClr val="E9530E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2" name="Platshållare för text 19"/>
          <p:cNvSpPr>
            <a:spLocks noGrp="1"/>
          </p:cNvSpPr>
          <p:nvPr>
            <p:ph type="body" sz="quarter" idx="20"/>
          </p:nvPr>
        </p:nvSpPr>
        <p:spPr>
          <a:xfrm>
            <a:off x="9589025" y="1980000"/>
            <a:ext cx="1152000" cy="1152525"/>
          </a:xfrm>
          <a:solidFill>
            <a:schemeClr val="accent1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3" name="Platshållare för text 19"/>
          <p:cNvSpPr>
            <a:spLocks noGrp="1"/>
          </p:cNvSpPr>
          <p:nvPr>
            <p:ph type="body" sz="quarter" idx="21"/>
          </p:nvPr>
        </p:nvSpPr>
        <p:spPr>
          <a:xfrm>
            <a:off x="1451925" y="4716844"/>
            <a:ext cx="2520000" cy="1152525"/>
          </a:xfrm>
          <a:solidFill>
            <a:srgbClr val="5AC1D0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6" name="Platshållare för text 19"/>
          <p:cNvSpPr>
            <a:spLocks noGrp="1"/>
          </p:cNvSpPr>
          <p:nvPr>
            <p:ph type="body" sz="quarter" idx="22"/>
          </p:nvPr>
        </p:nvSpPr>
        <p:spPr>
          <a:xfrm>
            <a:off x="6884031" y="4716581"/>
            <a:ext cx="1152000" cy="115252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7" name="Platshållare för text 19"/>
          <p:cNvSpPr>
            <a:spLocks noGrp="1"/>
          </p:cNvSpPr>
          <p:nvPr>
            <p:ph type="body" sz="quarter" idx="23"/>
          </p:nvPr>
        </p:nvSpPr>
        <p:spPr>
          <a:xfrm>
            <a:off x="6884031" y="3348000"/>
            <a:ext cx="1152000" cy="1152525"/>
          </a:xfrm>
          <a:solidFill>
            <a:srgbClr val="ECEAE6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9" name="Platshållare för text 19"/>
          <p:cNvSpPr>
            <a:spLocks noGrp="1"/>
          </p:cNvSpPr>
          <p:nvPr>
            <p:ph type="body" sz="quarter" idx="25"/>
          </p:nvPr>
        </p:nvSpPr>
        <p:spPr>
          <a:xfrm>
            <a:off x="4139999" y="3348000"/>
            <a:ext cx="2539519" cy="1152525"/>
          </a:xfrm>
          <a:solidFill>
            <a:srgbClr val="AFB6BD"/>
          </a:solidFill>
        </p:spPr>
        <p:txBody>
          <a:bodyPr lIns="72000" tIns="7200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771430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50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5175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6350 h 6864350"/>
              <a:gd name="connsiteX1" fmla="*/ 11033125 w 12192000"/>
              <a:gd name="connsiteY1" fmla="*/ 9525 h 6864350"/>
              <a:gd name="connsiteX2" fmla="*/ 11823700 w 12192000"/>
              <a:gd name="connsiteY2" fmla="*/ 0 h 6864350"/>
              <a:gd name="connsiteX3" fmla="*/ 12192000 w 12192000"/>
              <a:gd name="connsiteY3" fmla="*/ 6350 h 6864350"/>
              <a:gd name="connsiteX4" fmla="*/ 12192000 w 12192000"/>
              <a:gd name="connsiteY4" fmla="*/ 6864350 h 6864350"/>
              <a:gd name="connsiteX5" fmla="*/ 0 w 12192000"/>
              <a:gd name="connsiteY5" fmla="*/ 6864350 h 6864350"/>
              <a:gd name="connsiteX6" fmla="*/ 0 w 12192000"/>
              <a:gd name="connsiteY6" fmla="*/ 6350 h 686435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1817350 w 12192000"/>
              <a:gd name="connsiteY2" fmla="*/ 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33125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2175 w 12192000"/>
              <a:gd name="connsiteY2" fmla="*/ 153670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2000"/>
              <a:gd name="connsiteY0" fmla="*/ 0 h 6858000"/>
              <a:gd name="connsiteX1" fmla="*/ 11042650 w 12192000"/>
              <a:gd name="connsiteY1" fmla="*/ 3175 h 6858000"/>
              <a:gd name="connsiteX2" fmla="*/ 11055350 w 12192000"/>
              <a:gd name="connsiteY2" fmla="*/ 1530350 h 6858000"/>
              <a:gd name="connsiteX3" fmla="*/ 12192000 w 12192000"/>
              <a:gd name="connsiteY3" fmla="*/ 0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2195175 w 12195175"/>
              <a:gd name="connsiteY3" fmla="*/ 1549400 h 6858000"/>
              <a:gd name="connsiteX4" fmla="*/ 12192000 w 12195175"/>
              <a:gd name="connsiteY4" fmla="*/ 6858000 h 6858000"/>
              <a:gd name="connsiteX5" fmla="*/ 0 w 12195175"/>
              <a:gd name="connsiteY5" fmla="*/ 6858000 h 6858000"/>
              <a:gd name="connsiteX6" fmla="*/ 0 w 12195175"/>
              <a:gd name="connsiteY6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912600 w 12195175"/>
              <a:gd name="connsiteY3" fmla="*/ 1549400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52575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2195175 w 12195175"/>
              <a:gd name="connsiteY4" fmla="*/ 1549400 h 6858000"/>
              <a:gd name="connsiteX5" fmla="*/ 12192000 w 12195175"/>
              <a:gd name="connsiteY5" fmla="*/ 6858000 h 6858000"/>
              <a:gd name="connsiteX6" fmla="*/ 0 w 12195175"/>
              <a:gd name="connsiteY6" fmla="*/ 6858000 h 6858000"/>
              <a:gd name="connsiteX7" fmla="*/ 0 w 12195175"/>
              <a:gd name="connsiteY7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2036425 w 12195175"/>
              <a:gd name="connsiteY4" fmla="*/ 1536700 h 6858000"/>
              <a:gd name="connsiteX5" fmla="*/ 12195175 w 12195175"/>
              <a:gd name="connsiteY5" fmla="*/ 1549400 h 6858000"/>
              <a:gd name="connsiteX6" fmla="*/ 12192000 w 12195175"/>
              <a:gd name="connsiteY6" fmla="*/ 68580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5175 w 12195175"/>
              <a:gd name="connsiteY5" fmla="*/ 1549400 h 6858000"/>
              <a:gd name="connsiteX6" fmla="*/ 12192000 w 12195175"/>
              <a:gd name="connsiteY6" fmla="*/ 6858000 h 6858000"/>
              <a:gd name="connsiteX7" fmla="*/ 0 w 12195175"/>
              <a:gd name="connsiteY7" fmla="*/ 6858000 h 6858000"/>
              <a:gd name="connsiteX8" fmla="*/ 0 w 12195175"/>
              <a:gd name="connsiteY8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1979275 w 12195175"/>
              <a:gd name="connsiteY5" fmla="*/ 65722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42650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1735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23700 w 12195175"/>
              <a:gd name="connsiteY3" fmla="*/ 1536700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798579 w 12195175"/>
              <a:gd name="connsiteY3" fmla="*/ 1534188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08627 w 12195175"/>
              <a:gd name="connsiteY3" fmla="*/ 1534188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801091 w 12195175"/>
              <a:gd name="connsiteY3" fmla="*/ 1541724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  <a:gd name="connsiteX0" fmla="*/ 0 w 12195175"/>
              <a:gd name="connsiteY0" fmla="*/ 0 h 6858000"/>
              <a:gd name="connsiteX1" fmla="*/ 11055211 w 12195175"/>
              <a:gd name="connsiteY1" fmla="*/ 3175 h 6858000"/>
              <a:gd name="connsiteX2" fmla="*/ 11055350 w 12195175"/>
              <a:gd name="connsiteY2" fmla="*/ 1530350 h 6858000"/>
              <a:gd name="connsiteX3" fmla="*/ 11798579 w 12195175"/>
              <a:gd name="connsiteY3" fmla="*/ 1531676 h 6858000"/>
              <a:gd name="connsiteX4" fmla="*/ 11804790 w 12195175"/>
              <a:gd name="connsiteY4" fmla="*/ 3175 h 6858000"/>
              <a:gd name="connsiteX5" fmla="*/ 12192000 w 12195175"/>
              <a:gd name="connsiteY5" fmla="*/ 3175 h 6858000"/>
              <a:gd name="connsiteX6" fmla="*/ 12195175 w 12195175"/>
              <a:gd name="connsiteY6" fmla="*/ 1549400 h 6858000"/>
              <a:gd name="connsiteX7" fmla="*/ 12192000 w 12195175"/>
              <a:gd name="connsiteY7" fmla="*/ 6858000 h 6858000"/>
              <a:gd name="connsiteX8" fmla="*/ 0 w 12195175"/>
              <a:gd name="connsiteY8" fmla="*/ 6858000 h 6858000"/>
              <a:gd name="connsiteX9" fmla="*/ 0 w 12195175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5175" h="6858000">
                <a:moveTo>
                  <a:pt x="0" y="0"/>
                </a:moveTo>
                <a:lnTo>
                  <a:pt x="11055211" y="3175"/>
                </a:lnTo>
                <a:cubicBezTo>
                  <a:pt x="11055257" y="512233"/>
                  <a:pt x="11055304" y="1021292"/>
                  <a:pt x="11055350" y="1530350"/>
                </a:cubicBezTo>
                <a:lnTo>
                  <a:pt x="11798579" y="1531676"/>
                </a:lnTo>
                <a:cubicBezTo>
                  <a:pt x="11796462" y="1020501"/>
                  <a:pt x="11806907" y="514350"/>
                  <a:pt x="11804790" y="3175"/>
                </a:cubicBezTo>
                <a:lnTo>
                  <a:pt x="12192000" y="3175"/>
                </a:lnTo>
                <a:cubicBezTo>
                  <a:pt x="12193058" y="518583"/>
                  <a:pt x="12194117" y="1033992"/>
                  <a:pt x="12195175" y="1549400"/>
                </a:cubicBezTo>
                <a:cubicBezTo>
                  <a:pt x="12194117" y="3318933"/>
                  <a:pt x="12193058" y="5088467"/>
                  <a:pt x="12192000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62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926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Öpp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ÖPPEN</a:t>
            </a:r>
          </a:p>
        </p:txBody>
      </p:sp>
    </p:spTree>
    <p:extLst>
      <p:ext uri="{BB962C8B-B14F-4D97-AF65-F5344CB8AC3E}">
        <p14:creationId xmlns:p14="http://schemas.microsoft.com/office/powerpoint/2010/main" val="5077925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egräns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BEGRÄNSAD</a:t>
            </a:r>
          </a:p>
        </p:txBody>
      </p:sp>
    </p:spTree>
    <p:extLst>
      <p:ext uri="{BB962C8B-B14F-4D97-AF65-F5344CB8AC3E}">
        <p14:creationId xmlns:p14="http://schemas.microsoft.com/office/powerpoint/2010/main" val="2907938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KÄNSLIG</a:t>
            </a:r>
          </a:p>
        </p:txBody>
      </p:sp>
    </p:spTree>
    <p:extLst>
      <p:ext uri="{BB962C8B-B14F-4D97-AF65-F5344CB8AC3E}">
        <p14:creationId xmlns:p14="http://schemas.microsoft.com/office/powerpoint/2010/main" val="2363964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ycket käns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MYCKET KÄNSLIG</a:t>
            </a:r>
          </a:p>
        </p:txBody>
      </p:sp>
    </p:spTree>
    <p:extLst>
      <p:ext uri="{BB962C8B-B14F-4D97-AF65-F5344CB8AC3E}">
        <p14:creationId xmlns:p14="http://schemas.microsoft.com/office/powerpoint/2010/main" val="470426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ubl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75019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estric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5313435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8954219" y="6065607"/>
            <a:ext cx="297266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57001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rictly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39" y="383383"/>
            <a:ext cx="6081713" cy="608171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1600" y="1440000"/>
            <a:ext cx="4547644" cy="2387600"/>
          </a:xfrm>
        </p:spPr>
        <p:txBody>
          <a:bodyPr anchor="t" anchorCtr="0">
            <a:normAutofit/>
          </a:bodyPr>
          <a:lstStyle>
            <a:lvl1pPr algn="l">
              <a:defRPr sz="460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603704" y="2916000"/>
            <a:ext cx="4222748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textruta 13"/>
          <p:cNvSpPr txBox="1"/>
          <p:nvPr/>
        </p:nvSpPr>
        <p:spPr>
          <a:xfrm>
            <a:off x="7701094" y="6065607"/>
            <a:ext cx="42257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kern="0" spc="600" baseline="0" dirty="0"/>
              <a:t>STRICTLY CONFIDENTIAL</a:t>
            </a:r>
          </a:p>
        </p:txBody>
      </p:sp>
    </p:spTree>
    <p:extLst>
      <p:ext uri="{BB962C8B-B14F-4D97-AF65-F5344CB8AC3E}">
        <p14:creationId xmlns:p14="http://schemas.microsoft.com/office/powerpoint/2010/main" val="5932854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985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7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4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9999" y="1825625"/>
            <a:ext cx="4356000" cy="4356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93661" y="1825625"/>
            <a:ext cx="4356000" cy="4356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81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505075"/>
            <a:ext cx="435600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3658" y="1681163"/>
            <a:ext cx="4356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3658" y="2505075"/>
            <a:ext cx="435600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77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08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Chart1"/>
          <p:cNvSpPr>
            <a:spLocks noGrp="1"/>
          </p:cNvSpPr>
          <p:nvPr>
            <p:ph idx="1" hasCustomPrompt="1"/>
            <p:custDataLst>
              <p:tags r:id="rId1"/>
            </p:custDataLst>
          </p:nvPr>
        </p:nvSpPr>
        <p:spPr>
          <a:xfrm>
            <a:off x="1439999" y="1825625"/>
            <a:ext cx="9301026" cy="42943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/>
              <a:t>Klistra in diagram här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Anm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9" name="Source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6171617" y="6120000"/>
            <a:ext cx="4572000" cy="738000"/>
          </a:xfrm>
        </p:spPr>
        <p:txBody>
          <a:bodyPr tIns="0" bIns="0">
            <a:no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  <p:sp>
        <p:nvSpPr>
          <p:cNvPr id="11" name="ChartTitle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1450975" y="1550635"/>
            <a:ext cx="9290050" cy="3708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538446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9999" y="365125"/>
            <a:ext cx="9301026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50980" y="1681163"/>
            <a:ext cx="4464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450978" y="2671200"/>
            <a:ext cx="4464000" cy="33516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2471" y="1681163"/>
            <a:ext cx="44640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2471" y="2671200"/>
            <a:ext cx="4464000" cy="33516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1439861" y="6120000"/>
            <a:ext cx="4572000" cy="738000"/>
          </a:xfrm>
        </p:spPr>
        <p:txBody>
          <a:bodyPr tIns="0" bIns="0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sv-SE" dirty="0"/>
              <a:t>Skriv anmärkning här</a:t>
            </a:r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5" hasCustomPrompt="1"/>
          </p:nvPr>
        </p:nvSpPr>
        <p:spPr>
          <a:xfrm>
            <a:off x="6173318" y="6120000"/>
            <a:ext cx="4572000" cy="738000"/>
          </a:xfrm>
        </p:spPr>
        <p:txBody>
          <a:bodyPr tIns="0" bIns="0"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sv-SE" dirty="0"/>
              <a:t>Skriv källa här</a:t>
            </a:r>
          </a:p>
        </p:txBody>
      </p:sp>
    </p:spTree>
    <p:extLst>
      <p:ext uri="{BB962C8B-B14F-4D97-AF65-F5344CB8AC3E}">
        <p14:creationId xmlns:p14="http://schemas.microsoft.com/office/powerpoint/2010/main" val="29205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443042" y="365125"/>
            <a:ext cx="9297983" cy="1325563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439999" y="1825625"/>
            <a:ext cx="9301026" cy="4356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92891" y="6356350"/>
            <a:ext cx="936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5B76A-6E9E-4212-A813-7C7074D27AEA}" type="datetimeFigureOut">
              <a:rPr lang="en-GB" smtClean="0"/>
              <a:t>20/06/2022</a:t>
            </a:fld>
            <a:endParaRPr lang="en-GB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439999" y="6356350"/>
            <a:ext cx="9372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894218" y="6356350"/>
            <a:ext cx="9953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690A7-9BD4-4FE6-99BD-60038F9BBBDF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2122" y="0"/>
            <a:ext cx="787569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36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spcAft>
          <a:spcPts val="4000"/>
        </a:spcAft>
        <a:buNone/>
        <a:defRPr sz="3600" b="1" i="0" kern="1200" spc="7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4">
          <p15:clr>
            <a:srgbClr val="F26B43"/>
          </p15:clr>
        </p15:guide>
        <p15:guide id="2" pos="7446">
          <p15:clr>
            <a:srgbClr val="F26B43"/>
          </p15:clr>
        </p15:guide>
        <p15:guide id="3" orient="horz" pos="2160">
          <p15:clr>
            <a:srgbClr val="F26B43"/>
          </p15:clr>
        </p15:guide>
        <p15:guide id="4" orient="horz" pos="232">
          <p15:clr>
            <a:srgbClr val="F26B43"/>
          </p15:clr>
        </p15:guide>
        <p15:guide id="5" orient="horz" pos="4088">
          <p15:clr>
            <a:srgbClr val="F26B43"/>
          </p15:clr>
        </p15:guide>
        <p15:guide id="6" pos="3840">
          <p15:clr>
            <a:srgbClr val="F26B43"/>
          </p15:clr>
        </p15:guide>
        <p15:guide id="7" pos="914">
          <p15:clr>
            <a:srgbClr val="F26B43"/>
          </p15:clr>
        </p15:guide>
        <p15:guide id="8" pos="6766">
          <p15:clr>
            <a:srgbClr val="F26B43"/>
          </p15:clr>
        </p15:guide>
        <p15:guide id="10" orient="horz" pos="9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Interbank Payment Timing is Still Closely Coupled</a:t>
            </a:r>
            <a:br>
              <a:rPr lang="sv-SE" dirty="0"/>
            </a:br>
            <a:br>
              <a:rPr lang="sv-SE" dirty="0"/>
            </a:br>
            <a:r>
              <a:rPr lang="sv-SE" sz="2400" dirty="0" err="1">
                <a:solidFill>
                  <a:prstClr val="white"/>
                </a:solidFill>
              </a:rPr>
              <a:t>Discussion</a:t>
            </a:r>
            <a:r>
              <a:rPr lang="sv-SE" sz="2400" dirty="0">
                <a:solidFill>
                  <a:prstClr val="white"/>
                </a:solidFill>
              </a:rPr>
              <a:t> by Cecilia Skingsley</a:t>
            </a:r>
            <a:br>
              <a:rPr lang="sv-SE" sz="2400" dirty="0">
                <a:solidFill>
                  <a:prstClr val="white"/>
                </a:solidFill>
              </a:rPr>
            </a:br>
            <a:r>
              <a:rPr lang="sv-SE" sz="2400" dirty="0">
                <a:solidFill>
                  <a:prstClr val="white"/>
                </a:solidFill>
              </a:rPr>
              <a:t>Macroprudential Conference </a:t>
            </a:r>
            <a:br>
              <a:rPr lang="sv-SE" sz="2400" dirty="0">
                <a:solidFill>
                  <a:prstClr val="white"/>
                </a:solidFill>
              </a:rPr>
            </a:br>
            <a:r>
              <a:rPr lang="sv-SE" sz="2400" dirty="0">
                <a:solidFill>
                  <a:prstClr val="white"/>
                </a:solidFill>
              </a:rPr>
              <a:t>21 June 2022 in Amsterdam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8578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Content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Paper by </a:t>
            </a:r>
            <a:r>
              <a:rPr lang="en-GB" dirty="0" err="1"/>
              <a:t>Afonso</a:t>
            </a:r>
            <a:r>
              <a:rPr lang="en-GB" dirty="0"/>
              <a:t>, </a:t>
            </a:r>
            <a:r>
              <a:rPr lang="en-GB" dirty="0" err="1"/>
              <a:t>Duffie</a:t>
            </a:r>
            <a:r>
              <a:rPr lang="en-GB" dirty="0"/>
              <a:t>, </a:t>
            </a:r>
            <a:r>
              <a:rPr lang="en-GB" dirty="0" err="1"/>
              <a:t>Rigon</a:t>
            </a:r>
            <a:r>
              <a:rPr lang="en-GB" dirty="0"/>
              <a:t> and Shin</a:t>
            </a:r>
          </a:p>
          <a:p>
            <a:pPr marL="0" indent="0">
              <a:buNone/>
            </a:pPr>
            <a:r>
              <a:rPr lang="en-GB" dirty="0"/>
              <a:t>“Interbank Payment Timing is Still Closely Coupled”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Basic message</a:t>
            </a:r>
          </a:p>
          <a:p>
            <a:r>
              <a:rPr lang="en-GB" dirty="0"/>
              <a:t>Banks send more payments the minute after receiving payments</a:t>
            </a:r>
          </a:p>
          <a:p>
            <a:r>
              <a:rPr lang="en-GB" dirty="0"/>
              <a:t>Banks wait with sending payments until they have received payments</a:t>
            </a:r>
          </a:p>
        </p:txBody>
      </p:sp>
    </p:spTree>
    <p:extLst>
      <p:ext uri="{BB962C8B-B14F-4D97-AF65-F5344CB8AC3E}">
        <p14:creationId xmlns:p14="http://schemas.microsoft.com/office/powerpoint/2010/main" val="3440230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43042" y="365125"/>
            <a:ext cx="9297983" cy="1058561"/>
          </a:xfrm>
        </p:spPr>
        <p:txBody>
          <a:bodyPr/>
          <a:lstStyle/>
          <a:p>
            <a:r>
              <a:rPr lang="en-GB" dirty="0"/>
              <a:t>Comments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39999" y="1539433"/>
            <a:ext cx="9301026" cy="464219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Digital currencies and systemic liquidity – CBDC?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Not every bank can always wait to send all payments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CB reserves at the individual bank level is important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Incoming payments and Central bank reserves matter but so do collateral</a:t>
            </a:r>
          </a:p>
          <a:p>
            <a:pPr lvl="1"/>
            <a:r>
              <a:rPr lang="en-GB" dirty="0"/>
              <a:t>QE transformed collateral to Central bank reserves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Can the results be generalised to other countries?</a:t>
            </a:r>
          </a:p>
          <a:p>
            <a:pPr lvl="1"/>
            <a:r>
              <a:rPr lang="en-GB" dirty="0"/>
              <a:t>Swedish large bank A: Indeed similar pattern with significant positive slope</a:t>
            </a:r>
          </a:p>
          <a:p>
            <a:pPr lvl="1"/>
            <a:r>
              <a:rPr lang="en-GB" dirty="0"/>
              <a:t>Swedish large bank B: No pattern and no significant slope</a:t>
            </a:r>
          </a:p>
          <a:p>
            <a:pPr lvl="1"/>
            <a:r>
              <a:rPr lang="en-GB" dirty="0"/>
              <a:t>Looking at net flow rather than only inflows: 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3011581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353" y="177825"/>
            <a:ext cx="8501354" cy="63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847" y="351376"/>
            <a:ext cx="8300738" cy="622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7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868" y="412117"/>
            <a:ext cx="8235155" cy="617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6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Policy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Likely that banks pay more attention to their intraday liquidity now than before GFC</a:t>
            </a:r>
          </a:p>
          <a:p>
            <a:r>
              <a:rPr lang="en-GB" dirty="0"/>
              <a:t>Could be good as it may reduce volatility in banks’ positions</a:t>
            </a:r>
          </a:p>
          <a:p>
            <a:r>
              <a:rPr lang="en-GB" dirty="0"/>
              <a:t>QE may hide the degree of strategic complementarity between banks and if so reducing the QE may increase the systemic liquidity consequences of such behaviour</a:t>
            </a:r>
          </a:p>
          <a:p>
            <a:r>
              <a:rPr lang="en-GB" dirty="0"/>
              <a:t>Facilities whereby banks can borrow freely from the central bank during the day and without costs may become more important as QE is scaled back… </a:t>
            </a:r>
          </a:p>
          <a:p>
            <a:r>
              <a:rPr lang="en-GB" dirty="0"/>
              <a:t>Potential future studies:</a:t>
            </a:r>
          </a:p>
          <a:p>
            <a:pPr lvl="1"/>
            <a:r>
              <a:rPr lang="en-GB" dirty="0"/>
              <a:t>Net cash flow more important than only inflows/outflows</a:t>
            </a:r>
          </a:p>
          <a:p>
            <a:pPr lvl="1"/>
            <a:r>
              <a:rPr lang="en-GB" dirty="0"/>
              <a:t>Are balances in the system more/less volatile during the day? Less volatility could imply lower probability of payment failure such as </a:t>
            </a:r>
            <a:r>
              <a:rPr lang="en-GB"/>
              <a:t>hen a </a:t>
            </a:r>
            <a:r>
              <a:rPr lang="en-GB" dirty="0"/>
              <a:t>bank does not have enough collateral/reserves.</a:t>
            </a:r>
          </a:p>
        </p:txBody>
      </p:sp>
    </p:spTree>
    <p:extLst>
      <p:ext uri="{BB962C8B-B14F-4D97-AF65-F5344CB8AC3E}">
        <p14:creationId xmlns:p14="http://schemas.microsoft.com/office/powerpoint/2010/main" val="10136892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1" val="empty"/>
  <p:tag name="PPT" val="Chart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M" val="empty"/>
  <p:tag name="PPT" val="An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empty"/>
  <p:tag name="PPT" val="Sourc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ITLE" val="empty"/>
  <p:tag name="PPT" val="ChartTitle"/>
</p:tagLst>
</file>

<file path=ppt/theme/theme1.xml><?xml version="1.0" encoding="utf-8"?>
<a:theme xmlns:a="http://schemas.openxmlformats.org/drawingml/2006/main" name="RB 16x9">
  <a:themeElements>
    <a:clrScheme name="R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1B9"/>
      </a:accent1>
      <a:accent2>
        <a:srgbClr val="B91E2B"/>
      </a:accent2>
      <a:accent3>
        <a:srgbClr val="5AC1D0"/>
      </a:accent3>
      <a:accent4>
        <a:srgbClr val="F59A00"/>
      </a:accent4>
      <a:accent5>
        <a:srgbClr val="9AC331"/>
      </a:accent5>
      <a:accent6>
        <a:srgbClr val="8D70B0"/>
      </a:accent6>
      <a:hlink>
        <a:srgbClr val="0563C1"/>
      </a:hlink>
      <a:folHlink>
        <a:srgbClr val="954F72"/>
      </a:folHlink>
    </a:clrScheme>
    <a:fontScheme name="RB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Riksbanksblå (ej diagramfärg)">
      <a:srgbClr val="0053A1"/>
    </a:custClr>
    <a:custClr name="Orange">
      <a:srgbClr val="E9530E"/>
    </a:custClr>
    <a:custClr name="Grå">
      <a:srgbClr val="AFB6BD"/>
    </a:custClr>
    <a:custClr name="Rosa">
      <a:srgbClr val="F1919E"/>
    </a:custClr>
  </a:custClrLst>
  <a:extLst>
    <a:ext uri="{05A4C25C-085E-4340-85A3-A5531E510DB2}">
      <thm15:themeFamily xmlns:thm15="http://schemas.microsoft.com/office/thememl/2012/main" name="Blank.potx" id="{E205FCDA-C8B7-4161-BEE4-C3014454BF65}" vid="{56EAFDCB-7BE8-435F-BD91-C85E4D6480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EF8236AF2227D48BF1369B830175CF5" ma:contentTypeVersion="6" ma:contentTypeDescription="Skapa ett nytt dokument." ma:contentTypeScope="" ma:versionID="042135c967bd88c11789fbe009eadaa6">
  <xsd:schema xmlns:xsd="http://www.w3.org/2001/XMLSchema" xmlns:xs="http://www.w3.org/2001/XMLSchema" xmlns:p="http://schemas.microsoft.com/office/2006/metadata/properties" xmlns:ns1="http://schemas.microsoft.com/sharepoint/v3" xmlns:ns2="c368569e-7707-445e-ac75-736465489d80" targetNamespace="http://schemas.microsoft.com/office/2006/metadata/properties" ma:root="true" ma:fieldsID="dfd4d710b4505d36b2203d0f3df56966" ns1:_="" ns2:_="">
    <xsd:import namespace="http://schemas.microsoft.com/sharepoint/v3"/>
    <xsd:import namespace="c368569e-7707-445e-ac75-736465489d8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malagt startdatum" ma:description="Schemalagt startdatum är en webbplatskolumn som skapas via publiceringsfunktionen. Den används för att ange datum och tid för när sidan ska visas för besökare på webbplatsen för första gången." ma:hidden="true" ma:internalName="PublishingStartDate" ma:readOnly="false">
      <xsd:simpleType>
        <xsd:restriction base="dms:Unknown"/>
      </xsd:simpleType>
    </xsd:element>
    <xsd:element name="PublishingExpirationDate" ma:index="9" nillable="true" ma:displayName="Schemalagt slutdatum" ma:description="Schemalagt slutdatum är en webbplatskolumn som skapas via publiceringsfunktionen. Den används för att ange datum och tid för när sidan inte längre ska visas för besökare på webbplatsen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68569e-7707-445e-ac75-736465489d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7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D4397B-12EE-4BF3-9C4E-BA609FE5417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CE4110-65D6-4A94-9286-7E2F4789306B}">
  <ds:schemaRefs>
    <ds:schemaRef ds:uri="http://schemas.microsoft.com/sharepoint/v3"/>
    <ds:schemaRef ds:uri="http://purl.org/dc/elements/1.1/"/>
    <ds:schemaRef ds:uri="http://purl.org/dc/terms/"/>
    <ds:schemaRef ds:uri="c368569e-7707-445e-ac75-736465489d80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71BBCA-E75C-493E-9087-048D288BF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68569e-7707-445e-ac75-736465489d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50</TotalTime>
  <Words>279</Words>
  <Application>Microsoft Office PowerPoint</Application>
  <PresentationFormat>Breedbeeld</PresentationFormat>
  <Paragraphs>25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RB 16x9</vt:lpstr>
      <vt:lpstr>Interbank Payment Timing is Still Closely Coupled  Discussion by Cecilia Skingsley Macroprudential Conference  21 June 2022 in Amsterdam</vt:lpstr>
      <vt:lpstr>Content</vt:lpstr>
      <vt:lpstr>Comments</vt:lpstr>
      <vt:lpstr>PowerPoint-presentatie</vt:lpstr>
      <vt:lpstr>PowerPoint-presentatie</vt:lpstr>
      <vt:lpstr>PowerPoint-presentatie</vt:lpstr>
      <vt:lpstr>Policy</vt:lpstr>
    </vt:vector>
  </TitlesOfParts>
  <Company>Sveriges riksbank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Interbank Payment Timing is Still Closely Coupled  Discussion by Cecilia Skingsley Macroprudential Conference  21 June 2022 in Amsterdam</dc:title>
  <dc:creator>Jonas Niemeyer</dc:creator>
  <cp:lastModifiedBy>Kok-Stuijfzand, J.H.M. (Jolanda) (EBO_OND)</cp:lastModifiedBy>
  <cp:revision>7</cp:revision>
  <dcterms:created xsi:type="dcterms:W3CDTF">2022-06-15T20:24:54Z</dcterms:created>
  <dcterms:modified xsi:type="dcterms:W3CDTF">2022-06-20T19:32:48Z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0x0101004EF8236AF2227D48BF1369B830175CF5</vt:lpwstr>
  </property>
</Properties>
</file>